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7" r:id="rId4"/>
    <p:sldMasterId id="2147483968" r:id="rId5"/>
    <p:sldMasterId id="2147483989" r:id="rId6"/>
    <p:sldMasterId id="2147484004" r:id="rId7"/>
  </p:sldMasterIdLst>
  <p:notesMasterIdLst>
    <p:notesMasterId r:id="rId33"/>
  </p:notesMasterIdLst>
  <p:handoutMasterIdLst>
    <p:handoutMasterId r:id="rId34"/>
  </p:handoutMasterIdLst>
  <p:sldIdLst>
    <p:sldId id="2147469309" r:id="rId8"/>
    <p:sldId id="2147469677" r:id="rId9"/>
    <p:sldId id="2147469313" r:id="rId10"/>
    <p:sldId id="2147470038" r:id="rId11"/>
    <p:sldId id="2147470023" r:id="rId12"/>
    <p:sldId id="2147469315" r:id="rId13"/>
    <p:sldId id="2147469579" r:id="rId14"/>
    <p:sldId id="2147470029" r:id="rId15"/>
    <p:sldId id="2147470031" r:id="rId16"/>
    <p:sldId id="2147470032" r:id="rId17"/>
    <p:sldId id="2147470033" r:id="rId18"/>
    <p:sldId id="2147470034" r:id="rId19"/>
    <p:sldId id="2147470036" r:id="rId20"/>
    <p:sldId id="2147470037" r:id="rId21"/>
    <p:sldId id="2147470044" r:id="rId22"/>
    <p:sldId id="2147307589" r:id="rId23"/>
    <p:sldId id="2147470711" r:id="rId24"/>
    <p:sldId id="2147470737" r:id="rId25"/>
    <p:sldId id="2147470751" r:id="rId26"/>
    <p:sldId id="2147470744" r:id="rId27"/>
    <p:sldId id="2147470736" r:id="rId28"/>
    <p:sldId id="2147307869" r:id="rId29"/>
    <p:sldId id="2165" r:id="rId30"/>
    <p:sldId id="1000452" r:id="rId31"/>
    <p:sldId id="2147470028" r:id="rId32"/>
  </p:sldIdLst>
  <p:sldSz cx="9144000" cy="5143500" type="screen16x9"/>
  <p:notesSz cx="6934200" cy="92202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1428" userDrawn="1">
          <p15:clr>
            <a:srgbClr val="A4A3A4"/>
          </p15:clr>
        </p15:guide>
        <p15:guide id="4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twright, Roxanne" initials="CR" lastIdx="13" clrIdx="0">
    <p:extLst>
      <p:ext uri="{19B8F6BF-5375-455C-9EA6-DF929625EA0E}">
        <p15:presenceInfo xmlns:p15="http://schemas.microsoft.com/office/powerpoint/2012/main" userId="S::Roxanne_Cartwright@Dell.com::19ae23d4-e055-43ce-9521-cb53a6daf3eb" providerId="AD"/>
      </p:ext>
    </p:extLst>
  </p:cmAuthor>
  <p:cmAuthor id="2" name="Henderson, Brian" initials="HB" lastIdx="1" clrIdx="1">
    <p:extLst>
      <p:ext uri="{19B8F6BF-5375-455C-9EA6-DF929625EA0E}">
        <p15:presenceInfo xmlns:p15="http://schemas.microsoft.com/office/powerpoint/2012/main" userId="S::brian.henderson@emc.com::594d647a-4d10-4200-8edb-83bf621607b6" providerId="AD"/>
      </p:ext>
    </p:extLst>
  </p:cmAuthor>
  <p:cmAuthor id="3" name="Kussmaul, Julita" initials="KJ" lastIdx="1" clrIdx="2">
    <p:extLst>
      <p:ext uri="{19B8F6BF-5375-455C-9EA6-DF929625EA0E}">
        <p15:presenceInfo xmlns:p15="http://schemas.microsoft.com/office/powerpoint/2012/main" userId="S::julita.kussmaul@dell.com::c4c1e02c-ad9d-4d47-8975-be9fb0e4ae05" providerId="AD"/>
      </p:ext>
    </p:extLst>
  </p:cmAuthor>
  <p:cmAuthor id="4" name="Brackney, Nicholas" initials="BN" lastIdx="1" clrIdx="3">
    <p:extLst>
      <p:ext uri="{19B8F6BF-5375-455C-9EA6-DF929625EA0E}">
        <p15:presenceInfo xmlns:p15="http://schemas.microsoft.com/office/powerpoint/2012/main" userId="S::nicholas.brackney@dell.com::c97e5628-e68b-4a0f-bf9c-9f808bb59ea6" providerId="AD"/>
      </p:ext>
    </p:extLst>
  </p:cmAuthor>
  <p:cmAuthor id="5" name="Wilke, Michael" initials="WM" lastIdx="1" clrIdx="4">
    <p:extLst>
      <p:ext uri="{19B8F6BF-5375-455C-9EA6-DF929625EA0E}">
        <p15:presenceInfo xmlns:p15="http://schemas.microsoft.com/office/powerpoint/2012/main" userId="S::michael.wilke@emc.com::98b3a76a-bccc-4024-b4df-923327bd3690" providerId="AD"/>
      </p:ext>
    </p:extLst>
  </p:cmAuthor>
  <p:cmAuthor id="6" name="Brasure, Donna" initials="BD" lastIdx="1" clrIdx="5">
    <p:extLst>
      <p:ext uri="{19B8F6BF-5375-455C-9EA6-DF929625EA0E}">
        <p15:presenceInfo xmlns:p15="http://schemas.microsoft.com/office/powerpoint/2012/main" userId="S::Donna.Brasure@dell.com::a606d3e9-ffef-4762-9704-9f53ec4a15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C8C9C7"/>
    <a:srgbClr val="CC6600"/>
    <a:srgbClr val="0076CE"/>
    <a:srgbClr val="EEEEEE"/>
    <a:srgbClr val="B7295A"/>
    <a:srgbClr val="41B6E6"/>
    <a:srgbClr val="00447C"/>
    <a:srgbClr val="42AEA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7125" autoAdjust="0"/>
  </p:normalViewPr>
  <p:slideViewPr>
    <p:cSldViewPr snapToGrid="0">
      <p:cViewPr varScale="1">
        <p:scale>
          <a:sx n="83" d="100"/>
          <a:sy n="83" d="100"/>
        </p:scale>
        <p:origin x="2424" y="78"/>
      </p:cViewPr>
      <p:guideLst>
        <p:guide orient="horz" pos="142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commentAuthors" Target="commentAuthor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12700">
                <a:noFill/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0%</c:formatCode>
                <c:ptCount val="5"/>
                <c:pt idx="0">
                  <c:v>0.09</c:v>
                </c:pt>
                <c:pt idx="1">
                  <c:v>0.3</c:v>
                </c:pt>
                <c:pt idx="2">
                  <c:v>0.33</c:v>
                </c:pt>
                <c:pt idx="3">
                  <c:v>0.23</c:v>
                </c:pt>
                <c:pt idx="4">
                  <c:v>0.05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4269-449D-B374-ABA9B9BF6F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noFill/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Sheet1!$C$2:$C$6</c:f>
              <c:numCache>
                <c:formatCode>0%</c:formatCode>
                <c:ptCount val="5"/>
                <c:pt idx="0">
                  <c:v>0.15</c:v>
                </c:pt>
                <c:pt idx="1">
                  <c:v>0.32</c:v>
                </c:pt>
                <c:pt idx="2">
                  <c:v>0.34</c:v>
                </c:pt>
                <c:pt idx="3">
                  <c:v>0.14000000000000001</c:v>
                </c:pt>
                <c:pt idx="4">
                  <c:v>0.05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4269-449D-B374-ABA9B9BF6F2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Sheet1!$D$2:$D$6</c:f>
              <c:numCache>
                <c:formatCode>0%</c:formatCode>
                <c:ptCount val="5"/>
                <c:pt idx="0">
                  <c:v>0.03</c:v>
                </c:pt>
                <c:pt idx="1">
                  <c:v>0.13</c:v>
                </c:pt>
                <c:pt idx="2">
                  <c:v>0.39</c:v>
                </c:pt>
                <c:pt idx="3">
                  <c:v>0.39</c:v>
                </c:pt>
                <c:pt idx="4">
                  <c:v>0.06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F63-4F77-B3A2-760402D83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5082464"/>
        <c:axId val="635113808"/>
      </c:lineChart>
      <c:catAx>
        <c:axId val="6350824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35113808"/>
        <c:crosses val="autoZero"/>
        <c:auto val="1"/>
        <c:lblAlgn val="ctr"/>
        <c:lblOffset val="100"/>
        <c:noMultiLvlLbl val="0"/>
      </c:catAx>
      <c:valAx>
        <c:axId val="6351138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35082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" descr="                              Dell - Internal Use - Confidential&#10;"/>
          <p:cNvSpPr txBox="1"/>
          <p:nvPr/>
        </p:nvSpPr>
        <p:spPr>
          <a:xfrm>
            <a:off x="780683" y="8990041"/>
            <a:ext cx="1077218" cy="831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defTabSz="923087" fontAlgn="base">
              <a:lnSpc>
                <a:spcPct val="90000"/>
              </a:lnSpc>
              <a:spcBef>
                <a:spcPts val="101"/>
              </a:spcBef>
              <a:spcAft>
                <a:spcPts val="101"/>
              </a:spcAft>
              <a:defRPr/>
            </a:pPr>
            <a:r>
              <a:rPr lang="en-US" sz="600">
                <a:solidFill>
                  <a:schemeClr val="bg2"/>
                </a:solidFill>
                <a:latin typeface="Arial" panose="020B0604020202020204" pitchFamily="34" charset="0"/>
              </a:rPr>
              <a:t>© Dell Inc. All Rights Reserved.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119" y="8989695"/>
            <a:ext cx="95629" cy="83793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600">
                <a:solidFill>
                  <a:schemeClr val="bg2"/>
                </a:solidFill>
                <a:latin typeface="Arial" panose="020B0604020202020204" pitchFamily="34" charset="0"/>
              </a:rPr>
              <a: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6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136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96888" y="173038"/>
            <a:ext cx="5940425" cy="3341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62280" y="3803332"/>
            <a:ext cx="6009640" cy="4978718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fl" descr="                              Dell - Internal Use - Confidential&#10;"/>
          <p:cNvSpPr txBox="1"/>
          <p:nvPr/>
        </p:nvSpPr>
        <p:spPr>
          <a:xfrm>
            <a:off x="780683" y="8990041"/>
            <a:ext cx="1077218" cy="831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defTabSz="923087" fontAlgn="base">
              <a:lnSpc>
                <a:spcPct val="90000"/>
              </a:lnSpc>
              <a:spcBef>
                <a:spcPts val="101"/>
              </a:spcBef>
              <a:spcAft>
                <a:spcPts val="101"/>
              </a:spcAft>
              <a:defRPr/>
            </a:pPr>
            <a:r>
              <a:rPr lang="en-US" sz="600">
                <a:solidFill>
                  <a:schemeClr val="bg2"/>
                </a:solidFill>
                <a:latin typeface="Arial" panose="020B0604020202020204" pitchFamily="34" charset="0"/>
              </a:rPr>
              <a:t>© Dell Inc. All Rights Reserved.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119" y="8989695"/>
            <a:ext cx="95629" cy="83793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600">
                <a:solidFill>
                  <a:schemeClr val="bg2"/>
                </a:solidFill>
                <a:latin typeface="Arial" panose="020B0604020202020204" pitchFamily="34" charset="0"/>
              </a:rPr>
              <a: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6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313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spcBef>
        <a:spcPts val="0"/>
      </a:spcBef>
      <a:defRPr sz="1100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1pPr>
    <a:lvl2pPr marL="514350" indent="-171450" algn="l" defTabSz="685800" rtl="0" eaLnBrk="1" latinLnBrk="0" hangingPunct="1">
      <a:spcBef>
        <a:spcPts val="300"/>
      </a:spcBef>
      <a:buClrTx/>
      <a:buFont typeface="Arial" panose="020B0604020202020204" pitchFamily="34" charset="0"/>
      <a:buChar char="•"/>
      <a:defRPr sz="1100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2pPr>
    <a:lvl3pPr marL="857250" indent="-171450" algn="l" defTabSz="685800" rtl="0" eaLnBrk="1" latinLnBrk="0" hangingPunct="1">
      <a:spcBef>
        <a:spcPts val="300"/>
      </a:spcBef>
      <a:buClrTx/>
      <a:buFont typeface="Arial" panose="020B0604020202020204" pitchFamily="34" charset="0"/>
      <a:buChar char="–"/>
      <a:defRPr sz="1100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3pPr>
    <a:lvl4pPr marL="1200150" indent="-171450" algn="l" defTabSz="685800" rtl="0" eaLnBrk="1" latinLnBrk="0" hangingPunct="1">
      <a:spcBef>
        <a:spcPts val="300"/>
      </a:spcBef>
      <a:buClrTx/>
      <a:buFont typeface="Arial" panose="020B0604020202020204" pitchFamily="34" charset="0"/>
      <a:buChar char="▪"/>
      <a:defRPr sz="1100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4pPr>
    <a:lvl5pPr marL="1543050" indent="-171450" algn="l" defTabSz="685800" rtl="0" eaLnBrk="1" latinLnBrk="0" hangingPunct="1">
      <a:spcBef>
        <a:spcPts val="300"/>
      </a:spcBef>
      <a:buClrTx/>
      <a:buFont typeface="Arial" panose="020B0604020202020204" pitchFamily="34" charset="0"/>
      <a:buChar char="•"/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en-US" dirty="0"/>
          </a:p>
          <a:p>
            <a:endParaRPr lang="en-US" alt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3451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538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A9752F3D-CD03-4986-BC6E-8F728D2166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3062A8-7DC3-4E2B-99ED-1C032AA97D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1391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40422">
              <a:lnSpc>
                <a:spcPct val="114999"/>
              </a:lnSpc>
              <a:defRPr/>
            </a:pPr>
            <a:endParaRPr lang="en-US" sz="800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66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A9752F3D-CD03-4986-BC6E-8F728D2166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3062A8-7DC3-4E2B-99ED-1C032AA97D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031648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525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989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2AF00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227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42578-BC11-4C9A-A2C3-05F78247E6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339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42578-BC11-4C9A-A2C3-05F78247E6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914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42578-BC11-4C9A-A2C3-05F78247E69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1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0164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42578-BC11-4C9A-A2C3-05F78247E69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169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6683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74476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02316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05198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861618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8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5591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30950-4972-4C81-9DD9-29E95AD64991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739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effectLst/>
                <a:latin typeface="+mn-lt"/>
              </a:rPr>
              <a:t> </a:t>
            </a:r>
            <a:endParaRPr lang="en-US" b="0" i="0" u="sng" dirty="0">
              <a:effectLst/>
              <a:latin typeface="+mn-lt"/>
            </a:endParaRPr>
          </a:p>
          <a:p>
            <a:pPr algn="l" rtl="0" fontAlgn="base"/>
            <a:endParaRPr lang="en-US" sz="1800" b="0" i="0" dirty="0">
              <a:solidFill>
                <a:srgbClr val="585858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278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534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7804">
              <a:lnSpc>
                <a:spcPct val="115000"/>
              </a:lnSpc>
              <a:defRPr/>
            </a:pPr>
            <a:endParaRPr lang="en-US" sz="11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632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074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A9752F3D-CD03-4986-BC6E-8F728D2166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3062A8-7DC3-4E2B-99ED-1C032AA97D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69863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49A41B-9CF1-4CD6-B1E3-F736C63833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751" y="4373774"/>
            <a:ext cx="2706624" cy="35186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0344EF7-FB04-41A4-900F-48EC95C6F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" y="414337"/>
            <a:ext cx="8572500" cy="149579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67014B0-AEAB-4CC8-BCED-661FF1CA2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" y="2057400"/>
            <a:ext cx="8572500" cy="12418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427704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5400">
                <a:solidFill>
                  <a:schemeClr val="tx2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77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061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logo slide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ED6EC7-6D3E-4027-A733-9B78EBA486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378" y="2254304"/>
            <a:ext cx="5093208" cy="6602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40B410-C7E4-4036-89E5-3C58E91B2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42900"/>
            <a:ext cx="7886700" cy="296862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79696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ver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A3082F-036B-D64A-B203-E55F111666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49A41B-9CF1-4CD6-B1E3-F736C63833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751" y="4373774"/>
            <a:ext cx="2706624" cy="35186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0344EF7-FB04-41A4-900F-48EC95C6F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" y="580537"/>
            <a:ext cx="8572500" cy="1329595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80000"/>
              </a:lnSpc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67014B0-AEAB-4CC8-BCED-661FF1CA2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" y="2057401"/>
            <a:ext cx="8572500" cy="12418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933432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1">
    <p:bg>
      <p:bgPr>
        <a:gradFill flip="none" rotWithShape="1"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ll Technologie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B5957AD-DFD9-4E1D-9CD5-6B4A863C5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28602"/>
            <a:ext cx="8572500" cy="3323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4D6B854-4FBA-4D2B-A74A-892458026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" y="641806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21943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l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5935F-BC2C-EC41-BDCB-3A2BC69BF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wave">
            <a:extLst>
              <a:ext uri="{FF2B5EF4-FFF2-40B4-BE49-F238E27FC236}">
                <a16:creationId xmlns:a16="http://schemas.microsoft.com/office/drawing/2014/main" id="{5752DB9C-6F02-B749-85E2-C3F8F33199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-1" y="-620730"/>
            <a:ext cx="9144001" cy="3719882"/>
          </a:xfrm>
          <a:prstGeom prst="rect">
            <a:avLst/>
          </a:prstGeom>
        </p:spPr>
      </p:pic>
      <p:sp>
        <p:nvSpPr>
          <p:cNvPr id="8" name="fl" descr="                              Dell - Internal Use - Confidential&#10;">
            <a:extLst>
              <a:ext uri="{FF2B5EF4-FFF2-40B4-BE49-F238E27FC236}">
                <a16:creationId xmlns:a16="http://schemas.microsoft.com/office/drawing/2014/main" id="{3BFA26C2-2DFD-FE4C-9E07-ECDD48BDDA50}"/>
              </a:ext>
            </a:extLst>
          </p:cNvPr>
          <p:cNvSpPr txBox="1"/>
          <p:nvPr userDrawn="1"/>
        </p:nvSpPr>
        <p:spPr>
          <a:xfrm>
            <a:off x="4038321" y="5022289"/>
            <a:ext cx="1181414" cy="6925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defTabSz="914355" fontAlgn="base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500">
                <a:solidFill>
                  <a:schemeClr val="tx2"/>
                </a:solidFill>
                <a:latin typeface="Arial" panose="020B0604020202020204" pitchFamily="34" charset="0"/>
              </a:rPr>
              <a:t>Copyright © Dell Inc. All Rights Reserved.</a:t>
            </a: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7A315C30-4859-BC41-8C13-E4083FBEBA53}"/>
              </a:ext>
            </a:extLst>
          </p:cNvPr>
          <p:cNvSpPr txBox="1"/>
          <p:nvPr userDrawn="1"/>
        </p:nvSpPr>
        <p:spPr>
          <a:xfrm>
            <a:off x="3857667" y="5023059"/>
            <a:ext cx="76944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500">
                <a:solidFill>
                  <a:schemeClr val="tx2"/>
                </a:solidFill>
                <a:latin typeface="Arial" panose="020B0604020202020204" pitchFamily="34" charset="0"/>
              </a:rPr>
              <a:pPr algn="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500" err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E50EE8-B8A4-DE4A-86E1-FF1B8174A6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5" y="666377"/>
            <a:ext cx="5002145" cy="387798"/>
          </a:xfrm>
          <a:prstGeom prst="rect">
            <a:avLst/>
          </a:prstGeom>
        </p:spPr>
        <p:txBody>
          <a:bodyPr wrap="square" lIns="91440" tIns="0" rIns="0" bIns="0" anchor="b" anchorCtr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78137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End logo slide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ED6EC7-6D3E-4027-A733-9B78EBA486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378" y="2254304"/>
            <a:ext cx="5093208" cy="66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46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1778602"/>
            <a:ext cx="3447264" cy="1068295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98953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54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5400">
                <a:solidFill>
                  <a:schemeClr val="tx2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71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77848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 blue gradient bkgd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55A9F-E415-B844-ADEB-FBB5851ABC75}"/>
              </a:ext>
            </a:extLst>
          </p:cNvPr>
          <p:cNvSpPr/>
          <p:nvPr userDrawn="1"/>
        </p:nvSpPr>
        <p:spPr>
          <a:xfrm flipH="1">
            <a:off x="0" y="0"/>
            <a:ext cx="9144000" cy="5154664"/>
          </a:xfrm>
          <a:prstGeom prst="rect">
            <a:avLst/>
          </a:prstGeom>
          <a:gradFill>
            <a:gsLst>
              <a:gs pos="72000">
                <a:srgbClr val="063064"/>
              </a:gs>
              <a:gs pos="100000">
                <a:srgbClr val="002044"/>
              </a:gs>
              <a:gs pos="0">
                <a:srgbClr val="007796"/>
              </a:gs>
              <a:gs pos="40000">
                <a:srgbClr val="0F4790"/>
              </a:gs>
            </a:gsLst>
            <a:lin ang="4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20B52D-4DDB-4507-94A0-5D24960777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  <p:sp>
        <p:nvSpPr>
          <p:cNvPr id="6" name="fl" descr="                              Dell - Internal Use - Confidential&#10;">
            <a:extLst>
              <a:ext uri="{FF2B5EF4-FFF2-40B4-BE49-F238E27FC236}">
                <a16:creationId xmlns:a16="http://schemas.microsoft.com/office/drawing/2014/main" id="{7B221FC5-FFB2-4B54-8B03-86F2AE371AEF}"/>
              </a:ext>
            </a:extLst>
          </p:cNvPr>
          <p:cNvSpPr txBox="1"/>
          <p:nvPr userDrawn="1"/>
        </p:nvSpPr>
        <p:spPr>
          <a:xfrm>
            <a:off x="4200103" y="5000167"/>
            <a:ext cx="1191032" cy="6925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500" b="0" i="0" u="none" baseline="0">
                <a:solidFill>
                  <a:schemeClr val="tx2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@ Dell Inc. All Rights Reserved</a:t>
            </a:r>
            <a:r>
              <a:rPr lang="en-US" sz="400" b="0" i="0" u="none" baseline="0">
                <a:solidFill>
                  <a:schemeClr val="tx2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2081F6DF-E0C7-41A1-BB6C-DE9FD4D3818B}"/>
              </a:ext>
            </a:extLst>
          </p:cNvPr>
          <p:cNvSpPr txBox="1"/>
          <p:nvPr userDrawn="1"/>
        </p:nvSpPr>
        <p:spPr>
          <a:xfrm>
            <a:off x="4010067" y="4991109"/>
            <a:ext cx="76944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500" b="0" kern="120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pPr algn="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500" b="0" kern="1200">
              <a:solidFill>
                <a:schemeClr val="tx2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7318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l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5935F-BC2C-EC41-BDCB-3A2BC69BF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2" name="wave">
            <a:extLst>
              <a:ext uri="{FF2B5EF4-FFF2-40B4-BE49-F238E27FC236}">
                <a16:creationId xmlns:a16="http://schemas.microsoft.com/office/drawing/2014/main" id="{9E7D3FB0-7E3A-5E44-B1E9-C8F9F70B28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0" y="910617"/>
            <a:ext cx="9143992" cy="371988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F7462A7-4D1F-BD42-ABEF-62C0417E1208}"/>
              </a:ext>
            </a:extLst>
          </p:cNvPr>
          <p:cNvSpPr/>
          <p:nvPr userDrawn="1"/>
        </p:nvSpPr>
        <p:spPr>
          <a:xfrm>
            <a:off x="0" y="2666852"/>
            <a:ext cx="9144000" cy="2481837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2">
                  <a:lumMod val="95000"/>
                </a:schemeClr>
              </a:gs>
            </a:gsLst>
            <a:lin ang="162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A320A9D-0593-1F44-A8A6-FE435F3CFBF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09" y="4838808"/>
            <a:ext cx="1078992" cy="140268"/>
          </a:xfrm>
          <a:prstGeom prst="rect">
            <a:avLst/>
          </a:prstGeom>
        </p:spPr>
      </p:pic>
      <p:sp>
        <p:nvSpPr>
          <p:cNvPr id="48" name="fl" descr="                              Dell - Internal Use - Confidential&#10;">
            <a:extLst>
              <a:ext uri="{FF2B5EF4-FFF2-40B4-BE49-F238E27FC236}">
                <a16:creationId xmlns:a16="http://schemas.microsoft.com/office/drawing/2014/main" id="{A22E62AC-3BB7-BA4A-8F70-F3DC27CF47E4}"/>
              </a:ext>
            </a:extLst>
          </p:cNvPr>
          <p:cNvSpPr txBox="1"/>
          <p:nvPr userDrawn="1"/>
        </p:nvSpPr>
        <p:spPr>
          <a:xfrm>
            <a:off x="4038321" y="5022289"/>
            <a:ext cx="1181414" cy="6925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defTabSz="914355" fontAlgn="base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500">
                <a:solidFill>
                  <a:srgbClr val="808080"/>
                </a:solidFill>
                <a:latin typeface="Arial" panose="020B0604020202020204" pitchFamily="34" charset="0"/>
              </a:rPr>
              <a:t>Copyright © Dell Inc. All Rights Reserved.</a:t>
            </a:r>
          </a:p>
        </p:txBody>
      </p:sp>
      <p:sp>
        <p:nvSpPr>
          <p:cNvPr id="49" name="TextBox 19">
            <a:extLst>
              <a:ext uri="{FF2B5EF4-FFF2-40B4-BE49-F238E27FC236}">
                <a16:creationId xmlns:a16="http://schemas.microsoft.com/office/drawing/2014/main" id="{2DC3F8DD-B676-BD43-A3D2-324FAC2DE1FF}"/>
              </a:ext>
            </a:extLst>
          </p:cNvPr>
          <p:cNvSpPr txBox="1"/>
          <p:nvPr userDrawn="1"/>
        </p:nvSpPr>
        <p:spPr>
          <a:xfrm>
            <a:off x="3857667" y="5023059"/>
            <a:ext cx="76944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500">
                <a:solidFill>
                  <a:srgbClr val="808080"/>
                </a:solidFill>
                <a:latin typeface="Arial" panose="020B0604020202020204" pitchFamily="34" charset="0"/>
              </a:rPr>
              <a:pPr algn="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500" err="1">
              <a:solidFill>
                <a:srgbClr val="808080"/>
              </a:solidFill>
              <a:latin typeface="Arial" panose="020B0604020202020204" pitchFamily="34" charset="0"/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2ACC0AD-FBBE-0A43-BD5A-9D7612414B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41692" y="787374"/>
            <a:ext cx="6460618" cy="3683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9164" y="345292"/>
            <a:ext cx="6125674" cy="387798"/>
          </a:xfrm>
          <a:prstGeom prst="rect">
            <a:avLst/>
          </a:prstGeom>
        </p:spPr>
        <p:txBody>
          <a:bodyPr wrap="square" lIns="91440" tIns="0" rIns="0" bIns="0" anchor="b" anchorCtr="0">
            <a:spAutoFit/>
          </a:bodyPr>
          <a:lstStyle>
            <a:lvl1pPr algn="ctr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98673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through-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3628B2-6236-ED4F-99AF-FC1630FBF2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7A5284-7D19-A642-B248-355C423AEF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88395" y="4540871"/>
            <a:ext cx="2144143" cy="27826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D2840FE-2A25-F14B-B6B5-4BFBA258E2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0990" y="3623395"/>
            <a:ext cx="3262936" cy="284163"/>
          </a:xfrm>
          <a:prstGeom prst="rect">
            <a:avLst/>
          </a:prstGeom>
        </p:spPr>
        <p:txBody>
          <a:bodyPr anchor="b" anchorCtr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First Last (Pronouns)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A0EFE30-B08D-F842-B47F-EAD4639927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70991" y="3905874"/>
            <a:ext cx="3262936" cy="35437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i="1"/>
            </a:lvl1pPr>
          </a:lstStyle>
          <a:p>
            <a:pPr lvl="0"/>
            <a:r>
              <a:rPr lang="en-US"/>
              <a:t>Position/Title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1631CBF-EE2B-854E-95A4-EDF3F2F37D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9553" y="1911096"/>
            <a:ext cx="3721267" cy="110799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r">
              <a:defRPr sz="4000">
                <a:solidFill>
                  <a:srgbClr val="252A2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1812686-6FCC-3744-B6DE-A6D0B5372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2658" y="1271016"/>
            <a:ext cx="3721268" cy="46186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56261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through Backgroun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B68E9E-5075-3A42-BE3F-ACA2789FC0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0CC330C8-6057-2D45-87FD-866490CA73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" y="641806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fl" descr="                              Dell - Internal Use - Confidential&#10;">
            <a:extLst>
              <a:ext uri="{FF2B5EF4-FFF2-40B4-BE49-F238E27FC236}">
                <a16:creationId xmlns:a16="http://schemas.microsoft.com/office/drawing/2014/main" id="{BC8CDAFF-5406-3C40-8E9D-4816A89AA7A9}"/>
              </a:ext>
            </a:extLst>
          </p:cNvPr>
          <p:cNvSpPr txBox="1"/>
          <p:nvPr userDrawn="1"/>
        </p:nvSpPr>
        <p:spPr>
          <a:xfrm>
            <a:off x="4038321" y="5022289"/>
            <a:ext cx="1181414" cy="6925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Copyright © Dell Inc. All Rights Reserved.</a:t>
            </a: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052AC82E-E39F-E44E-AD97-67FAF97026C3}"/>
              </a:ext>
            </a:extLst>
          </p:cNvPr>
          <p:cNvSpPr txBox="1"/>
          <p:nvPr userDrawn="1"/>
        </p:nvSpPr>
        <p:spPr>
          <a:xfrm>
            <a:off x="3857667" y="5023059"/>
            <a:ext cx="76944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fld id="{58EC7406-F4CC-4ABF-902E-2AF4E70E5C0F}" type="slidenum">
              <a:rPr kumimoji="0" lang="en-US" sz="5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6CE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500" b="0" i="0" u="none" strike="noStrike" kern="1200" cap="none" spc="0" normalizeH="0" baseline="0" noProof="0" err="1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515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A3082F-036B-D64A-B203-E55F11166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49A41B-9CF1-4CD6-B1E3-F736C63833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751" y="4373774"/>
            <a:ext cx="2706624" cy="35186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0344EF7-FB04-41A4-900F-48EC95C6F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" y="580537"/>
            <a:ext cx="8572500" cy="1329595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80000"/>
              </a:lnSpc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67014B0-AEAB-4CC8-BCED-661FF1CA2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" y="2057401"/>
            <a:ext cx="8572500" cy="12418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977291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92790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5935F-BC2C-EC41-BDCB-3A2BC69BFD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wave">
            <a:extLst>
              <a:ext uri="{FF2B5EF4-FFF2-40B4-BE49-F238E27FC236}">
                <a16:creationId xmlns:a16="http://schemas.microsoft.com/office/drawing/2014/main" id="{5752DB9C-6F02-B749-85E2-C3F8F33199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rcRect l="15492" t="28111" r="15431" b="19031"/>
          <a:stretch/>
        </p:blipFill>
        <p:spPr>
          <a:xfrm flipV="1">
            <a:off x="-1" y="-620730"/>
            <a:ext cx="9144001" cy="371988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7332293-235F-644A-A83C-B182CAE9135B}"/>
              </a:ext>
            </a:extLst>
          </p:cNvPr>
          <p:cNvSpPr/>
          <p:nvPr userDrawn="1"/>
        </p:nvSpPr>
        <p:spPr>
          <a:xfrm>
            <a:off x="0" y="1267378"/>
            <a:ext cx="9144000" cy="3154680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2">
                  <a:lumMod val="95000"/>
                </a:schemeClr>
              </a:gs>
            </a:gsLst>
            <a:lin ang="162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8" name="fl" descr="                              Dell - Internal Use - Confidential&#10;">
            <a:extLst>
              <a:ext uri="{FF2B5EF4-FFF2-40B4-BE49-F238E27FC236}">
                <a16:creationId xmlns:a16="http://schemas.microsoft.com/office/drawing/2014/main" id="{3BFA26C2-2DFD-FE4C-9E07-ECDD48BDDA50}"/>
              </a:ext>
            </a:extLst>
          </p:cNvPr>
          <p:cNvSpPr txBox="1"/>
          <p:nvPr userDrawn="1"/>
        </p:nvSpPr>
        <p:spPr>
          <a:xfrm>
            <a:off x="4038321" y="5022289"/>
            <a:ext cx="1181414" cy="6925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defTabSz="914355" fontAlgn="base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500">
                <a:solidFill>
                  <a:schemeClr val="tx2"/>
                </a:solidFill>
                <a:latin typeface="Arial" panose="020B0604020202020204" pitchFamily="34" charset="0"/>
              </a:rPr>
              <a:t>Copyright © Dell Inc. All Rights Reserved.</a:t>
            </a: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7A315C30-4859-BC41-8C13-E4083FBEBA53}"/>
              </a:ext>
            </a:extLst>
          </p:cNvPr>
          <p:cNvSpPr txBox="1"/>
          <p:nvPr userDrawn="1"/>
        </p:nvSpPr>
        <p:spPr>
          <a:xfrm>
            <a:off x="3857667" y="5023059"/>
            <a:ext cx="76944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500">
                <a:solidFill>
                  <a:schemeClr val="tx2"/>
                </a:solidFill>
                <a:latin typeface="Arial" panose="020B0604020202020204" pitchFamily="34" charset="0"/>
              </a:rPr>
              <a:pPr algn="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500" err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0" name="MSIPCMContentMarking" descr="{&quot;HashCode&quot;:-1912962988,&quot;Placement&quot;:&quot;Footer&quot;}">
            <a:extLst>
              <a:ext uri="{FF2B5EF4-FFF2-40B4-BE49-F238E27FC236}">
                <a16:creationId xmlns:a16="http://schemas.microsoft.com/office/drawing/2014/main" id="{72D9274D-4F38-5247-BAF9-77ACF6814272}"/>
              </a:ext>
            </a:extLst>
          </p:cNvPr>
          <p:cNvSpPr txBox="1"/>
          <p:nvPr userDrawn="1"/>
        </p:nvSpPr>
        <p:spPr>
          <a:xfrm>
            <a:off x="1" y="4984101"/>
            <a:ext cx="1185008" cy="10772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r>
              <a:rPr lang="en-US" sz="700">
                <a:solidFill>
                  <a:schemeClr val="tx2"/>
                </a:solidFill>
                <a:latin typeface="Calibri" panose="020F0502020204030204" pitchFamily="34" charset="0"/>
              </a:rPr>
              <a:t>Internal Use - Confidential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E50EE8-B8A4-DE4A-86E1-FF1B8174A6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5" y="666377"/>
            <a:ext cx="5002145" cy="387798"/>
          </a:xfrm>
          <a:prstGeom prst="rect">
            <a:avLst/>
          </a:prstGeom>
        </p:spPr>
        <p:txBody>
          <a:bodyPr wrap="square" lIns="91440" tIns="0" rIns="0" bIns="0" anchor="b" anchorCtr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2ACC0AD-FBBE-0A43-BD5A-9D7612414B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3865" y="1445569"/>
            <a:ext cx="4687888" cy="368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369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l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5935F-BC2C-EC41-BDCB-3A2BC69BFD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fl" descr="                              Dell - Internal Use - Confidential&#10;">
            <a:extLst>
              <a:ext uri="{FF2B5EF4-FFF2-40B4-BE49-F238E27FC236}">
                <a16:creationId xmlns:a16="http://schemas.microsoft.com/office/drawing/2014/main" id="{3BFA26C2-2DFD-FE4C-9E07-ECDD48BDDA50}"/>
              </a:ext>
            </a:extLst>
          </p:cNvPr>
          <p:cNvSpPr txBox="1"/>
          <p:nvPr userDrawn="1"/>
        </p:nvSpPr>
        <p:spPr>
          <a:xfrm>
            <a:off x="4038321" y="5022289"/>
            <a:ext cx="1181414" cy="6925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defTabSz="914355" fontAlgn="base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500">
                <a:solidFill>
                  <a:schemeClr val="tx2"/>
                </a:solidFill>
                <a:latin typeface="Arial" panose="020B0604020202020204" pitchFamily="34" charset="0"/>
              </a:rPr>
              <a:t>Copyright © Dell Inc. All Rights Reserved.</a:t>
            </a: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7A315C30-4859-BC41-8C13-E4083FBEBA53}"/>
              </a:ext>
            </a:extLst>
          </p:cNvPr>
          <p:cNvSpPr txBox="1"/>
          <p:nvPr userDrawn="1"/>
        </p:nvSpPr>
        <p:spPr>
          <a:xfrm>
            <a:off x="3857667" y="5023059"/>
            <a:ext cx="76944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500">
                <a:solidFill>
                  <a:schemeClr val="tx2"/>
                </a:solidFill>
                <a:latin typeface="Arial" panose="020B0604020202020204" pitchFamily="34" charset="0"/>
              </a:rPr>
              <a:pPr algn="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500" err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0" name="MSIPCMContentMarking" descr="{&quot;HashCode&quot;:-1912962988,&quot;Placement&quot;:&quot;Footer&quot;}">
            <a:extLst>
              <a:ext uri="{FF2B5EF4-FFF2-40B4-BE49-F238E27FC236}">
                <a16:creationId xmlns:a16="http://schemas.microsoft.com/office/drawing/2014/main" id="{72D9274D-4F38-5247-BAF9-77ACF6814272}"/>
              </a:ext>
            </a:extLst>
          </p:cNvPr>
          <p:cNvSpPr txBox="1"/>
          <p:nvPr userDrawn="1"/>
        </p:nvSpPr>
        <p:spPr>
          <a:xfrm>
            <a:off x="1" y="4984101"/>
            <a:ext cx="1185008" cy="10772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r>
              <a:rPr lang="en-US" sz="700">
                <a:solidFill>
                  <a:schemeClr val="tx2"/>
                </a:solidFill>
                <a:latin typeface="Calibri" panose="020F0502020204030204" pitchFamily="34" charset="0"/>
              </a:rPr>
              <a:t>Internal Use - Confidential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E50EE8-B8A4-DE4A-86E1-FF1B8174A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6858E6E-B596-124D-871B-7174A36C7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7787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l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5935F-BC2C-EC41-BDCB-3A2BC69BFD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wave">
            <a:extLst>
              <a:ext uri="{FF2B5EF4-FFF2-40B4-BE49-F238E27FC236}">
                <a16:creationId xmlns:a16="http://schemas.microsoft.com/office/drawing/2014/main" id="{5752DB9C-6F02-B749-85E2-C3F8F33199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rcRect l="15492" t="28111" r="15431" b="19031"/>
          <a:stretch/>
        </p:blipFill>
        <p:spPr>
          <a:xfrm flipV="1">
            <a:off x="-1" y="-620730"/>
            <a:ext cx="9144001" cy="37198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357513-B10F-144B-B123-3D37E3FEF85F}"/>
              </a:ext>
            </a:extLst>
          </p:cNvPr>
          <p:cNvSpPr/>
          <p:nvPr userDrawn="1"/>
        </p:nvSpPr>
        <p:spPr>
          <a:xfrm>
            <a:off x="0" y="1267378"/>
            <a:ext cx="9144000" cy="3876122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2">
                  <a:lumMod val="95000"/>
                </a:schemeClr>
              </a:gs>
            </a:gsLst>
            <a:lin ang="162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5" y="666377"/>
            <a:ext cx="5002145" cy="387798"/>
          </a:xfrm>
          <a:prstGeom prst="rect">
            <a:avLst/>
          </a:prstGeom>
        </p:spPr>
        <p:txBody>
          <a:bodyPr wrap="square" lIns="91440" tIns="0" rIns="0" bIns="0" anchor="b" anchorCtr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8586B36-2279-C942-B4A3-C608B2CCA008}"/>
              </a:ext>
            </a:extLst>
          </p:cNvPr>
          <p:cNvCxnSpPr>
            <a:cxnSpLocks/>
          </p:cNvCxnSpPr>
          <p:nvPr userDrawn="1"/>
        </p:nvCxnSpPr>
        <p:spPr>
          <a:xfrm>
            <a:off x="1303865" y="3827359"/>
            <a:ext cx="2159773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259ABA-1D6B-1E43-9DC1-7008B3220F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3865" y="2368200"/>
            <a:ext cx="2159772" cy="12544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D7706BE9-4F78-8146-A0BD-C223A820A4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3217" y="2368200"/>
            <a:ext cx="2159772" cy="12544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ADD4062A-B4E8-BA47-A1E6-591AF3777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5234" y="2368200"/>
            <a:ext cx="2159772" cy="12544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892FAFFD-D096-414B-B5C3-B5059109BE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3865" y="3876566"/>
            <a:ext cx="2159772" cy="3929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A24A6BA-74AF-9B40-924E-C80BF99A2FF9}"/>
              </a:ext>
            </a:extLst>
          </p:cNvPr>
          <p:cNvCxnSpPr>
            <a:cxnSpLocks/>
          </p:cNvCxnSpPr>
          <p:nvPr userDrawn="1"/>
        </p:nvCxnSpPr>
        <p:spPr>
          <a:xfrm>
            <a:off x="3883396" y="3827359"/>
            <a:ext cx="2159773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FA73F398-DDFC-B84C-8B22-36105CD386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73217" y="3876566"/>
            <a:ext cx="2159772" cy="3929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C6954C0-42A7-6F43-8F1C-50D556D68349}"/>
              </a:ext>
            </a:extLst>
          </p:cNvPr>
          <p:cNvCxnSpPr>
            <a:cxnSpLocks/>
          </p:cNvCxnSpPr>
          <p:nvPr userDrawn="1"/>
        </p:nvCxnSpPr>
        <p:spPr>
          <a:xfrm>
            <a:off x="6443902" y="3827359"/>
            <a:ext cx="2159773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14167321-1BEE-434B-B827-5A7EC64242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43902" y="3876566"/>
            <a:ext cx="2159772" cy="3929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535DA87-8664-EC40-A840-6E64BED538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09" y="4838808"/>
            <a:ext cx="1078992" cy="140268"/>
          </a:xfrm>
          <a:prstGeom prst="rect">
            <a:avLst/>
          </a:prstGeom>
        </p:spPr>
      </p:pic>
      <p:sp>
        <p:nvSpPr>
          <p:cNvPr id="40" name="fl" descr="                              Dell - Internal Use - Confidential&#10;">
            <a:extLst>
              <a:ext uri="{FF2B5EF4-FFF2-40B4-BE49-F238E27FC236}">
                <a16:creationId xmlns:a16="http://schemas.microsoft.com/office/drawing/2014/main" id="{994059A2-6281-C543-8B88-B9D875B3DF9D}"/>
              </a:ext>
            </a:extLst>
          </p:cNvPr>
          <p:cNvSpPr txBox="1"/>
          <p:nvPr userDrawn="1"/>
        </p:nvSpPr>
        <p:spPr>
          <a:xfrm>
            <a:off x="4038321" y="5022289"/>
            <a:ext cx="1181414" cy="6925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indent="0" algn="l" defTabSz="914378" rtl="0" eaLnBrk="1" fontAlgn="base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500" b="0" i="0" u="none" baseline="0">
                <a:solidFill>
                  <a:srgbClr val="808080"/>
                </a:solidFill>
                <a:latin typeface="Arial" panose="020B0604020202020204" pitchFamily="34" charset="0"/>
              </a:rPr>
              <a:t>Copyright © Dell Inc. All Rights Reserved.</a:t>
            </a:r>
          </a:p>
        </p:txBody>
      </p:sp>
      <p:sp>
        <p:nvSpPr>
          <p:cNvPr id="41" name="TextBox 19">
            <a:extLst>
              <a:ext uri="{FF2B5EF4-FFF2-40B4-BE49-F238E27FC236}">
                <a16:creationId xmlns:a16="http://schemas.microsoft.com/office/drawing/2014/main" id="{3DC3E58C-F64C-8A44-AE4B-D6DF6B803E17}"/>
              </a:ext>
            </a:extLst>
          </p:cNvPr>
          <p:cNvSpPr txBox="1"/>
          <p:nvPr userDrawn="1"/>
        </p:nvSpPr>
        <p:spPr>
          <a:xfrm>
            <a:off x="3857667" y="5023059"/>
            <a:ext cx="76944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500" b="0" kern="1200" smtClean="0">
                <a:solidFill>
                  <a:srgbClr val="808080"/>
                </a:solidFill>
                <a:latin typeface="Arial" panose="020B0604020202020204" pitchFamily="34" charset="0"/>
                <a:ea typeface="+mn-ea"/>
                <a:cs typeface="+mn-cs"/>
              </a:rPr>
              <a:pPr algn="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500" b="0" kern="1200" err="1">
              <a:solidFill>
                <a:srgbClr val="80808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MSIPCMContentMarking" descr="{&quot;HashCode&quot;:-1912962988,&quot;Placement&quot;:&quot;Footer&quot;}">
            <a:extLst>
              <a:ext uri="{FF2B5EF4-FFF2-40B4-BE49-F238E27FC236}">
                <a16:creationId xmlns:a16="http://schemas.microsoft.com/office/drawing/2014/main" id="{C9C6FA1B-39A8-5A42-89E3-CC3AE222AB0F}"/>
              </a:ext>
            </a:extLst>
          </p:cNvPr>
          <p:cNvSpPr txBox="1"/>
          <p:nvPr userDrawn="1"/>
        </p:nvSpPr>
        <p:spPr>
          <a:xfrm>
            <a:off x="1" y="4984102"/>
            <a:ext cx="1185008" cy="10772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700">
                <a:solidFill>
                  <a:srgbClr val="7F7F7F"/>
                </a:solidFill>
                <a:latin typeface="Calibri" panose="020F0502020204030204" pitchFamily="34" charset="0"/>
              </a:rPr>
              <a:t>Internal Use - Confidential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10D6B1B-CAFB-0C44-A4F0-2D49DBF0EF25}"/>
              </a:ext>
            </a:extLst>
          </p:cNvPr>
          <p:cNvSpPr/>
          <p:nvPr userDrawn="1"/>
        </p:nvSpPr>
        <p:spPr>
          <a:xfrm>
            <a:off x="-76518" y="1246867"/>
            <a:ext cx="9220518" cy="47109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2ACC0AD-FBBE-0A43-BD5A-9D7612414B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3865" y="1307019"/>
            <a:ext cx="4687888" cy="3683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1211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l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5935F-BC2C-EC41-BDCB-3A2BC69BFD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2" name="wave">
            <a:extLst>
              <a:ext uri="{FF2B5EF4-FFF2-40B4-BE49-F238E27FC236}">
                <a16:creationId xmlns:a16="http://schemas.microsoft.com/office/drawing/2014/main" id="{9E7D3FB0-7E3A-5E44-B1E9-C8F9F70B28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rcRect l="15492" t="28111" r="15431" b="19031"/>
          <a:stretch/>
        </p:blipFill>
        <p:spPr>
          <a:xfrm flipH="1" flipV="1">
            <a:off x="0" y="910617"/>
            <a:ext cx="9143992" cy="371988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F7462A7-4D1F-BD42-ABEF-62C0417E1208}"/>
              </a:ext>
            </a:extLst>
          </p:cNvPr>
          <p:cNvSpPr/>
          <p:nvPr userDrawn="1"/>
        </p:nvSpPr>
        <p:spPr>
          <a:xfrm>
            <a:off x="0" y="2666852"/>
            <a:ext cx="9144000" cy="2481837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2">
                  <a:lumMod val="95000"/>
                </a:schemeClr>
              </a:gs>
            </a:gsLst>
            <a:lin ang="162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A320A9D-0593-1F44-A8A6-FE435F3CFB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09" y="4838808"/>
            <a:ext cx="1078992" cy="140268"/>
          </a:xfrm>
          <a:prstGeom prst="rect">
            <a:avLst/>
          </a:prstGeom>
        </p:spPr>
      </p:pic>
      <p:sp>
        <p:nvSpPr>
          <p:cNvPr id="48" name="fl" descr="                              Dell - Internal Use - Confidential&#10;">
            <a:extLst>
              <a:ext uri="{FF2B5EF4-FFF2-40B4-BE49-F238E27FC236}">
                <a16:creationId xmlns:a16="http://schemas.microsoft.com/office/drawing/2014/main" id="{A22E62AC-3BB7-BA4A-8F70-F3DC27CF47E4}"/>
              </a:ext>
            </a:extLst>
          </p:cNvPr>
          <p:cNvSpPr txBox="1"/>
          <p:nvPr userDrawn="1"/>
        </p:nvSpPr>
        <p:spPr>
          <a:xfrm>
            <a:off x="4038321" y="5022289"/>
            <a:ext cx="1181414" cy="6925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defTabSz="914355" fontAlgn="base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500">
                <a:solidFill>
                  <a:srgbClr val="808080"/>
                </a:solidFill>
                <a:latin typeface="Arial" panose="020B0604020202020204" pitchFamily="34" charset="0"/>
              </a:rPr>
              <a:t>Copyright © Dell Inc. All Rights Reserved.</a:t>
            </a:r>
          </a:p>
        </p:txBody>
      </p:sp>
      <p:sp>
        <p:nvSpPr>
          <p:cNvPr id="49" name="TextBox 19">
            <a:extLst>
              <a:ext uri="{FF2B5EF4-FFF2-40B4-BE49-F238E27FC236}">
                <a16:creationId xmlns:a16="http://schemas.microsoft.com/office/drawing/2014/main" id="{2DC3F8DD-B676-BD43-A3D2-324FAC2DE1FF}"/>
              </a:ext>
            </a:extLst>
          </p:cNvPr>
          <p:cNvSpPr txBox="1"/>
          <p:nvPr userDrawn="1"/>
        </p:nvSpPr>
        <p:spPr>
          <a:xfrm>
            <a:off x="3857667" y="5023059"/>
            <a:ext cx="76944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500">
                <a:solidFill>
                  <a:srgbClr val="808080"/>
                </a:solidFill>
                <a:latin typeface="Arial" panose="020B0604020202020204" pitchFamily="34" charset="0"/>
              </a:rPr>
              <a:pPr algn="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500" err="1">
              <a:solidFill>
                <a:srgbClr val="808080"/>
              </a:solidFill>
              <a:latin typeface="Arial" panose="020B0604020202020204" pitchFamily="34" charset="0"/>
            </a:endParaRPr>
          </a:p>
        </p:txBody>
      </p:sp>
      <p:sp>
        <p:nvSpPr>
          <p:cNvPr id="50" name="MSIPCMContentMarking" descr="{&quot;HashCode&quot;:-1912962988,&quot;Placement&quot;:&quot;Footer&quot;}">
            <a:extLst>
              <a:ext uri="{FF2B5EF4-FFF2-40B4-BE49-F238E27FC236}">
                <a16:creationId xmlns:a16="http://schemas.microsoft.com/office/drawing/2014/main" id="{DC878D3D-39FF-7F46-9F8F-94B4D5BBE9E1}"/>
              </a:ext>
            </a:extLst>
          </p:cNvPr>
          <p:cNvSpPr txBox="1"/>
          <p:nvPr userDrawn="1"/>
        </p:nvSpPr>
        <p:spPr>
          <a:xfrm>
            <a:off x="1" y="4984101"/>
            <a:ext cx="1185008" cy="10772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r>
              <a:rPr lang="en-US" sz="700">
                <a:solidFill>
                  <a:srgbClr val="7F7F7F"/>
                </a:solidFill>
                <a:latin typeface="Calibri" panose="020F0502020204030204" pitchFamily="34" charset="0"/>
              </a:rPr>
              <a:t>Internal Use - Confidential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2ACC0AD-FBBE-0A43-BD5A-9D7612414B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41692" y="787374"/>
            <a:ext cx="6460618" cy="3683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9164" y="345292"/>
            <a:ext cx="6125674" cy="387798"/>
          </a:xfrm>
          <a:prstGeom prst="rect">
            <a:avLst/>
          </a:prstGeom>
        </p:spPr>
        <p:txBody>
          <a:bodyPr wrap="square" lIns="91440" tIns="0" rIns="0" bIns="0" anchor="b" anchorCtr="0">
            <a:spAutoFit/>
          </a:bodyPr>
          <a:lstStyle>
            <a:lvl1pPr algn="ctr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72649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641806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288256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641806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39852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00150"/>
            <a:ext cx="8572500" cy="3314700"/>
          </a:xfrm>
          <a:prstGeom prst="rect">
            <a:avLst/>
          </a:prstGeom>
        </p:spPr>
        <p:txBody>
          <a:bodyPr lIns="0" tIns="0" rIns="0" bIns="0"/>
          <a:lstStyle>
            <a:lvl1pPr marL="171446" indent="-171446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14337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00080" indent="-114297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▪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200120" indent="-171446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4pPr>
            <a:lvl5pPr marL="1543012" indent="-171446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69308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641806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285750" y="1200150"/>
            <a:ext cx="8572500" cy="3314700"/>
          </a:xfrm>
          <a:prstGeom prst="rect">
            <a:avLst/>
          </a:prstGeom>
        </p:spPr>
        <p:txBody>
          <a:bodyPr lIns="0" tIns="0" rIns="0" bIns="0"/>
          <a:lstStyle>
            <a:lvl1pPr marL="171446" indent="-171446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14337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00080" indent="-114297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▪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200120" indent="-171446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4pPr>
            <a:lvl5pPr marL="1543012" indent="-171446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6078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7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285750" y="1200150"/>
            <a:ext cx="4057650" cy="3314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800">
                <a:solidFill>
                  <a:schemeClr val="bg2"/>
                </a:solidFill>
              </a:defRPr>
            </a:lvl1pPr>
            <a:lvl2pPr marL="514337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2pPr>
            <a:lvl3pPr marL="857228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3pPr>
            <a:lvl4pPr marL="1200120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12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1"/>
          </p:nvPr>
        </p:nvSpPr>
        <p:spPr>
          <a:xfrm>
            <a:off x="4800600" y="1200150"/>
            <a:ext cx="4057650" cy="3314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800">
                <a:solidFill>
                  <a:schemeClr val="bg2"/>
                </a:solidFill>
              </a:defRPr>
            </a:lvl1pPr>
            <a:lvl2pPr marL="514337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2pPr>
            <a:lvl3pPr marL="857228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3pPr>
            <a:lvl4pPr marL="1200120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12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48338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7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1CEAD-C06E-4DD6-958D-A69C28387D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750" y="971550"/>
            <a:ext cx="4057650" cy="3943350"/>
          </a:xfrm>
          <a:prstGeom prst="rect">
            <a:avLst/>
          </a:prstGeom>
        </p:spPr>
        <p:txBody>
          <a:bodyPr lIns="0" tIns="0" rIns="0" bIns="91440"/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173034" indent="-173034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>
                <a:solidFill>
                  <a:schemeClr val="bg2"/>
                </a:solidFill>
              </a:defRPr>
            </a:lvl2pPr>
            <a:lvl3pPr marL="514337" indent="-173034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3pPr>
            <a:lvl4pPr marL="855641" indent="-168271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0C49344-5A94-4BB8-B1F8-EC9EB43874D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00600" y="971550"/>
            <a:ext cx="4057650" cy="3943350"/>
          </a:xfrm>
          <a:prstGeom prst="rect">
            <a:avLst/>
          </a:prstGeom>
        </p:spPr>
        <p:txBody>
          <a:bodyPr lIns="0" tIns="0" rIns="0" bIns="91440"/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173034" indent="-173034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>
                <a:solidFill>
                  <a:schemeClr val="bg2"/>
                </a:solidFill>
              </a:defRPr>
            </a:lvl2pPr>
            <a:lvl3pPr marL="514337" indent="-173034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3pPr>
            <a:lvl4pPr marL="855641" indent="-168271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2391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7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13"/>
          </p:nvPr>
        </p:nvSpPr>
        <p:spPr>
          <a:xfrm>
            <a:off x="285750" y="971550"/>
            <a:ext cx="2686050" cy="3543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None/>
              <a:defRPr sz="1800">
                <a:solidFill>
                  <a:schemeClr val="bg1"/>
                </a:solidFill>
              </a:defRPr>
            </a:lvl1pPr>
            <a:lvl2pPr marL="171446" indent="-171446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2pPr>
            <a:lvl3pPr marL="514337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3pPr>
            <a:lvl4pPr marL="1200120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12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3228975" y="971550"/>
            <a:ext cx="2686050" cy="3543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None/>
              <a:defRPr sz="1800">
                <a:solidFill>
                  <a:schemeClr val="bg1"/>
                </a:solidFill>
              </a:defRPr>
            </a:lvl1pPr>
            <a:lvl2pPr marL="171446" indent="-171446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2pPr>
            <a:lvl3pPr marL="514337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3pPr>
            <a:lvl4pPr marL="1200120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12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6172200" y="971550"/>
            <a:ext cx="2686050" cy="3543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None/>
              <a:defRPr sz="1800">
                <a:solidFill>
                  <a:schemeClr val="bg1"/>
                </a:solidFill>
              </a:defRPr>
            </a:lvl1pPr>
            <a:lvl2pPr marL="171446" indent="-171446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2pPr>
            <a:lvl3pPr marL="514337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3pPr>
            <a:lvl4pPr marL="1200120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12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8418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7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21CDB-95CE-458B-A911-027A05894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42900"/>
            <a:ext cx="7886700" cy="296862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3894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5400">
                <a:solidFill>
                  <a:schemeClr val="tx2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88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775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logo slide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ED6EC7-6D3E-4027-A733-9B78EBA48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378" y="2254304"/>
            <a:ext cx="5093208" cy="6602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40B410-C7E4-4036-89E5-3C58E91B2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42900"/>
            <a:ext cx="7886700" cy="296862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77546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00150"/>
            <a:ext cx="8572500" cy="33147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00100" indent="-1143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▪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2001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4pPr>
            <a:lvl5pPr marL="15430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9987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Cover 1">
    <p:bg>
      <p:bgPr>
        <a:gradFill flip="none" rotWithShape="1"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414337"/>
            <a:ext cx="8572500" cy="149579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2057401"/>
            <a:ext cx="8572500" cy="12418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Dell Technologies log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751" y="4373774"/>
            <a:ext cx="2706624" cy="35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528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1">
    <p:bg>
      <p:bgPr>
        <a:gradFill flip="none" rotWithShape="1"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ll Technologi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B5957AD-DFD9-4E1D-9CD5-6B4A863C5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28602"/>
            <a:ext cx="8572500" cy="3323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4D6B854-4FBA-4D2B-A74A-892458026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" y="641806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70242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urity Backgroun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85D8A6-3B1D-E34D-B024-FEF8FE8B1A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0CC330C8-6057-2D45-87FD-866490CA73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" y="641806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fl" descr="                              Dell - Internal Use - Confidential&#10;">
            <a:extLst>
              <a:ext uri="{FF2B5EF4-FFF2-40B4-BE49-F238E27FC236}">
                <a16:creationId xmlns:a16="http://schemas.microsoft.com/office/drawing/2014/main" id="{3A626674-5720-2F4A-8367-E6C388887931}"/>
              </a:ext>
            </a:extLst>
          </p:cNvPr>
          <p:cNvSpPr txBox="1"/>
          <p:nvPr userDrawn="1"/>
        </p:nvSpPr>
        <p:spPr>
          <a:xfrm>
            <a:off x="4038321" y="5022289"/>
            <a:ext cx="1181414" cy="6925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indent="0" algn="l" defTabSz="914355" rtl="0" eaLnBrk="1" fontAlgn="base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500" b="0" i="0" u="none" baseline="0">
                <a:solidFill>
                  <a:srgbClr val="808080"/>
                </a:solidFill>
                <a:latin typeface="Arial" panose="020B0604020202020204" pitchFamily="34" charset="0"/>
              </a:rPr>
              <a:t>Copyright © Dell Inc. All Rights Reserved.</a:t>
            </a: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B70EFAAC-79B3-AA41-AF17-483306D63BBC}"/>
              </a:ext>
            </a:extLst>
          </p:cNvPr>
          <p:cNvSpPr txBox="1"/>
          <p:nvPr userDrawn="1"/>
        </p:nvSpPr>
        <p:spPr>
          <a:xfrm>
            <a:off x="3857667" y="5023059"/>
            <a:ext cx="76944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500" b="0" kern="1200" smtClean="0">
                <a:solidFill>
                  <a:srgbClr val="808080"/>
                </a:solidFill>
                <a:latin typeface="Arial" panose="020B0604020202020204" pitchFamily="34" charset="0"/>
                <a:ea typeface="+mn-ea"/>
                <a:cs typeface="+mn-cs"/>
              </a:rPr>
              <a:pPr algn="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500" b="0" kern="1200" err="1">
              <a:solidFill>
                <a:srgbClr val="80808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720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 blue gradient shapes bkg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20B52D-4DDB-4507-94A0-5D24960777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364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49A41B-9CF1-4CD6-B1E3-F736C63833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751" y="4373774"/>
            <a:ext cx="2706624" cy="35186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0344EF7-FB04-41A4-900F-48EC95C6F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" y="414337"/>
            <a:ext cx="8572500" cy="149579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67014B0-AEAB-4CC8-BCED-661FF1CA2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" y="2057400"/>
            <a:ext cx="8572500" cy="12418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8961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2391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641806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7618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00150"/>
            <a:ext cx="8572500" cy="33147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00100" indent="-1143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▪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2001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4pPr>
            <a:lvl5pPr marL="15430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9309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641806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285750" y="1200150"/>
            <a:ext cx="8572500" cy="33147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00100" indent="-1143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▪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2001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4pPr>
            <a:lvl5pPr marL="15430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6856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6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285750" y="1200150"/>
            <a:ext cx="4057650" cy="3314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8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1"/>
          </p:nvPr>
        </p:nvSpPr>
        <p:spPr>
          <a:xfrm>
            <a:off x="4800600" y="1200150"/>
            <a:ext cx="4057650" cy="3314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8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52441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641806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285750" y="1200150"/>
            <a:ext cx="8572500" cy="33147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00100" indent="-1143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▪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2001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4pPr>
            <a:lvl5pPr marL="15430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277939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6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1CEAD-C06E-4DD6-958D-A69C28387D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750" y="971550"/>
            <a:ext cx="4057650" cy="3943350"/>
          </a:xfrm>
          <a:prstGeom prst="rect">
            <a:avLst/>
          </a:prstGeom>
        </p:spPr>
        <p:txBody>
          <a:bodyPr lIns="0" tIns="0" rIns="0" bIns="91440"/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173038" indent="-173038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>
                <a:solidFill>
                  <a:schemeClr val="bg2"/>
                </a:solidFill>
              </a:defRPr>
            </a:lvl2pPr>
            <a:lvl3pPr marL="514350" indent="-173038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3pPr>
            <a:lvl4pPr marL="855663" indent="-168275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0C49344-5A94-4BB8-B1F8-EC9EB43874D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00600" y="971550"/>
            <a:ext cx="4057650" cy="3943350"/>
          </a:xfrm>
          <a:prstGeom prst="rect">
            <a:avLst/>
          </a:prstGeom>
        </p:spPr>
        <p:txBody>
          <a:bodyPr lIns="0" tIns="0" rIns="0" bIns="91440"/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173038" indent="-173038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>
                <a:solidFill>
                  <a:schemeClr val="bg2"/>
                </a:solidFill>
              </a:defRPr>
            </a:lvl2pPr>
            <a:lvl3pPr marL="514350" indent="-173038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3pPr>
            <a:lvl4pPr marL="855663" indent="-168275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86107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6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9"/>
          <p:cNvSpPr>
            <a:spLocks noGrp="1"/>
          </p:cNvSpPr>
          <p:nvPr>
            <p:ph sz="quarter" idx="13"/>
          </p:nvPr>
        </p:nvSpPr>
        <p:spPr>
          <a:xfrm>
            <a:off x="285750" y="971550"/>
            <a:ext cx="2686050" cy="3543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None/>
              <a:defRPr sz="1800">
                <a:solidFill>
                  <a:schemeClr val="bg1"/>
                </a:solidFill>
              </a:defRPr>
            </a:lvl1pPr>
            <a:lvl2pPr marL="171450" indent="-17145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2pPr>
            <a:lvl3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3228975" y="971550"/>
            <a:ext cx="2686050" cy="3543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None/>
              <a:defRPr sz="1800">
                <a:solidFill>
                  <a:schemeClr val="bg1"/>
                </a:solidFill>
              </a:defRPr>
            </a:lvl1pPr>
            <a:lvl2pPr marL="171450" indent="-17145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2pPr>
            <a:lvl3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6172200" y="971550"/>
            <a:ext cx="2686050" cy="3543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None/>
              <a:defRPr sz="1800">
                <a:solidFill>
                  <a:schemeClr val="bg1"/>
                </a:solidFill>
              </a:defRPr>
            </a:lvl1pPr>
            <a:lvl2pPr marL="171450" indent="-17145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2pPr>
            <a:lvl3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9021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7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21CDB-95CE-458B-A911-027A05894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42900"/>
            <a:ext cx="7886700" cy="296862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9378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5400">
                <a:solidFill>
                  <a:schemeClr val="tx2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54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30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logo slide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ED6EC7-6D3E-4027-A733-9B78EBA48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378" y="2254304"/>
            <a:ext cx="5093208" cy="6602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40B410-C7E4-4036-89E5-3C58E91B2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42900"/>
            <a:ext cx="7886700" cy="296862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236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6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5750" y="1200150"/>
            <a:ext cx="4057650" cy="326350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808080"/>
              </a:buClr>
              <a:defRPr lang="en-US" sz="1800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buClr>
                <a:srgbClr val="808080"/>
              </a:buClr>
              <a:defRPr lang="en-US" sz="1400" dirty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>
              <a:buClr>
                <a:srgbClr val="808080"/>
              </a:buClr>
              <a:defRPr lang="en-US" sz="1100" dirty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</a:lstStyle>
          <a:p>
            <a:pPr lvl="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</a:pPr>
            <a:r>
              <a:rPr lang="en-US"/>
              <a:t>Edit Master text styles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</a:pPr>
            <a:r>
              <a:rPr lang="en-US"/>
              <a:t>Second level</a:t>
            </a:r>
          </a:p>
          <a:p>
            <a:pPr lvl="2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</a:pPr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209675"/>
            <a:ext cx="4057650" cy="326350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808080"/>
              </a:buClr>
              <a:defRPr lang="en-US" sz="1800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buClr>
                <a:srgbClr val="808080"/>
              </a:buClr>
              <a:defRPr lang="en-US" sz="1400" dirty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>
              <a:buClr>
                <a:srgbClr val="808080"/>
              </a:buClr>
              <a:defRPr lang="en-US" sz="1100" dirty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</a:lstStyle>
          <a:p>
            <a:pPr lvl="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</a:pPr>
            <a:r>
              <a:rPr lang="en-US"/>
              <a:t>Edit Master text styles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</a:pPr>
            <a:r>
              <a:rPr lang="en-US"/>
              <a:t>Second level</a:t>
            </a:r>
          </a:p>
          <a:p>
            <a:pPr lvl="2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86066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logo slide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095" y="2297430"/>
            <a:ext cx="3079811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379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414337"/>
            <a:ext cx="8572500" cy="149579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2057400"/>
            <a:ext cx="8572500" cy="12418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751" y="4373774"/>
            <a:ext cx="2706624" cy="35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9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49A41B-9CF1-4CD6-B1E3-F736C63833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751" y="4373774"/>
            <a:ext cx="2706624" cy="35186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0344EF7-FB04-41A4-900F-48EC95C6F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" y="414337"/>
            <a:ext cx="8572500" cy="149579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67014B0-AEAB-4CC8-BCED-661FF1CA2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" y="2057400"/>
            <a:ext cx="8572500" cy="12418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903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6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285750" y="1200150"/>
            <a:ext cx="4057650" cy="3314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8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1"/>
          </p:nvPr>
        </p:nvSpPr>
        <p:spPr>
          <a:xfrm>
            <a:off x="4800600" y="1200150"/>
            <a:ext cx="4057650" cy="3314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8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56166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04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628650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3440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00150"/>
            <a:ext cx="8572500" cy="33147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00100" indent="-1143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▪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2001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4pPr>
            <a:lvl5pPr marL="15430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38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628650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285750" y="1200150"/>
            <a:ext cx="8572500" cy="33147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00100" indent="-11430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▪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2001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4pPr>
            <a:lvl5pPr marL="1543050" indent="-171450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9908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6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285750" y="1200150"/>
            <a:ext cx="4057650" cy="3314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8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1"/>
          </p:nvPr>
        </p:nvSpPr>
        <p:spPr>
          <a:xfrm>
            <a:off x="4800600" y="1200150"/>
            <a:ext cx="4057650" cy="3314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8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61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w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6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1CEAD-C06E-4DD6-958D-A69C28387D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750" y="971550"/>
            <a:ext cx="4057650" cy="3943350"/>
          </a:xfrm>
          <a:prstGeom prst="rect">
            <a:avLst/>
          </a:prstGeom>
        </p:spPr>
        <p:txBody>
          <a:bodyPr lIns="0" tIns="0" rIns="0" bIns="91440"/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173038" indent="-173038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>
                <a:solidFill>
                  <a:schemeClr val="bg2"/>
                </a:solidFill>
              </a:defRPr>
            </a:lvl2pPr>
            <a:lvl3pPr marL="514350" indent="-173038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3pPr>
            <a:lvl4pPr marL="855663" indent="-168275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0C49344-5A94-4BB8-B1F8-EC9EB43874D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00600" y="971550"/>
            <a:ext cx="4057650" cy="3943350"/>
          </a:xfrm>
          <a:prstGeom prst="rect">
            <a:avLst/>
          </a:prstGeom>
        </p:spPr>
        <p:txBody>
          <a:bodyPr lIns="0" tIns="0" rIns="0" bIns="91440"/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173038" indent="-173038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>
                <a:solidFill>
                  <a:schemeClr val="bg2"/>
                </a:solidFill>
              </a:defRPr>
            </a:lvl2pPr>
            <a:lvl3pPr marL="514350" indent="-173038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3pPr>
            <a:lvl4pPr marL="855663" indent="-168275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4545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0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w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6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285750" y="971550"/>
            <a:ext cx="2686050" cy="5143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28975" y="971550"/>
            <a:ext cx="2686050" cy="5143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172200" y="971550"/>
            <a:ext cx="2686050" cy="5143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13"/>
          </p:nvPr>
        </p:nvSpPr>
        <p:spPr>
          <a:xfrm>
            <a:off x="285750" y="1543050"/>
            <a:ext cx="2686050" cy="2971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6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05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3228975" y="1543050"/>
            <a:ext cx="2686050" cy="2971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6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05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6172200" y="1543050"/>
            <a:ext cx="2686050" cy="2971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6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05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5183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2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24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7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5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2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4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6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1CEAD-C06E-4DD6-958D-A69C28387D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750" y="971550"/>
            <a:ext cx="4057650" cy="3943350"/>
          </a:xfrm>
          <a:prstGeom prst="rect">
            <a:avLst/>
          </a:prstGeom>
        </p:spPr>
        <p:txBody>
          <a:bodyPr lIns="0" tIns="0" rIns="0" bIns="91440"/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173038" indent="-173038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>
                <a:solidFill>
                  <a:schemeClr val="bg2"/>
                </a:solidFill>
              </a:defRPr>
            </a:lvl2pPr>
            <a:lvl3pPr marL="514350" indent="-173038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3pPr>
            <a:lvl4pPr marL="855663" indent="-168275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0C49344-5A94-4BB8-B1F8-EC9EB43874D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00600" y="971550"/>
            <a:ext cx="4057650" cy="3943350"/>
          </a:xfrm>
          <a:prstGeom prst="rect">
            <a:avLst/>
          </a:prstGeom>
        </p:spPr>
        <p:txBody>
          <a:bodyPr lIns="0" tIns="0" rIns="0" bIns="91440"/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173038" indent="-173038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>
                <a:solidFill>
                  <a:schemeClr val="bg2"/>
                </a:solidFill>
              </a:defRPr>
            </a:lvl2pPr>
            <a:lvl3pPr marL="514350" indent="-173038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3pPr>
            <a:lvl4pPr marL="855663" indent="-168275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34767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7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5400">
                <a:solidFill>
                  <a:schemeClr val="tx2"/>
                </a:solidFill>
                <a:effectLst>
                  <a:glow rad="127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6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lang="en-US" sz="5400" dirty="0">
                <a:solidFill>
                  <a:schemeClr val="tx2"/>
                </a:solidFill>
                <a:effectLst>
                  <a:glow rad="127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3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5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logo slide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ED6EC7-6D3E-4027-A733-9B78EBA486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378" y="2254304"/>
            <a:ext cx="5093208" cy="66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d logo slide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ED6EC7-6D3E-4027-A733-9B78EBA48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378" y="2254304"/>
            <a:ext cx="5093208" cy="6602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40B410-C7E4-4036-89E5-3C58E91B2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42900"/>
            <a:ext cx="7886700" cy="296862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981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bkg">
            <a:extLst>
              <a:ext uri="{FF2B5EF4-FFF2-40B4-BE49-F238E27FC236}">
                <a16:creationId xmlns:a16="http://schemas.microsoft.com/office/drawing/2014/main" id="{C9C928B8-EF11-724E-AC7A-667687BE2C10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6" name="bkg">
              <a:extLst>
                <a:ext uri="{FF2B5EF4-FFF2-40B4-BE49-F238E27FC236}">
                  <a16:creationId xmlns:a16="http://schemas.microsoft.com/office/drawing/2014/main" id="{682AD7C8-7FB3-5B42-B51F-FE40D9405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7" name="blur" hidden="1">
              <a:extLst>
                <a:ext uri="{FF2B5EF4-FFF2-40B4-BE49-F238E27FC236}">
                  <a16:creationId xmlns:a16="http://schemas.microsoft.com/office/drawing/2014/main" id="{3B4ACB70-63AC-4146-9CDC-CEE955B8F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rcRect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A49A41B-9CF1-4CD6-B1E3-F736C63833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751" y="4373774"/>
            <a:ext cx="2706624" cy="35186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0344EF7-FB04-41A4-900F-48EC95C6F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" y="414337"/>
            <a:ext cx="8572500" cy="149579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67014B0-AEAB-4CC8-BCED-661FF1CA2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" y="2057401"/>
            <a:ext cx="8572500" cy="12418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044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641806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357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641806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285750" y="1200150"/>
            <a:ext cx="8572500" cy="3314700"/>
          </a:xfrm>
          <a:prstGeom prst="rect">
            <a:avLst/>
          </a:prstGeom>
        </p:spPr>
        <p:txBody>
          <a:bodyPr lIns="0" tIns="0" rIns="0" bIns="0"/>
          <a:lstStyle>
            <a:lvl1pPr marL="171446" indent="-171446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14337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00080" indent="-114297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▪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200120" indent="-171446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4pPr>
            <a:lvl5pPr marL="1543012" indent="-171446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892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7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285750" y="1200150"/>
            <a:ext cx="4057650" cy="3314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800">
                <a:solidFill>
                  <a:schemeClr val="bg2"/>
                </a:solidFill>
              </a:defRPr>
            </a:lvl1pPr>
            <a:lvl2pPr marL="514337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2pPr>
            <a:lvl3pPr marL="857228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3pPr>
            <a:lvl4pPr marL="1200120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12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1"/>
          </p:nvPr>
        </p:nvSpPr>
        <p:spPr>
          <a:xfrm>
            <a:off x="4800600" y="1200150"/>
            <a:ext cx="4057650" cy="3314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800">
                <a:solidFill>
                  <a:schemeClr val="bg2"/>
                </a:solidFill>
              </a:defRPr>
            </a:lvl1pPr>
            <a:lvl2pPr marL="514337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2pPr>
            <a:lvl3pPr marL="857228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3pPr>
            <a:lvl4pPr marL="1200120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12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52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6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13"/>
          </p:nvPr>
        </p:nvSpPr>
        <p:spPr>
          <a:xfrm>
            <a:off x="285750" y="971550"/>
            <a:ext cx="2686050" cy="3543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None/>
              <a:defRPr sz="1800">
                <a:solidFill>
                  <a:schemeClr val="bg1"/>
                </a:solidFill>
              </a:defRPr>
            </a:lvl1pPr>
            <a:lvl2pPr marL="171450" indent="-17145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2pPr>
            <a:lvl3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3228975" y="971550"/>
            <a:ext cx="2686050" cy="3543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None/>
              <a:defRPr sz="1800">
                <a:solidFill>
                  <a:schemeClr val="bg1"/>
                </a:solidFill>
              </a:defRPr>
            </a:lvl1pPr>
            <a:lvl2pPr marL="171450" indent="-17145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2pPr>
            <a:lvl3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6172200" y="971550"/>
            <a:ext cx="2686050" cy="3543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None/>
              <a:defRPr sz="1800">
                <a:solidFill>
                  <a:schemeClr val="bg1"/>
                </a:solidFill>
              </a:defRPr>
            </a:lvl1pPr>
            <a:lvl2pPr marL="171450" indent="-17145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2pPr>
            <a:lvl3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6244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72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s w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7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1CEAD-C06E-4DD6-958D-A69C28387D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750" y="971550"/>
            <a:ext cx="4057650" cy="3943350"/>
          </a:xfrm>
          <a:prstGeom prst="rect">
            <a:avLst/>
          </a:prstGeom>
        </p:spPr>
        <p:txBody>
          <a:bodyPr lIns="0" tIns="0" rIns="0" bIns="91440"/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173034" indent="-173034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>
                <a:solidFill>
                  <a:schemeClr val="bg2"/>
                </a:solidFill>
              </a:defRPr>
            </a:lvl2pPr>
            <a:lvl3pPr marL="514337" indent="-173034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3pPr>
            <a:lvl4pPr marL="855641" indent="-168271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0C49344-5A94-4BB8-B1F8-EC9EB43874D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00600" y="971550"/>
            <a:ext cx="4057650" cy="3943350"/>
          </a:xfrm>
          <a:prstGeom prst="rect">
            <a:avLst/>
          </a:prstGeom>
        </p:spPr>
        <p:txBody>
          <a:bodyPr lIns="0" tIns="0" rIns="0" bIns="91440"/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173034" indent="-173034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>
                <a:solidFill>
                  <a:schemeClr val="bg2"/>
                </a:solidFill>
              </a:defRPr>
            </a:lvl2pPr>
            <a:lvl3pPr marL="514337" indent="-173034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3pPr>
            <a:lvl4pPr marL="855641" indent="-168271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0702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0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s w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7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13"/>
          </p:nvPr>
        </p:nvSpPr>
        <p:spPr>
          <a:xfrm>
            <a:off x="285750" y="971550"/>
            <a:ext cx="2686050" cy="3543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None/>
              <a:defRPr sz="1800">
                <a:solidFill>
                  <a:schemeClr val="bg1"/>
                </a:solidFill>
              </a:defRPr>
            </a:lvl1pPr>
            <a:lvl2pPr marL="171446" indent="-171446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2pPr>
            <a:lvl3pPr marL="514337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3pPr>
            <a:lvl4pPr marL="1200120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12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3228975" y="971550"/>
            <a:ext cx="2686050" cy="3543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None/>
              <a:defRPr sz="1800">
                <a:solidFill>
                  <a:schemeClr val="bg1"/>
                </a:solidFill>
              </a:defRPr>
            </a:lvl1pPr>
            <a:lvl2pPr marL="171446" indent="-171446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2pPr>
            <a:lvl3pPr marL="514337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3pPr>
            <a:lvl4pPr marL="1200120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12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6172200" y="971550"/>
            <a:ext cx="2686050" cy="3543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None/>
              <a:defRPr sz="1800">
                <a:solidFill>
                  <a:schemeClr val="bg1"/>
                </a:solidFill>
              </a:defRPr>
            </a:lvl1pPr>
            <a:lvl2pPr marL="171446" indent="-171446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2pPr>
            <a:lvl3pPr marL="514337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3pPr>
            <a:lvl4pPr marL="1200120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12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7513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2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2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5750" y="1823853"/>
            <a:ext cx="7886700" cy="149579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>
              <a:defRPr sz="5400">
                <a:solidFill>
                  <a:schemeClr val="tx2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52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0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80665DE1-3F5C-CD41-B7D8-25FEBF5797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" y="641806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002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21CDB-95CE-458B-A911-027A05894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42900"/>
            <a:ext cx="7886700" cy="296862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548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image" Target="../media/image1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09" y="4838808"/>
            <a:ext cx="1078992" cy="140268"/>
          </a:xfrm>
          <a:prstGeom prst="rect">
            <a:avLst/>
          </a:prstGeom>
        </p:spPr>
      </p:pic>
      <p:sp>
        <p:nvSpPr>
          <p:cNvPr id="7" name="fl" descr="                              Dell - Internal Use - Confidential&#10;"/>
          <p:cNvSpPr txBox="1"/>
          <p:nvPr userDrawn="1"/>
        </p:nvSpPr>
        <p:spPr>
          <a:xfrm>
            <a:off x="4038321" y="5022289"/>
            <a:ext cx="1181414" cy="6925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500" b="0" i="0" u="none" baseline="0">
                <a:solidFill>
                  <a:srgbClr val="808080"/>
                </a:solidFill>
                <a:latin typeface="Arial" panose="020B0604020202020204" pitchFamily="34" charset="0"/>
              </a:rPr>
              <a:t>Copyright © Dell Inc. All Rights Reserved.</a:t>
            </a:r>
          </a:p>
        </p:txBody>
      </p:sp>
      <p:sp>
        <p:nvSpPr>
          <p:cNvPr id="6" name="TextBox 19"/>
          <p:cNvSpPr txBox="1"/>
          <p:nvPr userDrawn="1"/>
        </p:nvSpPr>
        <p:spPr>
          <a:xfrm>
            <a:off x="3857667" y="5023059"/>
            <a:ext cx="76944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500" b="0" kern="1200" smtClean="0">
                <a:solidFill>
                  <a:srgbClr val="808080"/>
                </a:solidFill>
                <a:latin typeface="Arial" panose="020B0604020202020204" pitchFamily="34" charset="0"/>
                <a:ea typeface="+mn-ea"/>
                <a:cs typeface="+mn-cs"/>
              </a:rPr>
              <a:pPr algn="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500" b="0" kern="1200" err="1">
              <a:solidFill>
                <a:srgbClr val="80808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73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5" r:id="rId16"/>
    <p:sldLayoutId id="2147483966" r:id="rId17"/>
    <p:sldLayoutId id="2147483715" r:id="rId18"/>
    <p:sldLayoutId id="2147483784" r:id="rId19"/>
    <p:sldLayoutId id="2147483890" r:id="rId20"/>
    <p:sldLayoutId id="2147483967" r:id="rId21"/>
    <p:sldLayoutId id="2147484034" r:id="rId22"/>
    <p:sldLayoutId id="2147484036" r:id="rId2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180">
          <p15:clr>
            <a:srgbClr val="F26B43"/>
          </p15:clr>
        </p15:guide>
        <p15:guide id="4" pos="55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09" y="4838808"/>
            <a:ext cx="1078992" cy="140268"/>
          </a:xfrm>
          <a:prstGeom prst="rect">
            <a:avLst/>
          </a:prstGeom>
        </p:spPr>
      </p:pic>
      <p:sp>
        <p:nvSpPr>
          <p:cNvPr id="7" name="fl" descr="                              Dell - Internal Use - Confidential&#10;"/>
          <p:cNvSpPr txBox="1"/>
          <p:nvPr userDrawn="1"/>
        </p:nvSpPr>
        <p:spPr>
          <a:xfrm>
            <a:off x="4038321" y="5022289"/>
            <a:ext cx="1181414" cy="6925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indent="0" algn="l" defTabSz="914378" rtl="0" eaLnBrk="1" fontAlgn="base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500" b="0" i="0" u="none" baseline="0">
                <a:solidFill>
                  <a:srgbClr val="808080"/>
                </a:solidFill>
                <a:latin typeface="Arial" panose="020B0604020202020204" pitchFamily="34" charset="0"/>
              </a:rPr>
              <a:t>Copyright © Dell Inc. All Rights Reserved.</a:t>
            </a:r>
          </a:p>
        </p:txBody>
      </p:sp>
      <p:sp>
        <p:nvSpPr>
          <p:cNvPr id="6" name="TextBox 19"/>
          <p:cNvSpPr txBox="1"/>
          <p:nvPr userDrawn="1"/>
        </p:nvSpPr>
        <p:spPr>
          <a:xfrm>
            <a:off x="3857667" y="5023059"/>
            <a:ext cx="76944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500" b="0" kern="1200" smtClean="0">
                <a:solidFill>
                  <a:srgbClr val="808080"/>
                </a:solidFill>
                <a:latin typeface="Arial" panose="020B0604020202020204" pitchFamily="34" charset="0"/>
                <a:ea typeface="+mn-ea"/>
                <a:cs typeface="+mn-cs"/>
              </a:rPr>
              <a:pPr algn="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500" b="0" kern="1200" err="1">
              <a:solidFill>
                <a:srgbClr val="80808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MSIPCMContentMarking" descr="{&quot;HashCode&quot;:-1876667767,&quot;Placement&quot;:&quot;Footer&quot;,&quot;Top&quot;:523.380066,&quot;Left&quot;:0.0,&quot;SlideWidth&quot;:960,&quot;SlideHeight&quot;:540}">
            <a:extLst>
              <a:ext uri="{FF2B5EF4-FFF2-40B4-BE49-F238E27FC236}">
                <a16:creationId xmlns:a16="http://schemas.microsoft.com/office/drawing/2014/main" id="{210C0380-1D85-47DC-B8CA-27E03A2E3F25}"/>
              </a:ext>
            </a:extLst>
          </p:cNvPr>
          <p:cNvSpPr txBox="1"/>
          <p:nvPr userDrawn="1"/>
        </p:nvSpPr>
        <p:spPr>
          <a:xfrm>
            <a:off x="0" y="5023953"/>
            <a:ext cx="888756" cy="8079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525">
                <a:solidFill>
                  <a:srgbClr val="737373"/>
                </a:solidFill>
                <a:latin typeface="Calibri" panose="020F0502020204030204" pitchFamily="34" charset="0"/>
              </a:rPr>
              <a:t>Internal Use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6799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  <p:sldLayoutId id="2147483986" r:id="rId18"/>
    <p:sldLayoutId id="2147483987" r:id="rId19"/>
    <p:sldLayoutId id="2147483988" r:id="rId20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180">
          <p15:clr>
            <a:srgbClr val="F26B43"/>
          </p15:clr>
        </p15:guide>
        <p15:guide id="4" pos="55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09" y="4838808"/>
            <a:ext cx="1078992" cy="140268"/>
          </a:xfrm>
          <a:prstGeom prst="rect">
            <a:avLst/>
          </a:prstGeom>
        </p:spPr>
      </p:pic>
      <p:sp>
        <p:nvSpPr>
          <p:cNvPr id="7" name="fl" descr="                              Dell - Internal Use - Confidential&#10;"/>
          <p:cNvSpPr txBox="1"/>
          <p:nvPr userDrawn="1"/>
        </p:nvSpPr>
        <p:spPr>
          <a:xfrm>
            <a:off x="4200103" y="5022289"/>
            <a:ext cx="743793" cy="6925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500" b="0" i="0" u="none" baseline="0" dirty="0">
                <a:solidFill>
                  <a:srgbClr val="808080"/>
                </a:solidFill>
                <a:latin typeface="Arial" panose="020B0604020202020204" pitchFamily="34" charset="0"/>
              </a:rPr>
              <a:t>© Copyright 2021 Dell Inc.</a:t>
            </a:r>
          </a:p>
        </p:txBody>
      </p:sp>
      <p:sp>
        <p:nvSpPr>
          <p:cNvPr id="6" name="TextBox 19"/>
          <p:cNvSpPr txBox="1"/>
          <p:nvPr userDrawn="1"/>
        </p:nvSpPr>
        <p:spPr>
          <a:xfrm>
            <a:off x="3857667" y="5023059"/>
            <a:ext cx="76944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500" b="0" kern="1200" smtClean="0">
                <a:solidFill>
                  <a:srgbClr val="808080"/>
                </a:solidFill>
                <a:latin typeface="Arial" panose="020B0604020202020204" pitchFamily="34" charset="0"/>
                <a:ea typeface="+mn-ea"/>
                <a:cs typeface="+mn-cs"/>
              </a:rPr>
              <a:pPr algn="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500" b="0" kern="1200" dirty="0" err="1">
              <a:solidFill>
                <a:srgbClr val="80808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16"/>
          <p:cNvSpPr txBox="1"/>
          <p:nvPr userDrawn="1"/>
        </p:nvSpPr>
        <p:spPr>
          <a:xfrm>
            <a:off x="3957049" y="5023059"/>
            <a:ext cx="113814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r>
              <a:rPr lang="en-US" sz="500" kern="1200" dirty="0">
                <a:solidFill>
                  <a:srgbClr val="808080"/>
                </a:solidFill>
                <a:latin typeface="Arial" panose="020B0604020202020204" pitchFamily="34" charset="0"/>
                <a:ea typeface="+mn-ea"/>
                <a:cs typeface="+mn-cs"/>
              </a:rPr>
              <a:t>of Y</a:t>
            </a:r>
          </a:p>
        </p:txBody>
      </p:sp>
      <p:sp>
        <p:nvSpPr>
          <p:cNvPr id="4" name="MSIPCMContentMarking" descr="{&quot;HashCode&quot;:-1912962988,&quot;Placement&quot;:&quot;Footer&quot;}">
            <a:extLst>
              <a:ext uri="{FF2B5EF4-FFF2-40B4-BE49-F238E27FC236}">
                <a16:creationId xmlns:a16="http://schemas.microsoft.com/office/drawing/2014/main" id="{AAD52492-B32C-4F5C-93C4-B867BDF3FDDD}"/>
              </a:ext>
            </a:extLst>
          </p:cNvPr>
          <p:cNvSpPr txBox="1"/>
          <p:nvPr userDrawn="1"/>
        </p:nvSpPr>
        <p:spPr>
          <a:xfrm>
            <a:off x="0" y="4932427"/>
            <a:ext cx="1185008" cy="21107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700">
                <a:solidFill>
                  <a:srgbClr val="7F7F7F"/>
                </a:solidFill>
                <a:latin typeface="Calibri" panose="020F0502020204030204" pitchFamily="34" charset="0"/>
              </a:rPr>
              <a:t>Internal Use - Confidential</a:t>
            </a:r>
            <a:endParaRPr lang="en-US" sz="700" dirty="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20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  <p:sldLayoutId id="2147484003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180">
          <p15:clr>
            <a:srgbClr val="F26B43"/>
          </p15:clr>
        </p15:guide>
        <p15:guide id="4" pos="55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09" y="4838808"/>
            <a:ext cx="1078992" cy="140268"/>
          </a:xfrm>
          <a:prstGeom prst="rect">
            <a:avLst/>
          </a:prstGeom>
        </p:spPr>
      </p:pic>
      <p:sp>
        <p:nvSpPr>
          <p:cNvPr id="7" name="fl" descr="                              Dell - Internal Use - Confidential&#10;"/>
          <p:cNvSpPr txBox="1"/>
          <p:nvPr/>
        </p:nvSpPr>
        <p:spPr>
          <a:xfrm>
            <a:off x="4200103" y="5022289"/>
            <a:ext cx="1037143" cy="6925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500" b="0" i="0" u="none" baseline="0">
                <a:solidFill>
                  <a:srgbClr val="808080"/>
                </a:solidFill>
                <a:latin typeface="Arial" panose="020B0604020202020204" pitchFamily="34" charset="0"/>
              </a:rPr>
              <a:t>© Copyright 2022 Dell Technologies.</a:t>
            </a:r>
          </a:p>
        </p:txBody>
      </p:sp>
      <p:sp>
        <p:nvSpPr>
          <p:cNvPr id="6" name="TextBox 19"/>
          <p:cNvSpPr txBox="1"/>
          <p:nvPr/>
        </p:nvSpPr>
        <p:spPr>
          <a:xfrm>
            <a:off x="3857667" y="5023059"/>
            <a:ext cx="76944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500" b="0" kern="1200" smtClean="0">
                <a:solidFill>
                  <a:srgbClr val="808080"/>
                </a:solidFill>
                <a:latin typeface="Arial" panose="020B0604020202020204" pitchFamily="34" charset="0"/>
                <a:ea typeface="+mn-ea"/>
                <a:cs typeface="+mn-cs"/>
              </a:rPr>
              <a:pPr algn="r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500" b="0" kern="1200" err="1">
              <a:solidFill>
                <a:srgbClr val="80808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3957049" y="5023059"/>
            <a:ext cx="141064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r>
              <a:rPr lang="en-US" sz="500" kern="1200" dirty="0">
                <a:solidFill>
                  <a:srgbClr val="808080"/>
                </a:solidFill>
                <a:latin typeface="Arial" panose="020B0604020202020204" pitchFamily="34" charset="0"/>
                <a:ea typeface="+mn-ea"/>
                <a:cs typeface="+mn-cs"/>
              </a:rPr>
              <a:t>of 31</a:t>
            </a:r>
          </a:p>
        </p:txBody>
      </p:sp>
    </p:spTree>
    <p:extLst>
      <p:ext uri="{BB962C8B-B14F-4D97-AF65-F5344CB8AC3E}">
        <p14:creationId xmlns:p14="http://schemas.microsoft.com/office/powerpoint/2010/main" val="3346954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  <p:sldLayoutId id="2147484018" r:id="rId14"/>
    <p:sldLayoutId id="2147484019" r:id="rId15"/>
    <p:sldLayoutId id="2147484020" r:id="rId16"/>
    <p:sldLayoutId id="2147484021" r:id="rId17"/>
    <p:sldLayoutId id="2147484022" r:id="rId18"/>
    <p:sldLayoutId id="2147484023" r:id="rId19"/>
    <p:sldLayoutId id="2147484025" r:id="rId20"/>
    <p:sldLayoutId id="2147484026" r:id="rId21"/>
    <p:sldLayoutId id="2147484027" r:id="rId22"/>
    <p:sldLayoutId id="2147484028" r:id="rId23"/>
    <p:sldLayoutId id="2147484029" r:id="rId24"/>
    <p:sldLayoutId id="2147484030" r:id="rId25"/>
    <p:sldLayoutId id="2147484031" r:id="rId26"/>
    <p:sldLayoutId id="2147484032" r:id="rId27"/>
    <p:sldLayoutId id="2147484033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180">
          <p15:clr>
            <a:srgbClr val="F26B43"/>
          </p15:clr>
        </p15:guide>
        <p15:guide id="4" pos="5580">
          <p15:clr>
            <a:srgbClr val="F26B43"/>
          </p15:clr>
        </p15:guide>
        <p15:guide id="5" pos="7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6.svg"/><Relationship Id="rId11" Type="http://schemas.openxmlformats.org/officeDocument/2006/relationships/image" Target="../media/image62.png"/><Relationship Id="rId5" Type="http://schemas.openxmlformats.org/officeDocument/2006/relationships/image" Target="../media/image75.png"/><Relationship Id="rId10" Type="http://schemas.openxmlformats.org/officeDocument/2006/relationships/image" Target="../media/image79.jpeg"/><Relationship Id="rId4" Type="http://schemas.openxmlformats.org/officeDocument/2006/relationships/image" Target="../media/image74.sv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60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svg"/><Relationship Id="rId11" Type="http://schemas.openxmlformats.org/officeDocument/2006/relationships/image" Target="../media/image82.jpeg"/><Relationship Id="rId5" Type="http://schemas.openxmlformats.org/officeDocument/2006/relationships/image" Target="../media/image66.png"/><Relationship Id="rId10" Type="http://schemas.openxmlformats.org/officeDocument/2006/relationships/image" Target="../media/image81.jpeg"/><Relationship Id="rId4" Type="http://schemas.openxmlformats.org/officeDocument/2006/relationships/image" Target="../media/image65.svg"/><Relationship Id="rId9" Type="http://schemas.openxmlformats.org/officeDocument/2006/relationships/image" Target="../media/image7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6.svg"/><Relationship Id="rId11" Type="http://schemas.openxmlformats.org/officeDocument/2006/relationships/image" Target="../media/image59.png"/><Relationship Id="rId5" Type="http://schemas.openxmlformats.org/officeDocument/2006/relationships/image" Target="../media/image75.png"/><Relationship Id="rId10" Type="http://schemas.openxmlformats.org/officeDocument/2006/relationships/image" Target="../media/image83.jpeg"/><Relationship Id="rId4" Type="http://schemas.openxmlformats.org/officeDocument/2006/relationships/image" Target="../media/image74.svg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91.svg"/><Relationship Id="rId3" Type="http://schemas.openxmlformats.org/officeDocument/2006/relationships/image" Target="../media/image48.png"/><Relationship Id="rId7" Type="http://schemas.openxmlformats.org/officeDocument/2006/relationships/image" Target="../media/image88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7.svg"/><Relationship Id="rId11" Type="http://schemas.openxmlformats.org/officeDocument/2006/relationships/image" Target="../media/image90.jpeg"/><Relationship Id="rId5" Type="http://schemas.openxmlformats.org/officeDocument/2006/relationships/image" Target="../media/image86.png"/><Relationship Id="rId10" Type="http://schemas.openxmlformats.org/officeDocument/2006/relationships/image" Target="../media/image81.jpeg"/><Relationship Id="rId4" Type="http://schemas.openxmlformats.org/officeDocument/2006/relationships/image" Target="../media/image85.svg"/><Relationship Id="rId9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9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2.svg"/><Relationship Id="rId11" Type="http://schemas.openxmlformats.org/officeDocument/2006/relationships/image" Target="../media/image56.png"/><Relationship Id="rId5" Type="http://schemas.openxmlformats.org/officeDocument/2006/relationships/image" Target="../media/image75.png"/><Relationship Id="rId10" Type="http://schemas.openxmlformats.org/officeDocument/2006/relationships/image" Target="../media/image90.jpeg"/><Relationship Id="rId4" Type="http://schemas.openxmlformats.org/officeDocument/2006/relationships/image" Target="../media/image74.sv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chart" Target="../charts/chart1.xml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13" Type="http://schemas.microsoft.com/office/2007/relationships/hdphoto" Target="../media/hdphoto6.wdp"/><Relationship Id="rId3" Type="http://schemas.openxmlformats.org/officeDocument/2006/relationships/image" Target="../media/image101.jpeg"/><Relationship Id="rId7" Type="http://schemas.openxmlformats.org/officeDocument/2006/relationships/image" Target="../media/image107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06.png"/><Relationship Id="rId11" Type="http://schemas.microsoft.com/office/2007/relationships/hdphoto" Target="../media/hdphoto5.wdp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svg"/><Relationship Id="rId3" Type="http://schemas.openxmlformats.org/officeDocument/2006/relationships/image" Target="../media/image101.jpeg"/><Relationship Id="rId7" Type="http://schemas.openxmlformats.org/officeDocument/2006/relationships/image" Target="../media/image115.sv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4.png"/><Relationship Id="rId11" Type="http://schemas.openxmlformats.org/officeDocument/2006/relationships/image" Target="../media/image119.svg"/><Relationship Id="rId5" Type="http://schemas.openxmlformats.org/officeDocument/2006/relationships/image" Target="../media/image113.sv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3.png"/><Relationship Id="rId7" Type="http://schemas.microsoft.com/office/2007/relationships/hdphoto" Target="../media/hdphoto7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hyperlink" Target="http://www.dellemc.com/storagesource" TargetMode="External"/><Relationship Id="rId4" Type="http://schemas.openxmlformats.org/officeDocument/2006/relationships/image" Target="../media/image124.png"/><Relationship Id="rId9" Type="http://schemas.openxmlformats.org/officeDocument/2006/relationships/image" Target="../media/image12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bssOJyyvHuVXyKi0c9Z7NLqBiDiwF1eA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hyperlink" Target="https://research.esg-global.com/reportaction/ApplicationInfrastructureModernizationTrends/Toc" TargetMode="Externa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3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jpeg"/><Relationship Id="rId3" Type="http://schemas.openxmlformats.org/officeDocument/2006/relationships/image" Target="../media/image53.jpeg"/><Relationship Id="rId7" Type="http://schemas.openxmlformats.org/officeDocument/2006/relationships/image" Target="../media/image55.jpe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59.png"/><Relationship Id="rId5" Type="http://schemas.openxmlformats.org/officeDocument/2006/relationships/image" Target="../media/image19.jpeg"/><Relationship Id="rId15" Type="http://schemas.openxmlformats.org/officeDocument/2006/relationships/image" Target="../media/image63.svg"/><Relationship Id="rId10" Type="http://schemas.openxmlformats.org/officeDocument/2006/relationships/image" Target="../media/image58.jpeg"/><Relationship Id="rId4" Type="http://schemas.openxmlformats.org/officeDocument/2006/relationships/image" Target="../media/image54.png"/><Relationship Id="rId9" Type="http://schemas.openxmlformats.org/officeDocument/2006/relationships/image" Target="../media/image57.svg"/><Relationship Id="rId1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63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svg"/><Relationship Id="rId11" Type="http://schemas.openxmlformats.org/officeDocument/2006/relationships/image" Target="../media/image72.jpeg"/><Relationship Id="rId5" Type="http://schemas.openxmlformats.org/officeDocument/2006/relationships/image" Target="../media/image66.png"/><Relationship Id="rId10" Type="http://schemas.openxmlformats.org/officeDocument/2006/relationships/image" Target="../media/image71.jpeg"/><Relationship Id="rId4" Type="http://schemas.openxmlformats.org/officeDocument/2006/relationships/image" Target="../media/image65.svg"/><Relationship Id="rId9" Type="http://schemas.openxmlformats.org/officeDocument/2006/relationships/image" Target="../media/image7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2659" y="1016430"/>
            <a:ext cx="3721267" cy="1551194"/>
          </a:xfrm>
        </p:spPr>
        <p:txBody>
          <a:bodyPr/>
          <a:lstStyle/>
          <a:p>
            <a:r>
              <a:rPr lang="en-US" sz="1600" b="1" dirty="0">
                <a:solidFill>
                  <a:schemeClr val="bg1"/>
                </a:solidFill>
              </a:rPr>
              <a:t>Dell Technologies Advantage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 </a:t>
            </a:r>
            <a:br>
              <a:rPr lang="en-US" dirty="0"/>
            </a:br>
            <a:r>
              <a:rPr lang="en-US" dirty="0"/>
              <a:t>Build Your Breakthrough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C2D78AD-D10F-944E-AA2D-E01B41ED06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tr-TR" dirty="0"/>
              <a:t>Feyza Başaran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39A2B4-ECC9-8040-B904-D40006AF9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tr-TR" dirty="0"/>
              <a:t>Principal Partner Systems Engineer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63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  <p:bldP spid="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87BD08F1-2BE6-48AD-A6D3-EA3AEB252694}"/>
              </a:ext>
            </a:extLst>
          </p:cNvPr>
          <p:cNvGrpSpPr/>
          <p:nvPr/>
        </p:nvGrpSpPr>
        <p:grpSpPr>
          <a:xfrm>
            <a:off x="4924185" y="1082403"/>
            <a:ext cx="2724586" cy="1676400"/>
            <a:chOff x="5082431" y="1520354"/>
            <a:chExt cx="2724586" cy="1676400"/>
          </a:xfrm>
        </p:grpSpPr>
        <p:pic>
          <p:nvPicPr>
            <p:cNvPr id="65" name="Graphic 64" descr="Cloud with solid fill">
              <a:extLst>
                <a:ext uri="{FF2B5EF4-FFF2-40B4-BE49-F238E27FC236}">
                  <a16:creationId xmlns:a16="http://schemas.microsoft.com/office/drawing/2014/main" id="{2409B1CB-3553-4BEC-A9EB-A2C2B8C2D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8716" b="19755"/>
            <a:stretch/>
          </p:blipFill>
          <p:spPr>
            <a:xfrm>
              <a:off x="5082431" y="1520354"/>
              <a:ext cx="2724586" cy="16764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C0565AA-D337-48B7-B276-F1079AC66641}"/>
                </a:ext>
              </a:extLst>
            </p:cNvPr>
            <p:cNvSpPr txBox="1"/>
            <p:nvPr/>
          </p:nvSpPr>
          <p:spPr>
            <a:xfrm>
              <a:off x="5745076" y="2328691"/>
              <a:ext cx="138679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Off-premises/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Clouds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B00BBE7-C194-4255-95B4-B6E540CE11BC}"/>
              </a:ext>
            </a:extLst>
          </p:cNvPr>
          <p:cNvGrpSpPr/>
          <p:nvPr/>
        </p:nvGrpSpPr>
        <p:grpSpPr>
          <a:xfrm>
            <a:off x="1354460" y="1951647"/>
            <a:ext cx="2476477" cy="1499548"/>
            <a:chOff x="1727694" y="2235462"/>
            <a:chExt cx="2476477" cy="1499548"/>
          </a:xfrm>
        </p:grpSpPr>
        <p:pic>
          <p:nvPicPr>
            <p:cNvPr id="70" name="Graphic 69" descr="Cloud with solid fill">
              <a:extLst>
                <a:ext uri="{FF2B5EF4-FFF2-40B4-BE49-F238E27FC236}">
                  <a16:creationId xmlns:a16="http://schemas.microsoft.com/office/drawing/2014/main" id="{0555E368-5686-4DEB-B5F9-6CF0539E9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9544" b="19904"/>
            <a:stretch/>
          </p:blipFill>
          <p:spPr>
            <a:xfrm>
              <a:off x="1727694" y="2235462"/>
              <a:ext cx="2476477" cy="1499548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0C8AAE7-4A80-43E7-A137-8011D812B0E9}"/>
                </a:ext>
              </a:extLst>
            </p:cNvPr>
            <p:cNvSpPr txBox="1"/>
            <p:nvPr/>
          </p:nvSpPr>
          <p:spPr>
            <a:xfrm>
              <a:off x="1985074" y="2998391"/>
              <a:ext cx="164054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76C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On-premises/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76C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Private Cloud</a:t>
              </a:r>
            </a:p>
          </p:txBody>
        </p:sp>
      </p:grpSp>
      <p:pic>
        <p:nvPicPr>
          <p:cNvPr id="61" name="cycle">
            <a:extLst>
              <a:ext uri="{FF2B5EF4-FFF2-40B4-BE49-F238E27FC236}">
                <a16:creationId xmlns:a16="http://schemas.microsoft.com/office/drawing/2014/main" id="{7D4913D5-075A-B643-9464-CC68670AB78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3179547" y="1142641"/>
            <a:ext cx="2812618" cy="29703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543CF55-97BC-D84D-B1DE-DF0456275687}"/>
              </a:ext>
            </a:extLst>
          </p:cNvPr>
          <p:cNvSpPr txBox="1"/>
          <p:nvPr/>
        </p:nvSpPr>
        <p:spPr>
          <a:xfrm>
            <a:off x="452253" y="3871016"/>
            <a:ext cx="1353726" cy="798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6C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99%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B34565A-9D1F-CB43-A9B3-5F297BC3BDD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09" y="4838808"/>
            <a:ext cx="1078992" cy="140268"/>
          </a:xfrm>
          <a:prstGeom prst="rect">
            <a:avLst/>
          </a:prstGeom>
        </p:spPr>
      </p:pic>
      <p:sp>
        <p:nvSpPr>
          <p:cNvPr id="40" name="TextBox 19">
            <a:extLst>
              <a:ext uri="{FF2B5EF4-FFF2-40B4-BE49-F238E27FC236}">
                <a16:creationId xmlns:a16="http://schemas.microsoft.com/office/drawing/2014/main" id="{BF350296-59CC-C74A-93C8-FCAC8E316820}"/>
              </a:ext>
            </a:extLst>
          </p:cNvPr>
          <p:cNvSpPr txBox="1"/>
          <p:nvPr/>
        </p:nvSpPr>
        <p:spPr>
          <a:xfrm>
            <a:off x="3899345" y="5023059"/>
            <a:ext cx="35266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fld id="{58EC7406-F4CC-4ABF-902E-2AF4E70E5C0F}" type="slidenum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6CE"/>
                </a:buClr>
                <a:buSzTx/>
                <a:buFontTx/>
                <a:buNone/>
                <a:tabLst/>
                <a:defRPr/>
              </a:pPr>
              <a:t>10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C86D5FE-B4BF-384C-B967-DFF18E7A23E0}"/>
              </a:ext>
            </a:extLst>
          </p:cNvPr>
          <p:cNvSpPr/>
          <p:nvPr/>
        </p:nvSpPr>
        <p:spPr>
          <a:xfrm>
            <a:off x="3679935" y="1757797"/>
            <a:ext cx="1755648" cy="1755648"/>
          </a:xfrm>
          <a:prstGeom prst="ellipse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08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064210-63A3-4949-8398-B665A8B18F5F}"/>
              </a:ext>
            </a:extLst>
          </p:cNvPr>
          <p:cNvSpPr txBox="1"/>
          <p:nvPr/>
        </p:nvSpPr>
        <p:spPr>
          <a:xfrm>
            <a:off x="1550203" y="4075695"/>
            <a:ext cx="15186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time-consuming tasks eliminated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90CD60-5319-B64D-84F9-E48CB305635A}"/>
              </a:ext>
            </a:extLst>
          </p:cNvPr>
          <p:cNvSpPr txBox="1"/>
          <p:nvPr/>
        </p:nvSpPr>
        <p:spPr>
          <a:xfrm>
            <a:off x="3498968" y="3871016"/>
            <a:ext cx="1065399" cy="798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6C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10x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1A33A2-F46B-0A4A-B6C3-97DFE503B00C}"/>
              </a:ext>
            </a:extLst>
          </p:cNvPr>
          <p:cNvSpPr txBox="1"/>
          <p:nvPr/>
        </p:nvSpPr>
        <p:spPr>
          <a:xfrm>
            <a:off x="4435732" y="4075695"/>
            <a:ext cx="1589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faster time-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to-resolution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B626B22-B987-A443-BA13-DCDDA966CE52}"/>
              </a:ext>
            </a:extLst>
          </p:cNvPr>
          <p:cNvSpPr txBox="1"/>
          <p:nvPr/>
        </p:nvSpPr>
        <p:spPr>
          <a:xfrm>
            <a:off x="6076908" y="4019744"/>
            <a:ext cx="13537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6C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70%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30ECC3E-A2B3-D541-9A02-C17365AA13D6}"/>
              </a:ext>
            </a:extLst>
          </p:cNvPr>
          <p:cNvSpPr txBox="1"/>
          <p:nvPr/>
        </p:nvSpPr>
        <p:spPr>
          <a:xfrm>
            <a:off x="7140345" y="4075695"/>
            <a:ext cx="1445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productivity boost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75F721F-C1D0-4FFA-81EE-61F3EB04B597}"/>
              </a:ext>
            </a:extLst>
          </p:cNvPr>
          <p:cNvCxnSpPr>
            <a:cxnSpLocks/>
          </p:cNvCxnSpPr>
          <p:nvPr/>
        </p:nvCxnSpPr>
        <p:spPr>
          <a:xfrm>
            <a:off x="3243536" y="4019743"/>
            <a:ext cx="0" cy="682964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Graphic 72" descr="Cloud with solid fill">
            <a:extLst>
              <a:ext uri="{FF2B5EF4-FFF2-40B4-BE49-F238E27FC236}">
                <a16:creationId xmlns:a16="http://schemas.microsoft.com/office/drawing/2014/main" id="{95865272-3F47-4349-850D-168FCCECE0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8716" b="19755"/>
          <a:stretch/>
        </p:blipFill>
        <p:spPr>
          <a:xfrm>
            <a:off x="7174743" y="1405351"/>
            <a:ext cx="829720" cy="510516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5FE1231-0FED-418F-A0D8-E80B0E2D99D1}"/>
              </a:ext>
            </a:extLst>
          </p:cNvPr>
          <p:cNvCxnSpPr>
            <a:cxnSpLocks/>
          </p:cNvCxnSpPr>
          <p:nvPr/>
        </p:nvCxnSpPr>
        <p:spPr>
          <a:xfrm>
            <a:off x="5934977" y="4019743"/>
            <a:ext cx="0" cy="682964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78447151-015A-3344-83A3-5078B79E0C20}"/>
              </a:ext>
            </a:extLst>
          </p:cNvPr>
          <p:cNvSpPr/>
          <p:nvPr/>
        </p:nvSpPr>
        <p:spPr>
          <a:xfrm>
            <a:off x="4116581" y="2147187"/>
            <a:ext cx="910840" cy="910840"/>
          </a:xfrm>
          <a:prstGeom prst="ellipse">
            <a:avLst/>
          </a:prstGeom>
          <a:gradFill flip="none" rotWithShape="1">
            <a:gsLst>
              <a:gs pos="0">
                <a:srgbClr val="000F24">
                  <a:alpha val="61242"/>
                </a:srgbClr>
              </a:gs>
              <a:gs pos="100000">
                <a:srgbClr val="000F24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CAE97B17-7A86-AC45-899F-4662A9FEEBD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30675" y="2354593"/>
            <a:ext cx="496028" cy="49602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6B568-0F29-2447-9C35-85625C0958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1470" y="787373"/>
            <a:ext cx="7327557" cy="396117"/>
          </a:xfrm>
        </p:spPr>
        <p:txBody>
          <a:bodyPr/>
          <a:lstStyle/>
          <a:p>
            <a:r>
              <a:rPr lang="en-US"/>
              <a:t>Automate IT Operations with </a:t>
            </a:r>
            <a:r>
              <a:rPr lang="en-US" b="1">
                <a:solidFill>
                  <a:schemeClr val="accent3"/>
                </a:solidFill>
              </a:rPr>
              <a:t>intelligent insights end-to-end</a:t>
            </a:r>
            <a:endParaRPr lang="en-US" sz="1400" b="1">
              <a:solidFill>
                <a:schemeClr val="accent3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794927-C4F1-9E46-A3A8-2B1E63463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Adaptable </a:t>
            </a:r>
            <a:r>
              <a:rPr lang="en-US"/>
              <a:t>software architectures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8FC1B1-6F7B-4CED-AD6C-D3C1CA0DF4F5}"/>
              </a:ext>
            </a:extLst>
          </p:cNvPr>
          <p:cNvSpPr txBox="1"/>
          <p:nvPr/>
        </p:nvSpPr>
        <p:spPr>
          <a:xfrm>
            <a:off x="-178713" y="4725091"/>
            <a:ext cx="3375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marR="0" lvl="1" indent="0" algn="l" defTabSz="6858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>
                <a:tab pos="906122" algn="l"/>
              </a:tabLst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4B4D4F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99% Based on Dell analysis of staff time required to maintain balanced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4B4D4F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PowerStore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4B4D4F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cluster vs. traditional multi-array deployment, March 2020. Factors in effort required to monitor, plan, define and execute volume migrations. Actual results will vary.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34AE30-5B3E-4F69-9A48-6816F7D0925C}"/>
              </a:ext>
            </a:extLst>
          </p:cNvPr>
          <p:cNvSpPr txBox="1"/>
          <p:nvPr/>
        </p:nvSpPr>
        <p:spPr>
          <a:xfrm>
            <a:off x="2967047" y="4713899"/>
            <a:ext cx="29373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3" marR="0" lvl="1" indent="0" algn="l" defTabSz="6858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>
                <a:tab pos="906122" algn="l"/>
              </a:tabLst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4B4D4F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Principled Technologies lab report ​Based on an April 2020 Principled Technologies Report commissioned by Dell EMC, "Dell EMC 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4B4D4F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CloudIQ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4B4D4F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 streamlined the user experience in five cloud-based storage preventative management tasks”.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41B374-531A-4645-BC8C-8E019A2890FD}"/>
              </a:ext>
            </a:extLst>
          </p:cNvPr>
          <p:cNvSpPr txBox="1"/>
          <p:nvPr/>
        </p:nvSpPr>
        <p:spPr>
          <a:xfrm>
            <a:off x="6004180" y="4763840"/>
            <a:ext cx="17426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4B4D4F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IDC Business Value Snapshot for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4B4D4F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PowerFlex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4B4D4F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2020.</a:t>
            </a:r>
          </a:p>
        </p:txBody>
      </p:sp>
    </p:spTree>
    <p:extLst>
      <p:ext uri="{BB962C8B-B14F-4D97-AF65-F5344CB8AC3E}">
        <p14:creationId xmlns:p14="http://schemas.microsoft.com/office/powerpoint/2010/main" val="1512526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0F72009-EE27-4C9F-B3F9-983B29F6291C}"/>
              </a:ext>
            </a:extLst>
          </p:cNvPr>
          <p:cNvGrpSpPr/>
          <p:nvPr/>
        </p:nvGrpSpPr>
        <p:grpSpPr>
          <a:xfrm>
            <a:off x="0" y="1267378"/>
            <a:ext cx="9144000" cy="3154680"/>
            <a:chOff x="0" y="1267378"/>
            <a:chExt cx="9144000" cy="315468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67519C8-43F5-4FBA-B9B8-A2DDCFD28DE5}"/>
                </a:ext>
              </a:extLst>
            </p:cNvPr>
            <p:cNvSpPr/>
            <p:nvPr/>
          </p:nvSpPr>
          <p:spPr>
            <a:xfrm>
              <a:off x="0" y="1267378"/>
              <a:ext cx="9144000" cy="3154680"/>
            </a:xfrm>
            <a:prstGeom prst="rect">
              <a:avLst/>
            </a:prstGeom>
            <a:gradFill flip="none" rotWithShape="1">
              <a:gsLst>
                <a:gs pos="100000">
                  <a:schemeClr val="tx2"/>
                </a:gs>
                <a:gs pos="0">
                  <a:schemeClr val="tx2">
                    <a:lumMod val="95000"/>
                  </a:schemeClr>
                </a:gs>
              </a:gsLst>
              <a:lin ang="1620000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21539CB-522C-4B1F-A2EF-700F99DCCE35}"/>
                </a:ext>
              </a:extLst>
            </p:cNvPr>
            <p:cNvSpPr txBox="1"/>
            <p:nvPr/>
          </p:nvSpPr>
          <p:spPr>
            <a:xfrm>
              <a:off x="1396502" y="1491767"/>
              <a:ext cx="4610705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447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Make business breakthroughs possible.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3B472A0-ACC0-C242-9F9F-0AA4ED61A4FD}"/>
                </a:ext>
              </a:extLst>
            </p:cNvPr>
            <p:cNvCxnSpPr>
              <a:cxnSpLocks/>
            </p:cNvCxnSpPr>
            <p:nvPr/>
          </p:nvCxnSpPr>
          <p:spPr>
            <a:xfrm>
              <a:off x="4904961" y="1942372"/>
              <a:ext cx="0" cy="208936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F13CA46-1950-45A9-978E-4544C150A136}"/>
                </a:ext>
              </a:extLst>
            </p:cNvPr>
            <p:cNvCxnSpPr>
              <a:cxnSpLocks/>
            </p:cNvCxnSpPr>
            <p:nvPr/>
          </p:nvCxnSpPr>
          <p:spPr>
            <a:xfrm>
              <a:off x="4904945" y="1990365"/>
              <a:ext cx="0" cy="204137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4E08DA9-1700-7642-958F-CE8394DD5677}"/>
                </a:ext>
              </a:extLst>
            </p:cNvPr>
            <p:cNvCxnSpPr>
              <a:cxnSpLocks/>
            </p:cNvCxnSpPr>
            <p:nvPr/>
          </p:nvCxnSpPr>
          <p:spPr>
            <a:xfrm>
              <a:off x="1390975" y="2618495"/>
              <a:ext cx="3006578" cy="0"/>
            </a:xfrm>
            <a:prstGeom prst="straightConnector1">
              <a:avLst/>
            </a:prstGeom>
            <a:ln w="1270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802CB5A-EBEA-0A4B-87A7-0A3F4D0EF036}"/>
                </a:ext>
              </a:extLst>
            </p:cNvPr>
            <p:cNvCxnSpPr>
              <a:cxnSpLocks/>
            </p:cNvCxnSpPr>
            <p:nvPr/>
          </p:nvCxnSpPr>
          <p:spPr>
            <a:xfrm>
              <a:off x="1390975" y="3336622"/>
              <a:ext cx="3006578" cy="0"/>
            </a:xfrm>
            <a:prstGeom prst="straightConnector1">
              <a:avLst/>
            </a:prstGeom>
            <a:ln w="1270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523D882-FB8E-3C49-87B0-705EE7EA0D6F}"/>
                </a:ext>
              </a:extLst>
            </p:cNvPr>
            <p:cNvGrpSpPr/>
            <p:nvPr/>
          </p:nvGrpSpPr>
          <p:grpSpPr>
            <a:xfrm>
              <a:off x="1421804" y="1995625"/>
              <a:ext cx="3276983" cy="584772"/>
              <a:chOff x="1910562" y="1995614"/>
              <a:chExt cx="3276998" cy="584775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A9D56CB-F17B-5F41-87F7-054B54CD0E8E}"/>
                  </a:ext>
                </a:extLst>
              </p:cNvPr>
              <p:cNvSpPr/>
              <p:nvPr/>
            </p:nvSpPr>
            <p:spPr>
              <a:xfrm>
                <a:off x="2553934" y="1995614"/>
                <a:ext cx="2633626" cy="584775"/>
              </a:xfrm>
              <a:prstGeom prst="rect">
                <a:avLst/>
              </a:prstGeom>
            </p:spPr>
            <p:txBody>
              <a:bodyPr wrap="square" lIns="0" anchor="ctr">
                <a:spAutoFit/>
              </a:bodyPr>
              <a:lstStyle/>
              <a:p>
                <a:pPr marL="0" marR="0" lvl="0" indent="0" algn="l" defTabSz="68574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Protect data and operations wherever they are.</a:t>
                </a:r>
              </a:p>
            </p:txBody>
          </p:sp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6D2F52F2-556F-594B-9281-77F39EA31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910562" y="2102335"/>
                <a:ext cx="374904" cy="374904"/>
              </a:xfrm>
              <a:prstGeom prst="rect">
                <a:avLst/>
              </a:prstGeom>
            </p:spPr>
          </p:pic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E244169-961A-F042-BCD0-E7D2DFC281D6}"/>
                </a:ext>
              </a:extLst>
            </p:cNvPr>
            <p:cNvGrpSpPr/>
            <p:nvPr/>
          </p:nvGrpSpPr>
          <p:grpSpPr>
            <a:xfrm>
              <a:off x="1421804" y="2701972"/>
              <a:ext cx="3181907" cy="584772"/>
              <a:chOff x="1910562" y="2701965"/>
              <a:chExt cx="3181921" cy="5847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A12448D-3627-7F42-AB76-304A74EE7B68}"/>
                  </a:ext>
                </a:extLst>
              </p:cNvPr>
              <p:cNvSpPr/>
              <p:nvPr/>
            </p:nvSpPr>
            <p:spPr>
              <a:xfrm>
                <a:off x="2553934" y="2701965"/>
                <a:ext cx="2538549" cy="584775"/>
              </a:xfrm>
              <a:prstGeom prst="rect">
                <a:avLst/>
              </a:prstGeom>
            </p:spPr>
            <p:txBody>
              <a:bodyPr wrap="square" lIns="0" anchor="ctr">
                <a:spAutoFit/>
              </a:bodyPr>
              <a:lstStyle/>
              <a:p>
                <a:pPr marL="0" marR="0" lvl="0" indent="0" algn="l" defTabSz="68574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Overcome security complexity.</a:t>
                </a:r>
              </a:p>
            </p:txBody>
          </p:sp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70B8E2DE-6027-1347-92C3-FE70F7A0A0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910562" y="2751825"/>
                <a:ext cx="374904" cy="374904"/>
              </a:xfrm>
              <a:prstGeom prst="rect">
                <a:avLst/>
              </a:prstGeom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A29D21D-2D88-8240-955A-B2D09F3FF1A0}"/>
                </a:ext>
              </a:extLst>
            </p:cNvPr>
            <p:cNvGrpSpPr/>
            <p:nvPr/>
          </p:nvGrpSpPr>
          <p:grpSpPr>
            <a:xfrm>
              <a:off x="1422264" y="3408317"/>
              <a:ext cx="2975289" cy="584772"/>
              <a:chOff x="1911022" y="3408317"/>
              <a:chExt cx="2975303" cy="584775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D489FD6-6A3C-E34D-9067-FEB496CB43D9}"/>
                  </a:ext>
                </a:extLst>
              </p:cNvPr>
              <p:cNvSpPr/>
              <p:nvPr/>
            </p:nvSpPr>
            <p:spPr>
              <a:xfrm>
                <a:off x="2553935" y="3408317"/>
                <a:ext cx="2332390" cy="584775"/>
              </a:xfrm>
              <a:prstGeom prst="rect">
                <a:avLst/>
              </a:prstGeom>
            </p:spPr>
            <p:txBody>
              <a:bodyPr wrap="square" lIns="0" anchor="ctr">
                <a:spAutoFit/>
              </a:bodyPr>
              <a:lstStyle/>
              <a:p>
                <a:pPr marL="0" marR="0" lvl="0" indent="0" algn="l" defTabSz="68574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Respond and recover with confidence.</a:t>
                </a:r>
              </a:p>
            </p:txBody>
          </p:sp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14F49CF3-05A0-3F40-9E8B-6F87BB81AD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911022" y="3590394"/>
                <a:ext cx="374444" cy="374444"/>
              </a:xfrm>
              <a:prstGeom prst="rect">
                <a:avLst/>
              </a:prstGeom>
            </p:spPr>
          </p:pic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32DB9E7-2E41-7243-922E-BB328FE7A7A1}"/>
                </a:ext>
              </a:extLst>
            </p:cNvPr>
            <p:cNvSpPr/>
            <p:nvPr/>
          </p:nvSpPr>
          <p:spPr>
            <a:xfrm>
              <a:off x="5359767" y="2041563"/>
              <a:ext cx="2135537" cy="253916"/>
            </a:xfrm>
            <a:prstGeom prst="rect">
              <a:avLst/>
            </a:prstGeom>
            <a:effectLst/>
          </p:spPr>
          <p:txBody>
            <a:bodyPr wrap="square" lIns="0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1459D3E-ABD1-0941-B362-89D7B520D4E7}"/>
                </a:ext>
              </a:extLst>
            </p:cNvPr>
            <p:cNvSpPr/>
            <p:nvPr/>
          </p:nvSpPr>
          <p:spPr>
            <a:xfrm>
              <a:off x="5359767" y="3278107"/>
              <a:ext cx="2246378" cy="253916"/>
            </a:xfrm>
            <a:prstGeom prst="rect">
              <a:avLst/>
            </a:prstGeom>
            <a:effectLst/>
          </p:spPr>
          <p:txBody>
            <a:bodyPr wrap="square" lIns="0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9E85FA-3397-4232-A7BD-4DF08DD8358F}"/>
                </a:ext>
              </a:extLst>
            </p:cNvPr>
            <p:cNvSpPr txBox="1"/>
            <p:nvPr/>
          </p:nvSpPr>
          <p:spPr>
            <a:xfrm>
              <a:off x="5457193" y="2041563"/>
              <a:ext cx="3063795" cy="1384995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2800" b="1" kern="0" spc="-150" dirty="0">
                  <a:solidFill>
                    <a:srgbClr val="0076CE"/>
                  </a:solidFill>
                  <a:latin typeface="Arial"/>
                </a:rPr>
                <a:t>Mission </a:t>
              </a:r>
              <a:r>
                <a:rPr kumimoji="0" lang="pt-BR" sz="2800" b="1" i="0" u="none" strike="noStrike" kern="0" cap="none" spc="-150" normalizeH="0" baseline="0" noProof="0" dirty="0">
                  <a:ln>
                    <a:noFill/>
                  </a:ln>
                  <a:solidFill>
                    <a:srgbClr val="0076C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Critical</a:t>
              </a:r>
              <a:r>
                <a:rPr kumimoji="0" lang="tr-TR" sz="2800" b="1" i="0" u="none" strike="noStrike" kern="0" cap="none" spc="-150" normalizeH="0" baseline="0" noProof="0" dirty="0">
                  <a:ln>
                    <a:noFill/>
                  </a:ln>
                  <a:solidFill>
                    <a:srgbClr val="0076C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1" i="0" u="none" strike="noStrike" kern="0" cap="none" spc="-150" normalizeH="0" baseline="0" noProof="0" dirty="0">
                  <a:ln>
                    <a:noFill/>
                  </a:ln>
                  <a:solidFill>
                    <a:srgbClr val="0076C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&amp;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1" i="0" u="none" strike="noStrike" kern="0" cap="none" spc="-150" normalizeH="0" baseline="0" noProof="0" dirty="0">
                  <a:ln>
                    <a:noFill/>
                  </a:ln>
                  <a:solidFill>
                    <a:srgbClr val="0076C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Secure</a:t>
              </a:r>
              <a:endParaRPr kumimoji="0" lang="pt-BR" sz="2800" b="1" i="0" u="none" strike="noStrike" kern="0" cap="none" spc="-150" normalizeH="0" baseline="0" noProof="0" dirty="0">
                <a:ln>
                  <a:noFill/>
                </a:ln>
                <a:solidFill>
                  <a:srgbClr val="0076C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0" name="Title 2">
            <a:extLst>
              <a:ext uri="{FF2B5EF4-FFF2-40B4-BE49-F238E27FC236}">
                <a16:creationId xmlns:a16="http://schemas.microsoft.com/office/drawing/2014/main" id="{D5902486-29E6-4C4A-A94D-1099A8CD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865" y="167779"/>
            <a:ext cx="5002145" cy="886397"/>
          </a:xfrm>
        </p:spPr>
        <p:txBody>
          <a:bodyPr/>
          <a:lstStyle/>
          <a:p>
            <a:r>
              <a:rPr lang="en-US" sz="3200"/>
              <a:t>Comprehensive </a:t>
            </a:r>
            <a:br>
              <a:rPr lang="en-US" sz="3200"/>
            </a:br>
            <a:r>
              <a:rPr lang="en-US" sz="3200"/>
              <a:t>cyber </a:t>
            </a:r>
            <a:r>
              <a:rPr lang="en-US" sz="3200" b="1"/>
              <a:t>resiliency</a:t>
            </a:r>
            <a:endParaRPr lang="en-US" sz="320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048F9B7-1041-FD4D-8F3D-AF489D42E56B}"/>
              </a:ext>
            </a:extLst>
          </p:cNvPr>
          <p:cNvSpPr/>
          <p:nvPr/>
        </p:nvSpPr>
        <p:spPr>
          <a:xfrm>
            <a:off x="-191266" y="3988970"/>
            <a:ext cx="584775" cy="584775"/>
          </a:xfrm>
          <a:prstGeom prst="ellipse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6D7FD96-4077-3341-9289-94E439B02885}"/>
              </a:ext>
            </a:extLst>
          </p:cNvPr>
          <p:cNvSpPr/>
          <p:nvPr/>
        </p:nvSpPr>
        <p:spPr>
          <a:xfrm>
            <a:off x="-191266" y="613385"/>
            <a:ext cx="584777" cy="584775"/>
          </a:xfrm>
          <a:prstGeom prst="ellipse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F1AC92-4EBD-AF4F-98D5-E913E76696BA}"/>
              </a:ext>
            </a:extLst>
          </p:cNvPr>
          <p:cNvGrpSpPr/>
          <p:nvPr/>
        </p:nvGrpSpPr>
        <p:grpSpPr>
          <a:xfrm>
            <a:off x="-2132533" y="1004573"/>
            <a:ext cx="3227832" cy="3227832"/>
            <a:chOff x="-2215663" y="1004573"/>
            <a:chExt cx="3227832" cy="3227832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EF564D0-D93F-FE4D-82D8-F1E686E7C8B9}"/>
                </a:ext>
              </a:extLst>
            </p:cNvPr>
            <p:cNvSpPr/>
            <p:nvPr/>
          </p:nvSpPr>
          <p:spPr>
            <a:xfrm>
              <a:off x="-2215663" y="1004573"/>
              <a:ext cx="3227832" cy="3227832"/>
            </a:xfrm>
            <a:prstGeom prst="ellipse">
              <a:avLst/>
            </a:prstGeom>
            <a:blipFill dpi="0" rotWithShape="0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016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B502BA0-571B-7442-9E12-0069E20C758D}"/>
                </a:ext>
              </a:extLst>
            </p:cNvPr>
            <p:cNvSpPr/>
            <p:nvPr/>
          </p:nvSpPr>
          <p:spPr>
            <a:xfrm>
              <a:off x="-76518" y="2096782"/>
              <a:ext cx="1046850" cy="1046850"/>
            </a:xfrm>
            <a:prstGeom prst="ellipse">
              <a:avLst/>
            </a:prstGeom>
            <a:gradFill flip="none" rotWithShape="1">
              <a:gsLst>
                <a:gs pos="0">
                  <a:srgbClr val="000F24">
                    <a:alpha val="42000"/>
                  </a:srgbClr>
                </a:gs>
                <a:gs pos="100000">
                  <a:srgbClr val="000F24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029756A4-A130-A04C-9B13-EA7F0CEE7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67213" y="2307009"/>
              <a:ext cx="633234" cy="580464"/>
            </a:xfrm>
            <a:prstGeom prst="rect">
              <a:avLst/>
            </a:prstGeom>
          </p:spPr>
        </p:pic>
      </p:grpSp>
      <p:sp>
        <p:nvSpPr>
          <p:cNvPr id="31" name="TextBox 19">
            <a:extLst>
              <a:ext uri="{FF2B5EF4-FFF2-40B4-BE49-F238E27FC236}">
                <a16:creationId xmlns:a16="http://schemas.microsoft.com/office/drawing/2014/main" id="{621BCB4B-A476-4574-8D8F-95D834FE70D5}"/>
              </a:ext>
            </a:extLst>
          </p:cNvPr>
          <p:cNvSpPr txBox="1"/>
          <p:nvPr/>
        </p:nvSpPr>
        <p:spPr>
          <a:xfrm>
            <a:off x="3899345" y="5023059"/>
            <a:ext cx="35266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68578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fld id="{58EC7406-F4CC-4ABF-902E-2AF4E70E5C0F}" type="slidenum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78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6CE"/>
                </a:buClr>
                <a:buSzTx/>
                <a:buFontTx/>
                <a:buNone/>
                <a:tabLst/>
                <a:defRPr/>
              </a:pPr>
              <a:t>11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21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87BD08F1-2BE6-48AD-A6D3-EA3AEB252694}"/>
              </a:ext>
            </a:extLst>
          </p:cNvPr>
          <p:cNvGrpSpPr/>
          <p:nvPr/>
        </p:nvGrpSpPr>
        <p:grpSpPr>
          <a:xfrm>
            <a:off x="4924185" y="1082403"/>
            <a:ext cx="2724586" cy="1676400"/>
            <a:chOff x="5082431" y="1520354"/>
            <a:chExt cx="2724586" cy="1676400"/>
          </a:xfrm>
        </p:grpSpPr>
        <p:pic>
          <p:nvPicPr>
            <p:cNvPr id="65" name="Graphic 64" descr="Cloud with solid fill">
              <a:extLst>
                <a:ext uri="{FF2B5EF4-FFF2-40B4-BE49-F238E27FC236}">
                  <a16:creationId xmlns:a16="http://schemas.microsoft.com/office/drawing/2014/main" id="{2409B1CB-3553-4BEC-A9EB-A2C2B8C2D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8716" b="19755"/>
            <a:stretch/>
          </p:blipFill>
          <p:spPr>
            <a:xfrm>
              <a:off x="5082431" y="1520354"/>
              <a:ext cx="2724586" cy="16764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C0565AA-D337-48B7-B276-F1079AC66641}"/>
                </a:ext>
              </a:extLst>
            </p:cNvPr>
            <p:cNvSpPr txBox="1"/>
            <p:nvPr/>
          </p:nvSpPr>
          <p:spPr>
            <a:xfrm>
              <a:off x="5745076" y="2328691"/>
              <a:ext cx="138679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Off-premises/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Clouds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D8065870-7881-524D-9606-E9317648A93C}"/>
              </a:ext>
            </a:extLst>
          </p:cNvPr>
          <p:cNvSpPr/>
          <p:nvPr/>
        </p:nvSpPr>
        <p:spPr>
          <a:xfrm>
            <a:off x="0" y="2666852"/>
            <a:ext cx="9144000" cy="2481837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2">
                  <a:lumMod val="95000"/>
                </a:schemeClr>
              </a:gs>
            </a:gsLst>
            <a:lin ang="162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>
                <a:tab pos="906122" algn="l"/>
              </a:tabLst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B00BBE7-C194-4255-95B4-B6E540CE11BC}"/>
              </a:ext>
            </a:extLst>
          </p:cNvPr>
          <p:cNvGrpSpPr/>
          <p:nvPr/>
        </p:nvGrpSpPr>
        <p:grpSpPr>
          <a:xfrm>
            <a:off x="1354460" y="1951647"/>
            <a:ext cx="2476477" cy="1499548"/>
            <a:chOff x="1727694" y="2235462"/>
            <a:chExt cx="2476477" cy="1499548"/>
          </a:xfrm>
        </p:grpSpPr>
        <p:pic>
          <p:nvPicPr>
            <p:cNvPr id="70" name="Graphic 69" descr="Cloud with solid fill">
              <a:extLst>
                <a:ext uri="{FF2B5EF4-FFF2-40B4-BE49-F238E27FC236}">
                  <a16:creationId xmlns:a16="http://schemas.microsoft.com/office/drawing/2014/main" id="{0555E368-5686-4DEB-B5F9-6CF0539E9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9544" b="19904"/>
            <a:stretch/>
          </p:blipFill>
          <p:spPr>
            <a:xfrm>
              <a:off x="1727694" y="2235462"/>
              <a:ext cx="2476477" cy="1499548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0C8AAE7-4A80-43E7-A137-8011D812B0E9}"/>
                </a:ext>
              </a:extLst>
            </p:cNvPr>
            <p:cNvSpPr txBox="1"/>
            <p:nvPr/>
          </p:nvSpPr>
          <p:spPr>
            <a:xfrm>
              <a:off x="1985074" y="2998391"/>
              <a:ext cx="164054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76C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On-premises/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76C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Private Cloud</a:t>
              </a:r>
            </a:p>
          </p:txBody>
        </p:sp>
      </p:grpSp>
      <p:pic>
        <p:nvPicPr>
          <p:cNvPr id="61" name="cycle">
            <a:extLst>
              <a:ext uri="{FF2B5EF4-FFF2-40B4-BE49-F238E27FC236}">
                <a16:creationId xmlns:a16="http://schemas.microsoft.com/office/drawing/2014/main" id="{7D4913D5-075A-B643-9464-CC68670AB78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3179547" y="1142641"/>
            <a:ext cx="2812618" cy="29703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543CF55-97BC-D84D-B1DE-DF0456275687}"/>
              </a:ext>
            </a:extLst>
          </p:cNvPr>
          <p:cNvSpPr txBox="1"/>
          <p:nvPr/>
        </p:nvSpPr>
        <p:spPr>
          <a:xfrm>
            <a:off x="1761990" y="4142510"/>
            <a:ext cx="13537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6C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96%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B34565A-9D1F-CB43-A9B3-5F297BC3BDD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09" y="4838808"/>
            <a:ext cx="1078992" cy="140268"/>
          </a:xfrm>
          <a:prstGeom prst="rect">
            <a:avLst/>
          </a:prstGeom>
        </p:spPr>
      </p:pic>
      <p:sp>
        <p:nvSpPr>
          <p:cNvPr id="39" name="fl" descr="                              Dell - Internal Use - Confidential&#10;">
            <a:extLst>
              <a:ext uri="{FF2B5EF4-FFF2-40B4-BE49-F238E27FC236}">
                <a16:creationId xmlns:a16="http://schemas.microsoft.com/office/drawing/2014/main" id="{4AA68EB2-0205-7747-8FEF-ADEA0CDDFF73}"/>
              </a:ext>
            </a:extLst>
          </p:cNvPr>
          <p:cNvSpPr txBox="1"/>
          <p:nvPr/>
        </p:nvSpPr>
        <p:spPr>
          <a:xfrm>
            <a:off x="4038321" y="5022289"/>
            <a:ext cx="1181414" cy="6925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lvl="0" indent="0" algn="l" defTabSz="914355" rtl="0" eaLnBrk="1" fontAlgn="base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Copyright © Dell Inc. All Rights Reserved.</a:t>
            </a:r>
          </a:p>
        </p:txBody>
      </p:sp>
      <p:sp>
        <p:nvSpPr>
          <p:cNvPr id="40" name="TextBox 19">
            <a:extLst>
              <a:ext uri="{FF2B5EF4-FFF2-40B4-BE49-F238E27FC236}">
                <a16:creationId xmlns:a16="http://schemas.microsoft.com/office/drawing/2014/main" id="{BF350296-59CC-C74A-93C8-FCAC8E316820}"/>
              </a:ext>
            </a:extLst>
          </p:cNvPr>
          <p:cNvSpPr txBox="1"/>
          <p:nvPr/>
        </p:nvSpPr>
        <p:spPr>
          <a:xfrm>
            <a:off x="3899345" y="5023059"/>
            <a:ext cx="35266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fld id="{58EC7406-F4CC-4ABF-902E-2AF4E70E5C0F}" type="slidenum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6CE"/>
                </a:buClr>
                <a:buSzTx/>
                <a:buFontTx/>
                <a:buNone/>
                <a:tabLst/>
                <a:defRPr/>
              </a:pPr>
              <a:t>12</a:t>
            </a:fld>
            <a:endParaRPr kumimoji="0" lang="en-US" sz="500" b="0" i="0" u="none" strike="noStrike" kern="1200" cap="none" spc="0" normalizeH="0" baseline="0" noProof="0" err="1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064210-63A3-4949-8398-B665A8B18F5F}"/>
              </a:ext>
            </a:extLst>
          </p:cNvPr>
          <p:cNvSpPr txBox="1"/>
          <p:nvPr/>
        </p:nvSpPr>
        <p:spPr>
          <a:xfrm>
            <a:off x="2873795" y="3965671"/>
            <a:ext cx="12830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Fortune 500 companies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75F721F-C1D0-4FFA-81EE-61F3EB04B597}"/>
              </a:ext>
            </a:extLst>
          </p:cNvPr>
          <p:cNvCxnSpPr>
            <a:cxnSpLocks/>
          </p:cNvCxnSpPr>
          <p:nvPr/>
        </p:nvCxnSpPr>
        <p:spPr>
          <a:xfrm>
            <a:off x="4572000" y="4019743"/>
            <a:ext cx="0" cy="682964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Graphic 72" descr="Cloud with solid fill">
            <a:extLst>
              <a:ext uri="{FF2B5EF4-FFF2-40B4-BE49-F238E27FC236}">
                <a16:creationId xmlns:a16="http://schemas.microsoft.com/office/drawing/2014/main" id="{95865272-3F47-4349-850D-168FCCECE0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8716" b="19755"/>
          <a:stretch/>
        </p:blipFill>
        <p:spPr>
          <a:xfrm>
            <a:off x="7174743" y="1405351"/>
            <a:ext cx="829720" cy="51051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6B568-0F29-2447-9C35-85625C0958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400"/>
              <a:t>Innovate securely with </a:t>
            </a:r>
            <a:r>
              <a:rPr lang="en-US" sz="1400" b="1">
                <a:solidFill>
                  <a:schemeClr val="accent3"/>
                </a:solidFill>
              </a:rPr>
              <a:t>innovative software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794927-C4F1-9E46-A3A8-2B1E63463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Comprehensive cyber </a:t>
            </a:r>
            <a:r>
              <a:rPr lang="en-US" b="1"/>
              <a:t>resiliency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B7924D-244F-2F4B-8DC1-EBA96D807EA8}"/>
              </a:ext>
            </a:extLst>
          </p:cNvPr>
          <p:cNvGrpSpPr/>
          <p:nvPr/>
        </p:nvGrpSpPr>
        <p:grpSpPr>
          <a:xfrm>
            <a:off x="3694564" y="1763588"/>
            <a:ext cx="1754875" cy="1754875"/>
            <a:chOff x="3694563" y="1694312"/>
            <a:chExt cx="1754875" cy="1754875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A6316B9-C58D-944C-972B-1FB4DA62F28C}"/>
                </a:ext>
              </a:extLst>
            </p:cNvPr>
            <p:cNvSpPr/>
            <p:nvPr/>
          </p:nvSpPr>
          <p:spPr>
            <a:xfrm>
              <a:off x="3694563" y="1694312"/>
              <a:ext cx="1754875" cy="1754875"/>
            </a:xfrm>
            <a:prstGeom prst="ellipse">
              <a:avLst/>
            </a:prstGeom>
            <a:blipFill dpi="0" rotWithShape="0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0800">
              <a:solidFill>
                <a:schemeClr val="bg1"/>
              </a:solidFill>
            </a:ln>
            <a:effectLst>
              <a:outerShdw blurRad="267001" dist="304800" dir="3180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68FFC45-98F0-C04F-B1F2-A80E3D34C715}"/>
                </a:ext>
              </a:extLst>
            </p:cNvPr>
            <p:cNvSpPr/>
            <p:nvPr/>
          </p:nvSpPr>
          <p:spPr>
            <a:xfrm>
              <a:off x="4116580" y="2103024"/>
              <a:ext cx="910840" cy="910840"/>
            </a:xfrm>
            <a:prstGeom prst="ellipse">
              <a:avLst/>
            </a:prstGeom>
            <a:gradFill flip="none" rotWithShape="1">
              <a:gsLst>
                <a:gs pos="0">
                  <a:srgbClr val="000F24">
                    <a:alpha val="61242"/>
                  </a:srgbClr>
                </a:gs>
                <a:gs pos="100000">
                  <a:srgbClr val="000F24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3703FA64-0C9A-5C47-9F6C-F38B8F633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363482" y="2336241"/>
              <a:ext cx="417036" cy="3844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5B898AC-BCDF-9F42-836B-3F3C662EEBFC}"/>
              </a:ext>
            </a:extLst>
          </p:cNvPr>
          <p:cNvSpPr txBox="1"/>
          <p:nvPr/>
        </p:nvSpPr>
        <p:spPr>
          <a:xfrm>
            <a:off x="5805130" y="3946817"/>
            <a:ext cx="13537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6C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95%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4563711-3CCB-9643-9DFB-A2D2B1599DCC}"/>
              </a:ext>
            </a:extLst>
          </p:cNvPr>
          <p:cNvSpPr txBox="1"/>
          <p:nvPr/>
        </p:nvSpPr>
        <p:spPr>
          <a:xfrm>
            <a:off x="5823585" y="4400649"/>
            <a:ext cx="18970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confidence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6CEBFC-E8EE-C543-84C8-B6C45841F03E}"/>
              </a:ext>
            </a:extLst>
          </p:cNvPr>
          <p:cNvSpPr txBox="1"/>
          <p:nvPr/>
        </p:nvSpPr>
        <p:spPr>
          <a:xfrm>
            <a:off x="4812696" y="3965671"/>
            <a:ext cx="11117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Find data corruption</a:t>
            </a:r>
          </a:p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up to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2F8900-3DDA-44FC-8596-05037EBCD4E6}"/>
              </a:ext>
            </a:extLst>
          </p:cNvPr>
          <p:cNvSpPr txBox="1"/>
          <p:nvPr/>
        </p:nvSpPr>
        <p:spPr>
          <a:xfrm>
            <a:off x="1761990" y="3934425"/>
            <a:ext cx="12830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Dell serves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3EF4F9-11AF-44C8-86DB-F9E63B5D12BB}"/>
              </a:ext>
            </a:extLst>
          </p:cNvPr>
          <p:cNvSpPr txBox="1"/>
          <p:nvPr/>
        </p:nvSpPr>
        <p:spPr>
          <a:xfrm>
            <a:off x="1708229" y="4824305"/>
            <a:ext cx="2226383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>
                <a:tab pos="906122" algn="l"/>
              </a:tabLst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srgbClr val="4B4D4F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rPr>
              <a:t>Dell Technologies Key Facts, updated March 2022.</a:t>
            </a:r>
          </a:p>
        </p:txBody>
      </p:sp>
    </p:spTree>
    <p:extLst>
      <p:ext uri="{BB962C8B-B14F-4D97-AF65-F5344CB8AC3E}">
        <p14:creationId xmlns:p14="http://schemas.microsoft.com/office/powerpoint/2010/main" val="663349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C154031-3AA1-4810-8716-95BE1432C0F1}"/>
              </a:ext>
            </a:extLst>
          </p:cNvPr>
          <p:cNvGrpSpPr/>
          <p:nvPr/>
        </p:nvGrpSpPr>
        <p:grpSpPr>
          <a:xfrm>
            <a:off x="0" y="1267378"/>
            <a:ext cx="9144000" cy="3154680"/>
            <a:chOff x="0" y="1267378"/>
            <a:chExt cx="9144000" cy="315468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BC2BE6A-B89F-4513-9754-202203C7ABA0}"/>
                </a:ext>
              </a:extLst>
            </p:cNvPr>
            <p:cNvSpPr/>
            <p:nvPr/>
          </p:nvSpPr>
          <p:spPr>
            <a:xfrm>
              <a:off x="0" y="1267378"/>
              <a:ext cx="9144000" cy="3154680"/>
            </a:xfrm>
            <a:prstGeom prst="rect">
              <a:avLst/>
            </a:prstGeom>
            <a:gradFill flip="none" rotWithShape="1">
              <a:gsLst>
                <a:gs pos="100000">
                  <a:schemeClr val="tx2"/>
                </a:gs>
                <a:gs pos="0">
                  <a:schemeClr val="tx2">
                    <a:lumMod val="95000"/>
                  </a:schemeClr>
                </a:gs>
              </a:gsLst>
              <a:lin ang="1620000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774DE3-5CD0-4502-BBFF-36C73E74B01B}"/>
                </a:ext>
              </a:extLst>
            </p:cNvPr>
            <p:cNvSpPr txBox="1"/>
            <p:nvPr/>
          </p:nvSpPr>
          <p:spPr>
            <a:xfrm>
              <a:off x="1396502" y="1491767"/>
              <a:ext cx="4610705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447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Get more value from data – wherever it lives.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5F5904E-7389-4C4D-B3BA-C5963136216E}"/>
                </a:ext>
              </a:extLst>
            </p:cNvPr>
            <p:cNvSpPr/>
            <p:nvPr/>
          </p:nvSpPr>
          <p:spPr>
            <a:xfrm>
              <a:off x="6256654" y="1878354"/>
              <a:ext cx="2541098" cy="1938992"/>
            </a:xfrm>
            <a:prstGeom prst="rect">
              <a:avLst/>
            </a:prstGeom>
            <a:effectLst/>
          </p:spPr>
          <p:txBody>
            <a:bodyPr wrap="square" lIns="0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In storage software,</a:t>
              </a:r>
              <a:r>
                <a:rPr kumimoji="0" lang="en-US" altLang="en-US" sz="1500" b="0" i="0" u="none" strike="noStrike" kern="1200" cap="none" spc="0" normalizeH="0" baseline="3000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 </a:t>
              </a: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4B4D4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+mn-cs"/>
                </a:rPr>
                <a:t>NAS,</a:t>
              </a:r>
              <a:r>
                <a:rPr kumimoji="0" lang="en-US" sz="1500" b="0" i="0" u="none" strike="noStrike" kern="1200" cap="none" spc="0" normalizeH="0" baseline="30000" noProof="0">
                  <a:ln>
                    <a:noFill/>
                  </a:ln>
                  <a:solidFill>
                    <a:srgbClr val="4B4D4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+mn-cs"/>
                </a:rPr>
                <a:t>2</a:t>
              </a: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4B4D4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+mn-cs"/>
                </a:rPr>
                <a:t> Unstructured Storage,</a:t>
              </a:r>
              <a:r>
                <a:rPr kumimoji="0" lang="en-US" sz="1500" b="0" i="0" u="none" strike="noStrike" kern="1200" cap="none" spc="0" normalizeH="0" baseline="30000" noProof="0">
                  <a:ln>
                    <a:noFill/>
                  </a:ln>
                  <a:solidFill>
                    <a:srgbClr val="4B4D4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+mn-cs"/>
                </a:rPr>
                <a:t>2</a:t>
              </a: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4B4D4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+mn-cs"/>
                </a:rPr>
                <a:t> Hyperconverged Systems,</a:t>
              </a:r>
              <a:r>
                <a:rPr kumimoji="0" lang="en-US" sz="1500" b="0" i="0" u="none" strike="noStrike" kern="1200" cap="none" spc="0" normalizeH="0" baseline="30000" noProof="0">
                  <a:ln>
                    <a:noFill/>
                  </a:ln>
                  <a:solidFill>
                    <a:srgbClr val="4B4D4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+mn-cs"/>
                </a:rPr>
                <a:t>3</a:t>
              </a: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4B4D4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+mn-cs"/>
                </a:rPr>
                <a:t> External Enterprise Storage Systems,</a:t>
              </a:r>
              <a:r>
                <a:rPr kumimoji="0" lang="en-US" sz="1500" b="0" i="0" u="none" strike="noStrike" kern="1200" cap="none" spc="0" normalizeH="0" baseline="30000" noProof="0">
                  <a:ln>
                    <a:noFill/>
                  </a:ln>
                  <a:solidFill>
                    <a:srgbClr val="4B4D4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+mn-cs"/>
                </a:rPr>
                <a:t>2</a:t>
              </a: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4B4D4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+mn-cs"/>
                </a:rPr>
                <a:t> Data Replication &amp; Protection Software</a:t>
              </a:r>
              <a:r>
                <a:rPr kumimoji="0" lang="en-US" sz="1500" b="0" i="0" u="none" strike="noStrike" kern="1200" cap="none" spc="0" normalizeH="0" baseline="30000" noProof="0">
                  <a:ln>
                    <a:noFill/>
                  </a:ln>
                  <a:solidFill>
                    <a:srgbClr val="4B4D4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+mn-cs"/>
                </a:rPr>
                <a:t>4</a:t>
              </a: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4B4D4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+mn-cs"/>
                </a:rPr>
                <a:t> and Data Protection Appliance &amp; Software</a:t>
              </a:r>
              <a:r>
                <a:rPr kumimoji="0" lang="en-US" sz="1500" b="0" i="0" u="none" strike="noStrike" kern="1200" cap="none" spc="0" normalizeH="0" baseline="30000" noProof="0">
                  <a:ln>
                    <a:noFill/>
                  </a:ln>
                  <a:solidFill>
                    <a:srgbClr val="4B4D4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+mn-cs"/>
                </a:rPr>
                <a:t>5</a:t>
              </a: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4B4D4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+mn-cs"/>
                </a:rPr>
                <a:t> </a:t>
              </a:r>
              <a:endParaRPr kumimoji="0" lang="en-US" altLang="en-US" sz="1500" b="0" i="0" u="none" strike="noStrike" kern="1200" cap="none" spc="0" normalizeH="0" baseline="3000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FF4325-CD2C-2D47-9F44-AB4A954139F6}"/>
                </a:ext>
              </a:extLst>
            </p:cNvPr>
            <p:cNvSpPr txBox="1"/>
            <p:nvPr/>
          </p:nvSpPr>
          <p:spPr>
            <a:xfrm>
              <a:off x="5412356" y="2078108"/>
              <a:ext cx="2666964" cy="1015663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3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000" b="1" i="0" u="none" strike="noStrike" kern="0" cap="none" spc="-150" normalizeH="0" baseline="0" noProof="0" dirty="0">
                  <a:ln>
                    <a:noFill/>
                  </a:ln>
                  <a:solidFill>
                    <a:srgbClr val="0076C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#1</a:t>
              </a:r>
              <a:endParaRPr kumimoji="0" lang="pt-BR" sz="6000" b="0" i="0" u="none" strike="noStrike" kern="0" cap="none" spc="-150" normalizeH="0" baseline="0" noProof="0" dirty="0">
                <a:ln>
                  <a:noFill/>
                </a:ln>
                <a:solidFill>
                  <a:srgbClr val="0076C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440FD0F-594C-4011-9503-509681AD123E}"/>
                </a:ext>
              </a:extLst>
            </p:cNvPr>
            <p:cNvCxnSpPr/>
            <p:nvPr/>
          </p:nvCxnSpPr>
          <p:spPr>
            <a:xfrm>
              <a:off x="1390976" y="2618489"/>
              <a:ext cx="3006592" cy="0"/>
            </a:xfrm>
            <a:prstGeom prst="straightConnector1">
              <a:avLst/>
            </a:prstGeom>
            <a:ln w="1270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8143F9A-B71B-4CD2-9C00-EDACD301B420}"/>
                </a:ext>
              </a:extLst>
            </p:cNvPr>
            <p:cNvCxnSpPr/>
            <p:nvPr/>
          </p:nvCxnSpPr>
          <p:spPr>
            <a:xfrm>
              <a:off x="1390976" y="3336620"/>
              <a:ext cx="3006592" cy="0"/>
            </a:xfrm>
            <a:prstGeom prst="straightConnector1">
              <a:avLst/>
            </a:prstGeom>
            <a:ln w="1270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5A01DA0-FC52-CD43-88BB-99B36DBEB504}"/>
                </a:ext>
              </a:extLst>
            </p:cNvPr>
            <p:cNvSpPr/>
            <p:nvPr/>
          </p:nvSpPr>
          <p:spPr>
            <a:xfrm>
              <a:off x="2065177" y="1995617"/>
              <a:ext cx="2538549" cy="584775"/>
            </a:xfrm>
            <a:prstGeom prst="rect">
              <a:avLst/>
            </a:prstGeom>
          </p:spPr>
          <p:txBody>
            <a:bodyPr wrap="square" lIns="0" anchor="ctr">
              <a:spAutoFit/>
            </a:bodyPr>
            <a:lstStyle/>
            <a:p>
              <a:pPr marL="0" marR="0" lvl="0" indent="0" algn="l" defTabSz="68574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Use any data in your clouds.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D4CDC92-4A73-5D47-926F-F92CE7591B8B}"/>
                </a:ext>
              </a:extLst>
            </p:cNvPr>
            <p:cNvSpPr/>
            <p:nvPr/>
          </p:nvSpPr>
          <p:spPr>
            <a:xfrm>
              <a:off x="2065177" y="2701969"/>
              <a:ext cx="2538549" cy="584775"/>
            </a:xfrm>
            <a:prstGeom prst="rect">
              <a:avLst/>
            </a:prstGeom>
          </p:spPr>
          <p:txBody>
            <a:bodyPr wrap="square" lIns="0" anchor="ctr">
              <a:spAutoFit/>
            </a:bodyPr>
            <a:lstStyle/>
            <a:p>
              <a:pPr marL="0" marR="0" lvl="0" indent="0" algn="l" defTabSz="68574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Manage containers, not infrastructure.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8440EAE-56BB-114F-B5B9-9C973142C4EF}"/>
                </a:ext>
              </a:extLst>
            </p:cNvPr>
            <p:cNvSpPr/>
            <p:nvPr/>
          </p:nvSpPr>
          <p:spPr>
            <a:xfrm>
              <a:off x="2065177" y="3408316"/>
              <a:ext cx="2538549" cy="584775"/>
            </a:xfrm>
            <a:prstGeom prst="rect">
              <a:avLst/>
            </a:prstGeom>
          </p:spPr>
          <p:txBody>
            <a:bodyPr wrap="square" lIns="0" anchor="ctr">
              <a:spAutoFit/>
            </a:bodyPr>
            <a:lstStyle/>
            <a:p>
              <a:pPr marL="0" marR="0" lvl="0" indent="0" algn="l" defTabSz="68574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Get enterprise-scale and a  consistent experience.</a:t>
              </a:r>
            </a:p>
          </p:txBody>
        </p: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3E18C7B0-DF6D-274F-895D-BF5B6255D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00450" y="2078107"/>
              <a:ext cx="419792" cy="419792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3CA8B80B-7060-F74F-8EEA-F134C2F86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89483" y="2778778"/>
              <a:ext cx="419792" cy="419792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E2BA358E-01B0-3A4C-B90C-015D638C0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89266" y="3510232"/>
              <a:ext cx="419792" cy="419792"/>
            </a:xfrm>
            <a:prstGeom prst="rect">
              <a:avLst/>
            </a:prstGeom>
          </p:spPr>
        </p:pic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249A6F2-6E79-4C3E-A3B9-C78375557398}"/>
                </a:ext>
              </a:extLst>
            </p:cNvPr>
            <p:cNvCxnSpPr>
              <a:cxnSpLocks/>
            </p:cNvCxnSpPr>
            <p:nvPr/>
          </p:nvCxnSpPr>
          <p:spPr>
            <a:xfrm>
              <a:off x="4904961" y="1942372"/>
              <a:ext cx="0" cy="208936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357FB76-90EB-42C2-83EF-A2E4809C00F6}"/>
              </a:ext>
            </a:extLst>
          </p:cNvPr>
          <p:cNvSpPr txBox="1"/>
          <p:nvPr/>
        </p:nvSpPr>
        <p:spPr>
          <a:xfrm>
            <a:off x="208184" y="4605969"/>
            <a:ext cx="576586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1 IDC WW Quarterly Enterprise Storage Systems Tracker, 2021Q2, September 9, 2021, Vendor Revenue.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2 IDC WW Quarterly Storage Software &amp; Cloud Services </a:t>
            </a:r>
            <a:r>
              <a:rPr kumimoji="0" lang="en-US" sz="4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QView</a:t>
            </a: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2021Q2, September 9, 2021, Vendor Revenue.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3 IDC WW Quarterly Converged Systems Tracker, 2021Q2, September 16, 2021, Vendor Revenue.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4 IDC 1Q21 Storage Software and Cloud Services </a:t>
            </a:r>
            <a:r>
              <a:rPr kumimoji="0" lang="en-US" sz="4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Qview</a:t>
            </a: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5 Based on combined revenue from the IDC 1Q21 Purpose-Built Backup Appliance (PBBA) Tracker, with select Storage Software segments from the 1Q21 Storage Software and Cloud Services </a:t>
            </a:r>
            <a:r>
              <a:rPr kumimoji="0" lang="en-US" sz="4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Qview</a:t>
            </a: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6 IDC WW Quarterly Purpose-Built Backup Appliance Tracker, 2021Q2, September 9, 2021, Vendor Revenue.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Note: Unstructured Storage includes object-based storage (excluding HCI) and Scale-Out NAS (excluding HCI) combined.</a:t>
            </a:r>
          </a:p>
        </p:txBody>
      </p:sp>
      <p:sp>
        <p:nvSpPr>
          <p:cNvPr id="50" name="Title 2">
            <a:extLst>
              <a:ext uri="{FF2B5EF4-FFF2-40B4-BE49-F238E27FC236}">
                <a16:creationId xmlns:a16="http://schemas.microsoft.com/office/drawing/2014/main" id="{D5902486-29E6-4C4A-A94D-1099A8CD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865" y="167779"/>
            <a:ext cx="5002145" cy="886397"/>
          </a:xfrm>
        </p:spPr>
        <p:txBody>
          <a:bodyPr/>
          <a:lstStyle/>
          <a:p>
            <a:r>
              <a:rPr lang="en-US" sz="3200"/>
              <a:t>Multicloud </a:t>
            </a:r>
            <a:br>
              <a:rPr lang="en-US" sz="3200"/>
            </a:br>
            <a:r>
              <a:rPr lang="en-US" sz="3200"/>
              <a:t>ecosystem </a:t>
            </a:r>
            <a:r>
              <a:rPr lang="en-US" sz="3200" b="1"/>
              <a:t>flexibility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AE279F1-6CB4-514D-AB3F-FDC2AE881223}"/>
              </a:ext>
            </a:extLst>
          </p:cNvPr>
          <p:cNvSpPr/>
          <p:nvPr/>
        </p:nvSpPr>
        <p:spPr>
          <a:xfrm>
            <a:off x="-274396" y="1044185"/>
            <a:ext cx="584775" cy="584775"/>
          </a:xfrm>
          <a:prstGeom prst="ellipse">
            <a:avLst/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69A1290-D3F0-EB42-85E6-CF91C304EC7C}"/>
              </a:ext>
            </a:extLst>
          </p:cNvPr>
          <p:cNvSpPr/>
          <p:nvPr/>
        </p:nvSpPr>
        <p:spPr>
          <a:xfrm>
            <a:off x="-274396" y="320239"/>
            <a:ext cx="584777" cy="584775"/>
          </a:xfrm>
          <a:prstGeom prst="ellipse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4BD5B7-C0AC-4253-A9B8-67B3422BE2A8}"/>
              </a:ext>
            </a:extLst>
          </p:cNvPr>
          <p:cNvGrpSpPr/>
          <p:nvPr/>
        </p:nvGrpSpPr>
        <p:grpSpPr>
          <a:xfrm>
            <a:off x="-2215663" y="1445568"/>
            <a:ext cx="3227832" cy="3227832"/>
            <a:chOff x="-2215663" y="1445568"/>
            <a:chExt cx="3227832" cy="322783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2A46540-8D73-7F40-AA1D-0AE42D8FFD27}"/>
                </a:ext>
              </a:extLst>
            </p:cNvPr>
            <p:cNvSpPr/>
            <p:nvPr/>
          </p:nvSpPr>
          <p:spPr>
            <a:xfrm>
              <a:off x="-2215663" y="1445568"/>
              <a:ext cx="3227832" cy="3227832"/>
            </a:xfrm>
            <a:prstGeom prst="ellipse">
              <a:avLst/>
            </a:prstGeom>
            <a:blipFill dpi="0"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016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7EEA520-1320-5C41-B38C-37E93A055B61}"/>
                </a:ext>
              </a:extLst>
            </p:cNvPr>
            <p:cNvSpPr/>
            <p:nvPr/>
          </p:nvSpPr>
          <p:spPr>
            <a:xfrm>
              <a:off x="-215058" y="2424414"/>
              <a:ext cx="1185380" cy="1185380"/>
            </a:xfrm>
            <a:prstGeom prst="ellipse">
              <a:avLst/>
            </a:prstGeom>
            <a:gradFill flip="none" rotWithShape="1">
              <a:gsLst>
                <a:gs pos="0">
                  <a:srgbClr val="000F24">
                    <a:alpha val="49577"/>
                  </a:srgbClr>
                </a:gs>
                <a:gs pos="99000">
                  <a:srgbClr val="000F24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3C42A109-CB6A-FF4F-BF41-AB21E5993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7992" y="2751827"/>
              <a:ext cx="741206" cy="451671"/>
            </a:xfrm>
            <a:prstGeom prst="rect">
              <a:avLst/>
            </a:prstGeom>
          </p:spPr>
        </p:pic>
      </p:grpSp>
      <p:sp>
        <p:nvSpPr>
          <p:cNvPr id="27" name="TextBox 19">
            <a:extLst>
              <a:ext uri="{FF2B5EF4-FFF2-40B4-BE49-F238E27FC236}">
                <a16:creationId xmlns:a16="http://schemas.microsoft.com/office/drawing/2014/main" id="{D7A4D36F-8F08-4630-AFB9-60C7DE40B5DD}"/>
              </a:ext>
            </a:extLst>
          </p:cNvPr>
          <p:cNvSpPr txBox="1"/>
          <p:nvPr/>
        </p:nvSpPr>
        <p:spPr>
          <a:xfrm>
            <a:off x="3864078" y="5023059"/>
            <a:ext cx="70533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68578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fld id="{58EC7406-F4CC-4ABF-902E-2AF4E70E5C0F}" type="slidenum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78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6CE"/>
                </a:buClr>
                <a:buSzTx/>
                <a:buFontTx/>
                <a:buNone/>
                <a:tabLst/>
                <a:defRPr/>
              </a:pPr>
              <a:t>13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5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87BD08F1-2BE6-48AD-A6D3-EA3AEB252694}"/>
              </a:ext>
            </a:extLst>
          </p:cNvPr>
          <p:cNvGrpSpPr/>
          <p:nvPr/>
        </p:nvGrpSpPr>
        <p:grpSpPr>
          <a:xfrm>
            <a:off x="4924185" y="1082403"/>
            <a:ext cx="2724586" cy="1676400"/>
            <a:chOff x="5082431" y="1520354"/>
            <a:chExt cx="2724586" cy="1676400"/>
          </a:xfrm>
        </p:grpSpPr>
        <p:pic>
          <p:nvPicPr>
            <p:cNvPr id="65" name="Graphic 64" descr="Cloud with solid fill">
              <a:extLst>
                <a:ext uri="{FF2B5EF4-FFF2-40B4-BE49-F238E27FC236}">
                  <a16:creationId xmlns:a16="http://schemas.microsoft.com/office/drawing/2014/main" id="{2409B1CB-3553-4BEC-A9EB-A2C2B8C2D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8716" b="19755"/>
            <a:stretch/>
          </p:blipFill>
          <p:spPr>
            <a:xfrm>
              <a:off x="5082431" y="1520354"/>
              <a:ext cx="2724586" cy="16764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C0565AA-D337-48B7-B276-F1079AC66641}"/>
                </a:ext>
              </a:extLst>
            </p:cNvPr>
            <p:cNvSpPr txBox="1"/>
            <p:nvPr/>
          </p:nvSpPr>
          <p:spPr>
            <a:xfrm>
              <a:off x="5745076" y="2328691"/>
              <a:ext cx="138679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Off-premises/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Clouds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D8065870-7881-524D-9606-E9317648A93C}"/>
              </a:ext>
            </a:extLst>
          </p:cNvPr>
          <p:cNvSpPr/>
          <p:nvPr/>
        </p:nvSpPr>
        <p:spPr>
          <a:xfrm>
            <a:off x="0" y="2666852"/>
            <a:ext cx="9144000" cy="2481837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2">
                  <a:lumMod val="95000"/>
                </a:schemeClr>
              </a:gs>
            </a:gsLst>
            <a:lin ang="162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B00BBE7-C194-4255-95B4-B6E540CE11BC}"/>
              </a:ext>
            </a:extLst>
          </p:cNvPr>
          <p:cNvGrpSpPr/>
          <p:nvPr/>
        </p:nvGrpSpPr>
        <p:grpSpPr>
          <a:xfrm>
            <a:off x="1354460" y="1951647"/>
            <a:ext cx="2476477" cy="1499548"/>
            <a:chOff x="1727694" y="2235462"/>
            <a:chExt cx="2476477" cy="1499548"/>
          </a:xfrm>
        </p:grpSpPr>
        <p:pic>
          <p:nvPicPr>
            <p:cNvPr id="70" name="Graphic 69" descr="Cloud with solid fill">
              <a:extLst>
                <a:ext uri="{FF2B5EF4-FFF2-40B4-BE49-F238E27FC236}">
                  <a16:creationId xmlns:a16="http://schemas.microsoft.com/office/drawing/2014/main" id="{0555E368-5686-4DEB-B5F9-6CF0539E9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9544" b="19904"/>
            <a:stretch/>
          </p:blipFill>
          <p:spPr>
            <a:xfrm>
              <a:off x="1727694" y="2235462"/>
              <a:ext cx="2476477" cy="1499548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0C8AAE7-4A80-43E7-A137-8011D812B0E9}"/>
                </a:ext>
              </a:extLst>
            </p:cNvPr>
            <p:cNvSpPr txBox="1"/>
            <p:nvPr/>
          </p:nvSpPr>
          <p:spPr>
            <a:xfrm>
              <a:off x="1985074" y="2998391"/>
              <a:ext cx="164054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76C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On-premises/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76C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Private Cloud</a:t>
              </a:r>
            </a:p>
          </p:txBody>
        </p:sp>
      </p:grpSp>
      <p:pic>
        <p:nvPicPr>
          <p:cNvPr id="61" name="cycle">
            <a:extLst>
              <a:ext uri="{FF2B5EF4-FFF2-40B4-BE49-F238E27FC236}">
                <a16:creationId xmlns:a16="http://schemas.microsoft.com/office/drawing/2014/main" id="{7D4913D5-075A-B643-9464-CC68670AB78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3179547" y="1142641"/>
            <a:ext cx="2812618" cy="29703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543CF55-97BC-D84D-B1DE-DF0456275687}"/>
              </a:ext>
            </a:extLst>
          </p:cNvPr>
          <p:cNvSpPr txBox="1"/>
          <p:nvPr/>
        </p:nvSpPr>
        <p:spPr>
          <a:xfrm>
            <a:off x="1233130" y="3871016"/>
            <a:ext cx="1353726" cy="798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6C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80%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B34565A-9D1F-CB43-A9B3-5F297BC3BD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09" y="4838808"/>
            <a:ext cx="1078992" cy="140268"/>
          </a:xfrm>
          <a:prstGeom prst="rect">
            <a:avLst/>
          </a:prstGeom>
        </p:spPr>
      </p:pic>
      <p:sp>
        <p:nvSpPr>
          <p:cNvPr id="39" name="fl" descr="                              Dell - Internal Use - Confidential&#10;">
            <a:extLst>
              <a:ext uri="{FF2B5EF4-FFF2-40B4-BE49-F238E27FC236}">
                <a16:creationId xmlns:a16="http://schemas.microsoft.com/office/drawing/2014/main" id="{4AA68EB2-0205-7747-8FEF-ADEA0CDDFF73}"/>
              </a:ext>
            </a:extLst>
          </p:cNvPr>
          <p:cNvSpPr txBox="1"/>
          <p:nvPr/>
        </p:nvSpPr>
        <p:spPr>
          <a:xfrm>
            <a:off x="4038321" y="5022289"/>
            <a:ext cx="1181414" cy="6925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lvl="0" indent="0" algn="l" defTabSz="914355" rtl="0" eaLnBrk="1" fontAlgn="base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Copyright © Dell Inc. All Rights Reserved.</a:t>
            </a:r>
          </a:p>
        </p:txBody>
      </p:sp>
      <p:sp>
        <p:nvSpPr>
          <p:cNvPr id="40" name="TextBox 19">
            <a:extLst>
              <a:ext uri="{FF2B5EF4-FFF2-40B4-BE49-F238E27FC236}">
                <a16:creationId xmlns:a16="http://schemas.microsoft.com/office/drawing/2014/main" id="{BF350296-59CC-C74A-93C8-FCAC8E316820}"/>
              </a:ext>
            </a:extLst>
          </p:cNvPr>
          <p:cNvSpPr txBox="1"/>
          <p:nvPr/>
        </p:nvSpPr>
        <p:spPr>
          <a:xfrm>
            <a:off x="3864078" y="5023059"/>
            <a:ext cx="70533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68578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fld id="{58EC7406-F4CC-4ABF-902E-2AF4E70E5C0F}" type="slidenum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78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6CE"/>
                </a:buClr>
                <a:buSzTx/>
                <a:buFontTx/>
                <a:buNone/>
                <a:tabLst/>
                <a:defRPr/>
              </a:pPr>
              <a:t>14</a:t>
            </a:fld>
            <a:endParaRPr kumimoji="0" lang="en-US" sz="500" b="0" i="0" u="none" strike="noStrike" kern="1200" cap="none" spc="0" normalizeH="0" baseline="0" noProof="0" err="1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064210-63A3-4949-8398-B665A8B18F5F}"/>
              </a:ext>
            </a:extLst>
          </p:cNvPr>
          <p:cNvSpPr txBox="1"/>
          <p:nvPr/>
        </p:nvSpPr>
        <p:spPr>
          <a:xfrm>
            <a:off x="2344935" y="3896448"/>
            <a:ext cx="18970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cost reduction p/GB for archive &amp; long-term data retention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B626B22-B987-A443-BA13-DCDDA966CE52}"/>
              </a:ext>
            </a:extLst>
          </p:cNvPr>
          <p:cNvSpPr txBox="1"/>
          <p:nvPr/>
        </p:nvSpPr>
        <p:spPr>
          <a:xfrm>
            <a:off x="4957476" y="4019744"/>
            <a:ext cx="13537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6C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6C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EB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30ECC3E-A2B3-D541-9A02-C17365AA13D6}"/>
              </a:ext>
            </a:extLst>
          </p:cNvPr>
          <p:cNvSpPr txBox="1"/>
          <p:nvPr/>
        </p:nvSpPr>
        <p:spPr>
          <a:xfrm>
            <a:off x="6121896" y="4111892"/>
            <a:ext cx="1445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data</a:t>
            </a:r>
          </a:p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 cloud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75F721F-C1D0-4FFA-81EE-61F3EB04B597}"/>
              </a:ext>
            </a:extLst>
          </p:cNvPr>
          <p:cNvCxnSpPr>
            <a:cxnSpLocks/>
          </p:cNvCxnSpPr>
          <p:nvPr/>
        </p:nvCxnSpPr>
        <p:spPr>
          <a:xfrm>
            <a:off x="4572000" y="4019743"/>
            <a:ext cx="0" cy="682964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Graphic 72" descr="Cloud with solid fill">
            <a:extLst>
              <a:ext uri="{FF2B5EF4-FFF2-40B4-BE49-F238E27FC236}">
                <a16:creationId xmlns:a16="http://schemas.microsoft.com/office/drawing/2014/main" id="{95865272-3F47-4349-850D-168FCCECE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8716" b="19755"/>
          <a:stretch/>
        </p:blipFill>
        <p:spPr>
          <a:xfrm>
            <a:off x="7174743" y="1405351"/>
            <a:ext cx="829720" cy="51051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6B568-0F29-2447-9C35-85625C0958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417" y="787373"/>
            <a:ext cx="8316097" cy="434033"/>
          </a:xfrm>
        </p:spPr>
        <p:txBody>
          <a:bodyPr/>
          <a:lstStyle/>
          <a:p>
            <a:r>
              <a:rPr lang="en-US" sz="1400"/>
              <a:t>Gain multicloud control with </a:t>
            </a:r>
            <a:r>
              <a:rPr lang="en-US" sz="1400" b="1">
                <a:solidFill>
                  <a:schemeClr val="accent3"/>
                </a:solidFill>
              </a:rPr>
              <a:t>cloud-enabled software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794927-C4F1-9E46-A3A8-2B1E63463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164" y="345292"/>
            <a:ext cx="6125674" cy="387798"/>
          </a:xfrm>
        </p:spPr>
        <p:txBody>
          <a:bodyPr/>
          <a:lstStyle/>
          <a:p>
            <a:r>
              <a:rPr lang="en-US"/>
              <a:t>Multicloud ecosystem </a:t>
            </a:r>
            <a:r>
              <a:rPr lang="en-US" b="1"/>
              <a:t>flexibility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8B89A1E-6085-44FA-B18E-BFC3A9029520}"/>
              </a:ext>
            </a:extLst>
          </p:cNvPr>
          <p:cNvSpPr txBox="1">
            <a:spLocks/>
          </p:cNvSpPr>
          <p:nvPr/>
        </p:nvSpPr>
        <p:spPr>
          <a:xfrm>
            <a:off x="6353077" y="2990871"/>
            <a:ext cx="2528224" cy="659986"/>
          </a:xfrm>
          <a:prstGeom prst="rect">
            <a:avLst/>
          </a:prstGeom>
        </p:spPr>
        <p:txBody>
          <a:bodyPr anchor="ctr" anchorCtr="0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Broadest enterprise product portfolio from a single vendor supporting all major </a:t>
            </a:r>
            <a:r>
              <a:rPr kumimoji="0" lang="en-US" sz="1350" b="0" i="0" u="none" strike="noStrike" kern="1200" cap="none" spc="0" normalizeH="0" baseline="0" noProof="0" err="1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hyperscalers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15DCB0-9233-4798-A2F3-5C838ED378F4}"/>
              </a:ext>
            </a:extLst>
          </p:cNvPr>
          <p:cNvSpPr txBox="1"/>
          <p:nvPr/>
        </p:nvSpPr>
        <p:spPr>
          <a:xfrm>
            <a:off x="6360672" y="3655161"/>
            <a:ext cx="4288288" cy="194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710012" lvl="0" indent="0" algn="l" defTabSz="685783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30000" noProof="0">
                <a:ln>
                  <a:noFill/>
                </a:ln>
                <a:solidFill>
                  <a:srgbClr val="4B4D4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Dell internal analysis, March 2022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DFE60CB-F9D1-49E2-A5C4-696EA09A880C}"/>
              </a:ext>
            </a:extLst>
          </p:cNvPr>
          <p:cNvGrpSpPr/>
          <p:nvPr/>
        </p:nvGrpSpPr>
        <p:grpSpPr>
          <a:xfrm>
            <a:off x="3694176" y="1744042"/>
            <a:ext cx="1755648" cy="1755648"/>
            <a:chOff x="-2160985" y="1445568"/>
            <a:chExt cx="3227832" cy="3227832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ECF0A96-A71C-4F4C-B18A-F601EA999BAB}"/>
                </a:ext>
              </a:extLst>
            </p:cNvPr>
            <p:cNvSpPr/>
            <p:nvPr/>
          </p:nvSpPr>
          <p:spPr>
            <a:xfrm>
              <a:off x="-2160985" y="1445568"/>
              <a:ext cx="3227832" cy="3227832"/>
            </a:xfrm>
            <a:prstGeom prst="ellipse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08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B074E31-2EB0-418B-A65F-A57CF544B9FD}"/>
                </a:ext>
              </a:extLst>
            </p:cNvPr>
            <p:cNvSpPr/>
            <p:nvPr/>
          </p:nvSpPr>
          <p:spPr>
            <a:xfrm>
              <a:off x="-1377079" y="2229476"/>
              <a:ext cx="1660023" cy="1660019"/>
            </a:xfrm>
            <a:prstGeom prst="ellipse">
              <a:avLst/>
            </a:prstGeom>
            <a:gradFill flip="none" rotWithShape="1">
              <a:gsLst>
                <a:gs pos="0">
                  <a:srgbClr val="000F24">
                    <a:alpha val="49577"/>
                  </a:srgbClr>
                </a:gs>
                <a:gs pos="99000">
                  <a:srgbClr val="000F24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EBB58301-7F98-4940-8B6A-4BB47A454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1098837" y="2723252"/>
              <a:ext cx="1103537" cy="672465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B824C9A-1B94-4AC7-8426-11DFAEFC5C8D}"/>
              </a:ext>
            </a:extLst>
          </p:cNvPr>
          <p:cNvSpPr txBox="1"/>
          <p:nvPr/>
        </p:nvSpPr>
        <p:spPr>
          <a:xfrm>
            <a:off x="4760615" y="4761287"/>
            <a:ext cx="4288288" cy="186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710012" lvl="0" indent="0" algn="l" defTabSz="685783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30000" noProof="0">
                <a:ln>
                  <a:noFill/>
                </a:ln>
                <a:solidFill>
                  <a:srgbClr val="4B4D4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Assumes 4:1 average data reduction. Actual results may vary, depending on data types.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4BD7BF-8DB1-4185-A22B-11D8D3F90FE4}"/>
              </a:ext>
            </a:extLst>
          </p:cNvPr>
          <p:cNvSpPr txBox="1"/>
          <p:nvPr/>
        </p:nvSpPr>
        <p:spPr>
          <a:xfrm>
            <a:off x="966386" y="4761287"/>
            <a:ext cx="353152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aseline="30000">
                <a:solidFill>
                  <a:srgbClr val="4B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Third Party Analysis, commissioned by Dell Technologies "Understanding the Economics of In-cloud Data Protection" September 2021.</a:t>
            </a:r>
            <a:endParaRPr kumimoji="0" lang="en-US" sz="400" b="0" i="0" u="none" strike="noStrike" kern="1200" cap="none" spc="0" normalizeH="0" baseline="0" noProof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400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523991C-C480-764D-8052-88BA3B3AB3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AF404F63-EE61-4922-9CD2-12E4D27D158E}"/>
              </a:ext>
            </a:extLst>
          </p:cNvPr>
          <p:cNvSpPr/>
          <p:nvPr/>
        </p:nvSpPr>
        <p:spPr>
          <a:xfrm>
            <a:off x="0" y="3106291"/>
            <a:ext cx="9144000" cy="2051490"/>
          </a:xfrm>
          <a:prstGeom prst="rect">
            <a:avLst/>
          </a:prstGeom>
          <a:solidFill>
            <a:srgbClr val="23294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A83ACC-3DBD-4AE1-9073-2EDD45464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What’s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next?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DF58589-41D6-41FB-A0D1-4706E0593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09" y="4838808"/>
            <a:ext cx="1078992" cy="14026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8A92C00-4E80-4B3C-9A8A-CFB2820096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09" y="4838808"/>
            <a:ext cx="1078992" cy="14026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F5106FA-B9F4-4284-8545-CD7600CA2D19}"/>
              </a:ext>
            </a:extLst>
          </p:cNvPr>
          <p:cNvSpPr/>
          <p:nvPr/>
        </p:nvSpPr>
        <p:spPr>
          <a:xfrm>
            <a:off x="3195961" y="726642"/>
            <a:ext cx="5163293" cy="324485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2">
                  <a:lumMod val="95000"/>
                </a:schemeClr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tIns="0" bIns="0" rtlCol="0" anchor="ctr" anchorCtr="0"/>
          <a:lstStyle/>
          <a:p>
            <a:pPr marL="0" marR="0" lvl="0" indent="0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6C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Discover the power of our portfolio…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58E4C0-FD1B-854B-AA9D-181DA45292C1}"/>
              </a:ext>
            </a:extLst>
          </p:cNvPr>
          <p:cNvSpPr txBox="1"/>
          <p:nvPr/>
        </p:nvSpPr>
        <p:spPr>
          <a:xfrm>
            <a:off x="3864078" y="5023059"/>
            <a:ext cx="70533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fld id="{58EC7406-F4CC-4ABF-902E-2AF4E70E5C0F}" type="slidenum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6CE"/>
                </a:buClr>
                <a:buSzTx/>
                <a:buFontTx/>
                <a:buNone/>
                <a:tabLst/>
                <a:defRPr/>
              </a:pPr>
              <a:t>15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l" descr="                              Dell - Internal Use - Confidential&#10;">
            <a:extLst>
              <a:ext uri="{FF2B5EF4-FFF2-40B4-BE49-F238E27FC236}">
                <a16:creationId xmlns:a16="http://schemas.microsoft.com/office/drawing/2014/main" id="{1B418AD1-1544-47E0-8976-1BDB30A3BF08}"/>
              </a:ext>
            </a:extLst>
          </p:cNvPr>
          <p:cNvSpPr txBox="1"/>
          <p:nvPr/>
        </p:nvSpPr>
        <p:spPr>
          <a:xfrm>
            <a:off x="4038321" y="5022289"/>
            <a:ext cx="1181414" cy="6925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lvl="0" indent="0" algn="l" defTabSz="914378" rtl="0" eaLnBrk="1" fontAlgn="base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444444">
                    <a:lumMod val="20000"/>
                    <a:lumOff val="80000"/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Copyright © Dell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6746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36ADF-6581-43CC-9D66-122E773FE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Rise of Containers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49EE53-14ED-4CBF-8104-207DD1E02C0E}"/>
              </a:ext>
            </a:extLst>
          </p:cNvPr>
          <p:cNvSpPr txBox="1"/>
          <p:nvPr/>
        </p:nvSpPr>
        <p:spPr>
          <a:xfrm>
            <a:off x="446454" y="2968692"/>
            <a:ext cx="2460365" cy="646331"/>
          </a:xfrm>
          <a:prstGeom prst="rect">
            <a:avLst/>
          </a:prstGeom>
          <a:noFill/>
        </p:spPr>
        <p:txBody>
          <a:bodyPr wrap="square" lIns="0" tIns="0" rIns="91440" bIns="9144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rgbClr val="FFC000"/>
                </a:solidFill>
                <a:latin typeface="Arial"/>
              </a:rPr>
              <a:t>54% o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 container instances will be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deployed primarily in the </a:t>
            </a: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datacenter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2023.</a:t>
            </a:r>
            <a:r>
              <a:rPr kumimoji="0" lang="en-GB" sz="1200" i="0" u="none" strike="noStrike" kern="1200" cap="none" spc="0" normalizeH="0" baseline="3000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7481677-BEA7-4079-A4A6-8D6D9F9D6EC0}"/>
              </a:ext>
            </a:extLst>
          </p:cNvPr>
          <p:cNvSpPr txBox="1"/>
          <p:nvPr/>
        </p:nvSpPr>
        <p:spPr>
          <a:xfrm>
            <a:off x="392161" y="4342363"/>
            <a:ext cx="469840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800">
                <a:solidFill>
                  <a:schemeClr val="tx2"/>
                </a:solidFill>
              </a:rPr>
              <a:t>Source: </a:t>
            </a:r>
          </a:p>
          <a:p>
            <a:pPr marL="342900" indent="-342900">
              <a:buAutoNum type="arabicPeriod"/>
            </a:pPr>
            <a:r>
              <a:rPr lang="en-US" sz="800">
                <a:solidFill>
                  <a:schemeClr val="tx2"/>
                </a:solidFill>
              </a:rPr>
              <a:t>IDC Container Infrastructure Software Market Assessment, April, 2020</a:t>
            </a:r>
          </a:p>
          <a:p>
            <a:pPr marL="342900" indent="-342900">
              <a:buAutoNum type="arabicPeriod"/>
            </a:pPr>
            <a:r>
              <a:rPr lang="en-US" sz="800">
                <a:solidFill>
                  <a:schemeClr val="tx2"/>
                </a:solidFill>
              </a:rPr>
              <a:t>IDC WW Semiannual IT Spending Guide: Line of Business, April 2018</a:t>
            </a:r>
          </a:p>
          <a:p>
            <a:pPr marL="342900" indent="-342900">
              <a:buAutoNum type="arabicPeriod"/>
            </a:pPr>
            <a:r>
              <a:rPr lang="en-US" sz="800">
                <a:solidFill>
                  <a:schemeClr val="tx2"/>
                </a:solidFill>
              </a:rPr>
              <a:t>Gartner CTOs Guide to Containers and Kubernetes, 10 Frequently Asked Questions, July 2020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6A14E82-C67D-4F3E-830E-91EDD7FEA521}"/>
              </a:ext>
            </a:extLst>
          </p:cNvPr>
          <p:cNvSpPr txBox="1"/>
          <p:nvPr/>
        </p:nvSpPr>
        <p:spPr>
          <a:xfrm>
            <a:off x="3415999" y="2968692"/>
            <a:ext cx="2512014" cy="646331"/>
          </a:xfrm>
          <a:prstGeom prst="rect">
            <a:avLst/>
          </a:prstGeom>
          <a:noFill/>
        </p:spPr>
        <p:txBody>
          <a:bodyPr wrap="square" lIns="0" tIns="0" rIns="91440" bIns="91440" rtlCol="0">
            <a:spAutoFit/>
          </a:bodyPr>
          <a:lstStyle/>
          <a:p>
            <a:pPr lvl="0" defTabSz="685783">
              <a:spcAft>
                <a:spcPts val="600"/>
              </a:spcAft>
              <a:defRPr/>
            </a:pPr>
            <a:r>
              <a:rPr lang="en-GB" sz="1200">
                <a:solidFill>
                  <a:srgbClr val="FFC000"/>
                </a:solidFill>
              </a:rPr>
              <a:t>85% of global organizations </a:t>
            </a:r>
            <a:br>
              <a:rPr lang="en-GB" sz="1200">
                <a:solidFill>
                  <a:srgbClr val="FFC000"/>
                </a:solidFill>
              </a:rPr>
            </a:br>
            <a:r>
              <a:rPr lang="en-GB" sz="1200">
                <a:solidFill>
                  <a:srgbClr val="FFC000"/>
                </a:solidFill>
              </a:rPr>
              <a:t>will be running </a:t>
            </a:r>
            <a:r>
              <a:rPr lang="en-GB" sz="1200" b="1">
                <a:solidFill>
                  <a:schemeClr val="tx2"/>
                </a:solidFill>
              </a:rPr>
              <a:t>containerized applications in production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</a:t>
            </a:r>
            <a:r>
              <a:rPr lang="en-GB" sz="1200" baseline="30000">
                <a:solidFill>
                  <a:srgbClr val="FFC000"/>
                </a:solidFill>
                <a:latin typeface="Arial"/>
              </a:rPr>
              <a:t>2</a:t>
            </a:r>
            <a:endParaRPr kumimoji="0" lang="en-GB" sz="1200" i="0" u="none" strike="noStrike" kern="1200" cap="none" spc="0" normalizeH="0" baseline="3000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Graphic 17" descr="Building">
            <a:extLst>
              <a:ext uri="{FF2B5EF4-FFF2-40B4-BE49-F238E27FC236}">
                <a16:creationId xmlns:a16="http://schemas.microsoft.com/office/drawing/2014/main" id="{B7B09CEE-BD12-4044-9085-063B99A5D439}"/>
              </a:ext>
            </a:extLst>
          </p:cNvPr>
          <p:cNvSpPr/>
          <p:nvPr/>
        </p:nvSpPr>
        <p:spPr>
          <a:xfrm>
            <a:off x="690607" y="833024"/>
            <a:ext cx="660731" cy="991097"/>
          </a:xfrm>
          <a:custGeom>
            <a:avLst/>
            <a:gdLst>
              <a:gd name="connsiteX0" fmla="*/ 291750 w 363066"/>
              <a:gd name="connsiteY0" fmla="*/ 149117 h 544600"/>
              <a:gd name="connsiteX1" fmla="*/ 252850 w 363066"/>
              <a:gd name="connsiteY1" fmla="*/ 149117 h 544600"/>
              <a:gd name="connsiteX2" fmla="*/ 252850 w 363066"/>
              <a:gd name="connsiteY2" fmla="*/ 110217 h 544600"/>
              <a:gd name="connsiteX3" fmla="*/ 291750 w 363066"/>
              <a:gd name="connsiteY3" fmla="*/ 110217 h 544600"/>
              <a:gd name="connsiteX4" fmla="*/ 291750 w 363066"/>
              <a:gd name="connsiteY4" fmla="*/ 149117 h 544600"/>
              <a:gd name="connsiteX5" fmla="*/ 291750 w 363066"/>
              <a:gd name="connsiteY5" fmla="*/ 252850 h 544600"/>
              <a:gd name="connsiteX6" fmla="*/ 252850 w 363066"/>
              <a:gd name="connsiteY6" fmla="*/ 252850 h 544600"/>
              <a:gd name="connsiteX7" fmla="*/ 252850 w 363066"/>
              <a:gd name="connsiteY7" fmla="*/ 213950 h 544600"/>
              <a:gd name="connsiteX8" fmla="*/ 291750 w 363066"/>
              <a:gd name="connsiteY8" fmla="*/ 213950 h 544600"/>
              <a:gd name="connsiteX9" fmla="*/ 291750 w 363066"/>
              <a:gd name="connsiteY9" fmla="*/ 252850 h 544600"/>
              <a:gd name="connsiteX10" fmla="*/ 291750 w 363066"/>
              <a:gd name="connsiteY10" fmla="*/ 356583 h 544600"/>
              <a:gd name="connsiteX11" fmla="*/ 252850 w 363066"/>
              <a:gd name="connsiteY11" fmla="*/ 356583 h 544600"/>
              <a:gd name="connsiteX12" fmla="*/ 252850 w 363066"/>
              <a:gd name="connsiteY12" fmla="*/ 317683 h 544600"/>
              <a:gd name="connsiteX13" fmla="*/ 291750 w 363066"/>
              <a:gd name="connsiteY13" fmla="*/ 317683 h 544600"/>
              <a:gd name="connsiteX14" fmla="*/ 291750 w 363066"/>
              <a:gd name="connsiteY14" fmla="*/ 356583 h 544600"/>
              <a:gd name="connsiteX15" fmla="*/ 291750 w 363066"/>
              <a:gd name="connsiteY15" fmla="*/ 460317 h 544600"/>
              <a:gd name="connsiteX16" fmla="*/ 252850 w 363066"/>
              <a:gd name="connsiteY16" fmla="*/ 460317 h 544600"/>
              <a:gd name="connsiteX17" fmla="*/ 252850 w 363066"/>
              <a:gd name="connsiteY17" fmla="*/ 421417 h 544600"/>
              <a:gd name="connsiteX18" fmla="*/ 291750 w 363066"/>
              <a:gd name="connsiteY18" fmla="*/ 421417 h 544600"/>
              <a:gd name="connsiteX19" fmla="*/ 291750 w 363066"/>
              <a:gd name="connsiteY19" fmla="*/ 460317 h 544600"/>
              <a:gd name="connsiteX20" fmla="*/ 200983 w 363066"/>
              <a:gd name="connsiteY20" fmla="*/ 149117 h 544600"/>
              <a:gd name="connsiteX21" fmla="*/ 162083 w 363066"/>
              <a:gd name="connsiteY21" fmla="*/ 149117 h 544600"/>
              <a:gd name="connsiteX22" fmla="*/ 162083 w 363066"/>
              <a:gd name="connsiteY22" fmla="*/ 110217 h 544600"/>
              <a:gd name="connsiteX23" fmla="*/ 200983 w 363066"/>
              <a:gd name="connsiteY23" fmla="*/ 110217 h 544600"/>
              <a:gd name="connsiteX24" fmla="*/ 200983 w 363066"/>
              <a:gd name="connsiteY24" fmla="*/ 149117 h 544600"/>
              <a:gd name="connsiteX25" fmla="*/ 200983 w 363066"/>
              <a:gd name="connsiteY25" fmla="*/ 252850 h 544600"/>
              <a:gd name="connsiteX26" fmla="*/ 162083 w 363066"/>
              <a:gd name="connsiteY26" fmla="*/ 252850 h 544600"/>
              <a:gd name="connsiteX27" fmla="*/ 162083 w 363066"/>
              <a:gd name="connsiteY27" fmla="*/ 213950 h 544600"/>
              <a:gd name="connsiteX28" fmla="*/ 200983 w 363066"/>
              <a:gd name="connsiteY28" fmla="*/ 213950 h 544600"/>
              <a:gd name="connsiteX29" fmla="*/ 200983 w 363066"/>
              <a:gd name="connsiteY29" fmla="*/ 252850 h 544600"/>
              <a:gd name="connsiteX30" fmla="*/ 200983 w 363066"/>
              <a:gd name="connsiteY30" fmla="*/ 356583 h 544600"/>
              <a:gd name="connsiteX31" fmla="*/ 162083 w 363066"/>
              <a:gd name="connsiteY31" fmla="*/ 356583 h 544600"/>
              <a:gd name="connsiteX32" fmla="*/ 162083 w 363066"/>
              <a:gd name="connsiteY32" fmla="*/ 317683 h 544600"/>
              <a:gd name="connsiteX33" fmla="*/ 200983 w 363066"/>
              <a:gd name="connsiteY33" fmla="*/ 317683 h 544600"/>
              <a:gd name="connsiteX34" fmla="*/ 200983 w 363066"/>
              <a:gd name="connsiteY34" fmla="*/ 356583 h 544600"/>
              <a:gd name="connsiteX35" fmla="*/ 200983 w 363066"/>
              <a:gd name="connsiteY35" fmla="*/ 499217 h 544600"/>
              <a:gd name="connsiteX36" fmla="*/ 162083 w 363066"/>
              <a:gd name="connsiteY36" fmla="*/ 499217 h 544600"/>
              <a:gd name="connsiteX37" fmla="*/ 162083 w 363066"/>
              <a:gd name="connsiteY37" fmla="*/ 421417 h 544600"/>
              <a:gd name="connsiteX38" fmla="*/ 200983 w 363066"/>
              <a:gd name="connsiteY38" fmla="*/ 421417 h 544600"/>
              <a:gd name="connsiteX39" fmla="*/ 200983 w 363066"/>
              <a:gd name="connsiteY39" fmla="*/ 499217 h 544600"/>
              <a:gd name="connsiteX40" fmla="*/ 110217 w 363066"/>
              <a:gd name="connsiteY40" fmla="*/ 149117 h 544600"/>
              <a:gd name="connsiteX41" fmla="*/ 71317 w 363066"/>
              <a:gd name="connsiteY41" fmla="*/ 149117 h 544600"/>
              <a:gd name="connsiteX42" fmla="*/ 71317 w 363066"/>
              <a:gd name="connsiteY42" fmla="*/ 110217 h 544600"/>
              <a:gd name="connsiteX43" fmla="*/ 110217 w 363066"/>
              <a:gd name="connsiteY43" fmla="*/ 110217 h 544600"/>
              <a:gd name="connsiteX44" fmla="*/ 110217 w 363066"/>
              <a:gd name="connsiteY44" fmla="*/ 149117 h 544600"/>
              <a:gd name="connsiteX45" fmla="*/ 110217 w 363066"/>
              <a:gd name="connsiteY45" fmla="*/ 252850 h 544600"/>
              <a:gd name="connsiteX46" fmla="*/ 71317 w 363066"/>
              <a:gd name="connsiteY46" fmla="*/ 252850 h 544600"/>
              <a:gd name="connsiteX47" fmla="*/ 71317 w 363066"/>
              <a:gd name="connsiteY47" fmla="*/ 213950 h 544600"/>
              <a:gd name="connsiteX48" fmla="*/ 110217 w 363066"/>
              <a:gd name="connsiteY48" fmla="*/ 213950 h 544600"/>
              <a:gd name="connsiteX49" fmla="*/ 110217 w 363066"/>
              <a:gd name="connsiteY49" fmla="*/ 252850 h 544600"/>
              <a:gd name="connsiteX50" fmla="*/ 110217 w 363066"/>
              <a:gd name="connsiteY50" fmla="*/ 356583 h 544600"/>
              <a:gd name="connsiteX51" fmla="*/ 71317 w 363066"/>
              <a:gd name="connsiteY51" fmla="*/ 356583 h 544600"/>
              <a:gd name="connsiteX52" fmla="*/ 71317 w 363066"/>
              <a:gd name="connsiteY52" fmla="*/ 317683 h 544600"/>
              <a:gd name="connsiteX53" fmla="*/ 110217 w 363066"/>
              <a:gd name="connsiteY53" fmla="*/ 317683 h 544600"/>
              <a:gd name="connsiteX54" fmla="*/ 110217 w 363066"/>
              <a:gd name="connsiteY54" fmla="*/ 356583 h 544600"/>
              <a:gd name="connsiteX55" fmla="*/ 110217 w 363066"/>
              <a:gd name="connsiteY55" fmla="*/ 460317 h 544600"/>
              <a:gd name="connsiteX56" fmla="*/ 71317 w 363066"/>
              <a:gd name="connsiteY56" fmla="*/ 460317 h 544600"/>
              <a:gd name="connsiteX57" fmla="*/ 71317 w 363066"/>
              <a:gd name="connsiteY57" fmla="*/ 421417 h 544600"/>
              <a:gd name="connsiteX58" fmla="*/ 110217 w 363066"/>
              <a:gd name="connsiteY58" fmla="*/ 421417 h 544600"/>
              <a:gd name="connsiteX59" fmla="*/ 110217 w 363066"/>
              <a:gd name="connsiteY59" fmla="*/ 460317 h 544600"/>
              <a:gd name="connsiteX60" fmla="*/ 337133 w 363066"/>
              <a:gd name="connsiteY60" fmla="*/ 499217 h 544600"/>
              <a:gd name="connsiteX61" fmla="*/ 337133 w 363066"/>
              <a:gd name="connsiteY61" fmla="*/ 64833 h 544600"/>
              <a:gd name="connsiteX62" fmla="*/ 317683 w 363066"/>
              <a:gd name="connsiteY62" fmla="*/ 64833 h 544600"/>
              <a:gd name="connsiteX63" fmla="*/ 317683 w 363066"/>
              <a:gd name="connsiteY63" fmla="*/ 25933 h 544600"/>
              <a:gd name="connsiteX64" fmla="*/ 298233 w 363066"/>
              <a:gd name="connsiteY64" fmla="*/ 25933 h 544600"/>
              <a:gd name="connsiteX65" fmla="*/ 298233 w 363066"/>
              <a:gd name="connsiteY65" fmla="*/ 0 h 544600"/>
              <a:gd name="connsiteX66" fmla="*/ 64833 w 363066"/>
              <a:gd name="connsiteY66" fmla="*/ 0 h 544600"/>
              <a:gd name="connsiteX67" fmla="*/ 64833 w 363066"/>
              <a:gd name="connsiteY67" fmla="*/ 25933 h 544600"/>
              <a:gd name="connsiteX68" fmla="*/ 45383 w 363066"/>
              <a:gd name="connsiteY68" fmla="*/ 25933 h 544600"/>
              <a:gd name="connsiteX69" fmla="*/ 45383 w 363066"/>
              <a:gd name="connsiteY69" fmla="*/ 64833 h 544600"/>
              <a:gd name="connsiteX70" fmla="*/ 25933 w 363066"/>
              <a:gd name="connsiteY70" fmla="*/ 64833 h 544600"/>
              <a:gd name="connsiteX71" fmla="*/ 25933 w 363066"/>
              <a:gd name="connsiteY71" fmla="*/ 499217 h 544600"/>
              <a:gd name="connsiteX72" fmla="*/ 0 w 363066"/>
              <a:gd name="connsiteY72" fmla="*/ 499217 h 544600"/>
              <a:gd name="connsiteX73" fmla="*/ 0 w 363066"/>
              <a:gd name="connsiteY73" fmla="*/ 544600 h 544600"/>
              <a:gd name="connsiteX74" fmla="*/ 363067 w 363066"/>
              <a:gd name="connsiteY74" fmla="*/ 544600 h 544600"/>
              <a:gd name="connsiteX75" fmla="*/ 363067 w 363066"/>
              <a:gd name="connsiteY75" fmla="*/ 499217 h 544600"/>
              <a:gd name="connsiteX76" fmla="*/ 337133 w 363066"/>
              <a:gd name="connsiteY76" fmla="*/ 499217 h 5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363066" h="544600">
                <a:moveTo>
                  <a:pt x="291750" y="149117"/>
                </a:moveTo>
                <a:lnTo>
                  <a:pt x="252850" y="149117"/>
                </a:lnTo>
                <a:lnTo>
                  <a:pt x="252850" y="110217"/>
                </a:lnTo>
                <a:lnTo>
                  <a:pt x="291750" y="110217"/>
                </a:lnTo>
                <a:lnTo>
                  <a:pt x="291750" y="149117"/>
                </a:lnTo>
                <a:close/>
                <a:moveTo>
                  <a:pt x="291750" y="252850"/>
                </a:moveTo>
                <a:lnTo>
                  <a:pt x="252850" y="252850"/>
                </a:lnTo>
                <a:lnTo>
                  <a:pt x="252850" y="213950"/>
                </a:lnTo>
                <a:lnTo>
                  <a:pt x="291750" y="213950"/>
                </a:lnTo>
                <a:lnTo>
                  <a:pt x="291750" y="252850"/>
                </a:lnTo>
                <a:close/>
                <a:moveTo>
                  <a:pt x="291750" y="356583"/>
                </a:moveTo>
                <a:lnTo>
                  <a:pt x="252850" y="356583"/>
                </a:lnTo>
                <a:lnTo>
                  <a:pt x="252850" y="317683"/>
                </a:lnTo>
                <a:lnTo>
                  <a:pt x="291750" y="317683"/>
                </a:lnTo>
                <a:lnTo>
                  <a:pt x="291750" y="356583"/>
                </a:lnTo>
                <a:close/>
                <a:moveTo>
                  <a:pt x="291750" y="460317"/>
                </a:moveTo>
                <a:lnTo>
                  <a:pt x="252850" y="460317"/>
                </a:lnTo>
                <a:lnTo>
                  <a:pt x="252850" y="421417"/>
                </a:lnTo>
                <a:lnTo>
                  <a:pt x="291750" y="421417"/>
                </a:lnTo>
                <a:lnTo>
                  <a:pt x="291750" y="460317"/>
                </a:lnTo>
                <a:close/>
                <a:moveTo>
                  <a:pt x="200983" y="149117"/>
                </a:moveTo>
                <a:lnTo>
                  <a:pt x="162083" y="149117"/>
                </a:lnTo>
                <a:lnTo>
                  <a:pt x="162083" y="110217"/>
                </a:lnTo>
                <a:lnTo>
                  <a:pt x="200983" y="110217"/>
                </a:lnTo>
                <a:lnTo>
                  <a:pt x="200983" y="149117"/>
                </a:lnTo>
                <a:close/>
                <a:moveTo>
                  <a:pt x="200983" y="252850"/>
                </a:moveTo>
                <a:lnTo>
                  <a:pt x="162083" y="252850"/>
                </a:lnTo>
                <a:lnTo>
                  <a:pt x="162083" y="213950"/>
                </a:lnTo>
                <a:lnTo>
                  <a:pt x="200983" y="213950"/>
                </a:lnTo>
                <a:lnTo>
                  <a:pt x="200983" y="252850"/>
                </a:lnTo>
                <a:close/>
                <a:moveTo>
                  <a:pt x="200983" y="356583"/>
                </a:moveTo>
                <a:lnTo>
                  <a:pt x="162083" y="356583"/>
                </a:lnTo>
                <a:lnTo>
                  <a:pt x="162083" y="317683"/>
                </a:lnTo>
                <a:lnTo>
                  <a:pt x="200983" y="317683"/>
                </a:lnTo>
                <a:lnTo>
                  <a:pt x="200983" y="356583"/>
                </a:lnTo>
                <a:close/>
                <a:moveTo>
                  <a:pt x="200983" y="499217"/>
                </a:moveTo>
                <a:lnTo>
                  <a:pt x="162083" y="499217"/>
                </a:lnTo>
                <a:lnTo>
                  <a:pt x="162083" y="421417"/>
                </a:lnTo>
                <a:lnTo>
                  <a:pt x="200983" y="421417"/>
                </a:lnTo>
                <a:lnTo>
                  <a:pt x="200983" y="499217"/>
                </a:lnTo>
                <a:close/>
                <a:moveTo>
                  <a:pt x="110217" y="149117"/>
                </a:moveTo>
                <a:lnTo>
                  <a:pt x="71317" y="149117"/>
                </a:lnTo>
                <a:lnTo>
                  <a:pt x="71317" y="110217"/>
                </a:lnTo>
                <a:lnTo>
                  <a:pt x="110217" y="110217"/>
                </a:lnTo>
                <a:lnTo>
                  <a:pt x="110217" y="149117"/>
                </a:lnTo>
                <a:close/>
                <a:moveTo>
                  <a:pt x="110217" y="252850"/>
                </a:moveTo>
                <a:lnTo>
                  <a:pt x="71317" y="252850"/>
                </a:lnTo>
                <a:lnTo>
                  <a:pt x="71317" y="213950"/>
                </a:lnTo>
                <a:lnTo>
                  <a:pt x="110217" y="213950"/>
                </a:lnTo>
                <a:lnTo>
                  <a:pt x="110217" y="252850"/>
                </a:lnTo>
                <a:close/>
                <a:moveTo>
                  <a:pt x="110217" y="356583"/>
                </a:moveTo>
                <a:lnTo>
                  <a:pt x="71317" y="356583"/>
                </a:lnTo>
                <a:lnTo>
                  <a:pt x="71317" y="317683"/>
                </a:lnTo>
                <a:lnTo>
                  <a:pt x="110217" y="317683"/>
                </a:lnTo>
                <a:lnTo>
                  <a:pt x="110217" y="356583"/>
                </a:lnTo>
                <a:close/>
                <a:moveTo>
                  <a:pt x="110217" y="460317"/>
                </a:moveTo>
                <a:lnTo>
                  <a:pt x="71317" y="460317"/>
                </a:lnTo>
                <a:lnTo>
                  <a:pt x="71317" y="421417"/>
                </a:lnTo>
                <a:lnTo>
                  <a:pt x="110217" y="421417"/>
                </a:lnTo>
                <a:lnTo>
                  <a:pt x="110217" y="460317"/>
                </a:lnTo>
                <a:close/>
                <a:moveTo>
                  <a:pt x="337133" y="499217"/>
                </a:moveTo>
                <a:lnTo>
                  <a:pt x="337133" y="64833"/>
                </a:lnTo>
                <a:lnTo>
                  <a:pt x="317683" y="64833"/>
                </a:lnTo>
                <a:lnTo>
                  <a:pt x="317683" y="25933"/>
                </a:lnTo>
                <a:lnTo>
                  <a:pt x="298233" y="25933"/>
                </a:lnTo>
                <a:lnTo>
                  <a:pt x="298233" y="0"/>
                </a:lnTo>
                <a:lnTo>
                  <a:pt x="64833" y="0"/>
                </a:lnTo>
                <a:lnTo>
                  <a:pt x="64833" y="25933"/>
                </a:lnTo>
                <a:lnTo>
                  <a:pt x="45383" y="25933"/>
                </a:lnTo>
                <a:lnTo>
                  <a:pt x="45383" y="64833"/>
                </a:lnTo>
                <a:lnTo>
                  <a:pt x="25933" y="64833"/>
                </a:lnTo>
                <a:lnTo>
                  <a:pt x="25933" y="499217"/>
                </a:lnTo>
                <a:lnTo>
                  <a:pt x="0" y="499217"/>
                </a:lnTo>
                <a:lnTo>
                  <a:pt x="0" y="544600"/>
                </a:lnTo>
                <a:lnTo>
                  <a:pt x="363067" y="544600"/>
                </a:lnTo>
                <a:lnTo>
                  <a:pt x="363067" y="499217"/>
                </a:lnTo>
                <a:lnTo>
                  <a:pt x="337133" y="499217"/>
                </a:lnTo>
                <a:close/>
              </a:path>
            </a:pathLst>
          </a:custGeom>
          <a:noFill/>
          <a:ln w="28575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CB10D97-3802-480D-B65A-A63AFAA97F39}"/>
              </a:ext>
            </a:extLst>
          </p:cNvPr>
          <p:cNvGrpSpPr/>
          <p:nvPr/>
        </p:nvGrpSpPr>
        <p:grpSpPr>
          <a:xfrm>
            <a:off x="396842" y="2079072"/>
            <a:ext cx="2430292" cy="370084"/>
            <a:chOff x="453060" y="1735802"/>
            <a:chExt cx="2430292" cy="370084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F8F53D4B-870B-4585-84A7-8E028D187B40}"/>
                </a:ext>
              </a:extLst>
            </p:cNvPr>
            <p:cNvGrpSpPr/>
            <p:nvPr/>
          </p:nvGrpSpPr>
          <p:grpSpPr>
            <a:xfrm>
              <a:off x="944991" y="1741019"/>
              <a:ext cx="462565" cy="358246"/>
              <a:chOff x="6172200" y="1654587"/>
              <a:chExt cx="381000" cy="295075"/>
            </a:xfrm>
          </p:grpSpPr>
          <p:sp>
            <p:nvSpPr>
              <p:cNvPr id="133" name="Rectangle: Rounded Corners 132">
                <a:extLst>
                  <a:ext uri="{FF2B5EF4-FFF2-40B4-BE49-F238E27FC236}">
                    <a16:creationId xmlns:a16="http://schemas.microsoft.com/office/drawing/2014/main" id="{B087749B-1FEB-4663-9C67-D0494F78FF19}"/>
                  </a:ext>
                </a:extLst>
              </p:cNvPr>
              <p:cNvSpPr/>
              <p:nvPr/>
            </p:nvSpPr>
            <p:spPr>
              <a:xfrm>
                <a:off x="6172200" y="1654587"/>
                <a:ext cx="381000" cy="295075"/>
              </a:xfrm>
              <a:prstGeom prst="roundRect">
                <a:avLst/>
              </a:prstGeom>
              <a:noFill/>
              <a:ln w="127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bg2"/>
                  </a:solidFill>
                </a:endParaRPr>
              </a:p>
            </p:txBody>
          </p:sp>
          <p:sp>
            <p:nvSpPr>
              <p:cNvPr id="134" name="Rectangle: Rounded Corners 133">
                <a:extLst>
                  <a:ext uri="{FF2B5EF4-FFF2-40B4-BE49-F238E27FC236}">
                    <a16:creationId xmlns:a16="http://schemas.microsoft.com/office/drawing/2014/main" id="{076A3AF3-BA58-4998-86E2-9863D814B354}"/>
                  </a:ext>
                </a:extLst>
              </p:cNvPr>
              <p:cNvSpPr/>
              <p:nvPr/>
            </p:nvSpPr>
            <p:spPr>
              <a:xfrm>
                <a:off x="6172200" y="1894097"/>
                <a:ext cx="381000" cy="55565"/>
              </a:xfrm>
              <a:prstGeom prst="roundRect">
                <a:avLst/>
              </a:prstGeom>
              <a:solidFill>
                <a:srgbClr val="49B1FF"/>
              </a:solidFill>
              <a:ln w="127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56E62CD0-9CC1-4186-AEE8-1E8B995D2772}"/>
                </a:ext>
              </a:extLst>
            </p:cNvPr>
            <p:cNvGrpSpPr/>
            <p:nvPr/>
          </p:nvGrpSpPr>
          <p:grpSpPr>
            <a:xfrm>
              <a:off x="1928854" y="1741019"/>
              <a:ext cx="462565" cy="358246"/>
              <a:chOff x="6172200" y="1654587"/>
              <a:chExt cx="381000" cy="295075"/>
            </a:xfrm>
          </p:grpSpPr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0D561432-2500-43B4-A15C-FED0FA873F87}"/>
                  </a:ext>
                </a:extLst>
              </p:cNvPr>
              <p:cNvSpPr/>
              <p:nvPr/>
            </p:nvSpPr>
            <p:spPr>
              <a:xfrm>
                <a:off x="6172200" y="1654587"/>
                <a:ext cx="381000" cy="295075"/>
              </a:xfrm>
              <a:prstGeom prst="round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bg2"/>
                  </a:solidFill>
                </a:endParaRPr>
              </a:p>
            </p:txBody>
          </p:sp>
          <p:sp>
            <p:nvSpPr>
              <p:cNvPr id="140" name="Rectangle: Rounded Corners 139">
                <a:extLst>
                  <a:ext uri="{FF2B5EF4-FFF2-40B4-BE49-F238E27FC236}">
                    <a16:creationId xmlns:a16="http://schemas.microsoft.com/office/drawing/2014/main" id="{920CAAEE-C2D5-4E18-800F-C5D67757D3C2}"/>
                  </a:ext>
                </a:extLst>
              </p:cNvPr>
              <p:cNvSpPr/>
              <p:nvPr/>
            </p:nvSpPr>
            <p:spPr>
              <a:xfrm>
                <a:off x="6172200" y="1894097"/>
                <a:ext cx="381000" cy="55565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0C29521A-A5BF-4E6B-9B2B-259405954149}"/>
                </a:ext>
              </a:extLst>
            </p:cNvPr>
            <p:cNvGrpSpPr/>
            <p:nvPr/>
          </p:nvGrpSpPr>
          <p:grpSpPr>
            <a:xfrm>
              <a:off x="2420787" y="1741019"/>
              <a:ext cx="462565" cy="358246"/>
              <a:chOff x="6172200" y="1654587"/>
              <a:chExt cx="381000" cy="295075"/>
            </a:xfrm>
          </p:grpSpPr>
          <p:sp>
            <p:nvSpPr>
              <p:cNvPr id="142" name="Rectangle: Rounded Corners 141">
                <a:extLst>
                  <a:ext uri="{FF2B5EF4-FFF2-40B4-BE49-F238E27FC236}">
                    <a16:creationId xmlns:a16="http://schemas.microsoft.com/office/drawing/2014/main" id="{FA233DD2-79DB-4324-815B-69930BFCA3F1}"/>
                  </a:ext>
                </a:extLst>
              </p:cNvPr>
              <p:cNvSpPr/>
              <p:nvPr/>
            </p:nvSpPr>
            <p:spPr>
              <a:xfrm>
                <a:off x="6172200" y="1654587"/>
                <a:ext cx="381000" cy="295075"/>
              </a:xfrm>
              <a:prstGeom prst="round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bg2"/>
                  </a:solidFill>
                </a:endParaRPr>
              </a:p>
            </p:txBody>
          </p:sp>
          <p:sp>
            <p:nvSpPr>
              <p:cNvPr id="143" name="Rectangle: Rounded Corners 142">
                <a:extLst>
                  <a:ext uri="{FF2B5EF4-FFF2-40B4-BE49-F238E27FC236}">
                    <a16:creationId xmlns:a16="http://schemas.microsoft.com/office/drawing/2014/main" id="{B43F00EB-E436-4DAD-B83E-AE3FFBEB8B05}"/>
                  </a:ext>
                </a:extLst>
              </p:cNvPr>
              <p:cNvSpPr/>
              <p:nvPr/>
            </p:nvSpPr>
            <p:spPr>
              <a:xfrm>
                <a:off x="6172200" y="1894097"/>
                <a:ext cx="381000" cy="55565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924553BB-3A72-4D7B-B04F-C5A9729BE255}"/>
                </a:ext>
              </a:extLst>
            </p:cNvPr>
            <p:cNvGrpSpPr/>
            <p:nvPr/>
          </p:nvGrpSpPr>
          <p:grpSpPr>
            <a:xfrm>
              <a:off x="453060" y="1741019"/>
              <a:ext cx="462565" cy="358246"/>
              <a:chOff x="6172200" y="1654587"/>
              <a:chExt cx="381000" cy="295075"/>
            </a:xfrm>
          </p:grpSpPr>
          <p:sp>
            <p:nvSpPr>
              <p:cNvPr id="151" name="Rectangle: Rounded Corners 150">
                <a:extLst>
                  <a:ext uri="{FF2B5EF4-FFF2-40B4-BE49-F238E27FC236}">
                    <a16:creationId xmlns:a16="http://schemas.microsoft.com/office/drawing/2014/main" id="{5564F6EA-0F65-4192-8036-E46F6DC81959}"/>
                  </a:ext>
                </a:extLst>
              </p:cNvPr>
              <p:cNvSpPr/>
              <p:nvPr/>
            </p:nvSpPr>
            <p:spPr>
              <a:xfrm>
                <a:off x="6172200" y="1654587"/>
                <a:ext cx="381000" cy="295075"/>
              </a:xfrm>
              <a:prstGeom prst="roundRect">
                <a:avLst/>
              </a:prstGeom>
              <a:noFill/>
              <a:ln w="127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bg2"/>
                  </a:solidFill>
                </a:endParaRPr>
              </a:p>
            </p:txBody>
          </p:sp>
          <p:sp>
            <p:nvSpPr>
              <p:cNvPr id="152" name="Rectangle: Rounded Corners 151">
                <a:extLst>
                  <a:ext uri="{FF2B5EF4-FFF2-40B4-BE49-F238E27FC236}">
                    <a16:creationId xmlns:a16="http://schemas.microsoft.com/office/drawing/2014/main" id="{DD07829A-8E67-44F6-88AB-E29CEFF27B62}"/>
                  </a:ext>
                </a:extLst>
              </p:cNvPr>
              <p:cNvSpPr/>
              <p:nvPr/>
            </p:nvSpPr>
            <p:spPr>
              <a:xfrm>
                <a:off x="6172200" y="1894097"/>
                <a:ext cx="381000" cy="55565"/>
              </a:xfrm>
              <a:prstGeom prst="roundRect">
                <a:avLst/>
              </a:prstGeom>
              <a:solidFill>
                <a:srgbClr val="49B1FF"/>
              </a:solidFill>
              <a:ln w="127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021F208-57BF-4A1E-8C0B-CBA9889FFCE3}"/>
                </a:ext>
              </a:extLst>
            </p:cNvPr>
            <p:cNvGrpSpPr/>
            <p:nvPr/>
          </p:nvGrpSpPr>
          <p:grpSpPr>
            <a:xfrm>
              <a:off x="1428453" y="1735802"/>
              <a:ext cx="481109" cy="370084"/>
              <a:chOff x="2557229" y="887988"/>
              <a:chExt cx="396274" cy="304826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08FEB9FE-E652-4B3D-B26E-75727992C8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57229" y="887988"/>
                <a:ext cx="396274" cy="304826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92FA9A6-99D0-4715-B601-4085B4EF65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9358"/>
              <a:stretch/>
            </p:blipFill>
            <p:spPr>
              <a:xfrm>
                <a:off x="2832075" y="887988"/>
                <a:ext cx="121427" cy="304826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8E2D162-1D27-4C39-B6A6-425BA91468BC}"/>
              </a:ext>
            </a:extLst>
          </p:cNvPr>
          <p:cNvGrpSpPr/>
          <p:nvPr/>
        </p:nvGrpSpPr>
        <p:grpSpPr>
          <a:xfrm>
            <a:off x="3373620" y="1201265"/>
            <a:ext cx="2371904" cy="1252649"/>
            <a:chOff x="3597792" y="1363825"/>
            <a:chExt cx="2371904" cy="1252649"/>
          </a:xfrm>
        </p:grpSpPr>
        <p:sp>
          <p:nvSpPr>
            <p:cNvPr id="114" name="Half Frame 113">
              <a:extLst>
                <a:ext uri="{FF2B5EF4-FFF2-40B4-BE49-F238E27FC236}">
                  <a16:creationId xmlns:a16="http://schemas.microsoft.com/office/drawing/2014/main" id="{FC314354-87AD-42A6-86F7-EEC2E88CD10F}"/>
                </a:ext>
              </a:extLst>
            </p:cNvPr>
            <p:cNvSpPr/>
            <p:nvPr/>
          </p:nvSpPr>
          <p:spPr>
            <a:xfrm rot="2700000">
              <a:off x="4415571" y="2148215"/>
              <a:ext cx="295555" cy="295555"/>
            </a:xfrm>
            <a:prstGeom prst="halfFrame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>
              <a:solidFill>
                <a:schemeClr val="bg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2"/>
                </a:solidFill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A72C79BD-3952-4A9C-B51A-A32DD81FB53C}"/>
                </a:ext>
              </a:extLst>
            </p:cNvPr>
            <p:cNvSpPr txBox="1"/>
            <p:nvPr/>
          </p:nvSpPr>
          <p:spPr>
            <a:xfrm>
              <a:off x="4306867" y="2339475"/>
              <a:ext cx="51296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800">
                  <a:solidFill>
                    <a:schemeClr val="bg1">
                      <a:lumMod val="60000"/>
                      <a:lumOff val="40000"/>
                    </a:schemeClr>
                  </a:solidFill>
                </a:rPr>
                <a:t>2019</a:t>
              </a:r>
            </a:p>
          </p:txBody>
        </p:sp>
        <p:sp>
          <p:nvSpPr>
            <p:cNvPr id="116" name="Half Frame 115">
              <a:extLst>
                <a:ext uri="{FF2B5EF4-FFF2-40B4-BE49-F238E27FC236}">
                  <a16:creationId xmlns:a16="http://schemas.microsoft.com/office/drawing/2014/main" id="{EC699FA6-D902-4EDC-A216-9BF978616CCF}"/>
                </a:ext>
              </a:extLst>
            </p:cNvPr>
            <p:cNvSpPr/>
            <p:nvPr/>
          </p:nvSpPr>
          <p:spPr>
            <a:xfrm rot="2700000">
              <a:off x="5341868" y="2147230"/>
              <a:ext cx="295555" cy="295555"/>
            </a:xfrm>
            <a:prstGeom prst="halfFrame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2"/>
                </a:solidFill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CD97934B-FF7D-4AEA-AEB1-F9856620175A}"/>
                </a:ext>
              </a:extLst>
            </p:cNvPr>
            <p:cNvSpPr txBox="1"/>
            <p:nvPr/>
          </p:nvSpPr>
          <p:spPr>
            <a:xfrm>
              <a:off x="5224145" y="2325896"/>
              <a:ext cx="51296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800" b="1">
                  <a:solidFill>
                    <a:schemeClr val="tx2"/>
                  </a:solidFill>
                </a:rPr>
                <a:t>2025</a:t>
              </a:r>
            </a:p>
          </p:txBody>
        </p:sp>
        <p:sp>
          <p:nvSpPr>
            <p:cNvPr id="165" name="Graphic 17" descr="Building">
              <a:extLst>
                <a:ext uri="{FF2B5EF4-FFF2-40B4-BE49-F238E27FC236}">
                  <a16:creationId xmlns:a16="http://schemas.microsoft.com/office/drawing/2014/main" id="{F58A5606-29BB-45F9-9044-4C1C51F2464A}"/>
                </a:ext>
              </a:extLst>
            </p:cNvPr>
            <p:cNvSpPr/>
            <p:nvPr/>
          </p:nvSpPr>
          <p:spPr>
            <a:xfrm>
              <a:off x="3597792" y="1363825"/>
              <a:ext cx="440793" cy="661189"/>
            </a:xfrm>
            <a:custGeom>
              <a:avLst/>
              <a:gdLst>
                <a:gd name="connsiteX0" fmla="*/ 291750 w 363066"/>
                <a:gd name="connsiteY0" fmla="*/ 149117 h 544600"/>
                <a:gd name="connsiteX1" fmla="*/ 252850 w 363066"/>
                <a:gd name="connsiteY1" fmla="*/ 149117 h 544600"/>
                <a:gd name="connsiteX2" fmla="*/ 252850 w 363066"/>
                <a:gd name="connsiteY2" fmla="*/ 110217 h 544600"/>
                <a:gd name="connsiteX3" fmla="*/ 291750 w 363066"/>
                <a:gd name="connsiteY3" fmla="*/ 110217 h 544600"/>
                <a:gd name="connsiteX4" fmla="*/ 291750 w 363066"/>
                <a:gd name="connsiteY4" fmla="*/ 149117 h 544600"/>
                <a:gd name="connsiteX5" fmla="*/ 291750 w 363066"/>
                <a:gd name="connsiteY5" fmla="*/ 252850 h 544600"/>
                <a:gd name="connsiteX6" fmla="*/ 252850 w 363066"/>
                <a:gd name="connsiteY6" fmla="*/ 252850 h 544600"/>
                <a:gd name="connsiteX7" fmla="*/ 252850 w 363066"/>
                <a:gd name="connsiteY7" fmla="*/ 213950 h 544600"/>
                <a:gd name="connsiteX8" fmla="*/ 291750 w 363066"/>
                <a:gd name="connsiteY8" fmla="*/ 213950 h 544600"/>
                <a:gd name="connsiteX9" fmla="*/ 291750 w 363066"/>
                <a:gd name="connsiteY9" fmla="*/ 252850 h 544600"/>
                <a:gd name="connsiteX10" fmla="*/ 291750 w 363066"/>
                <a:gd name="connsiteY10" fmla="*/ 356583 h 544600"/>
                <a:gd name="connsiteX11" fmla="*/ 252850 w 363066"/>
                <a:gd name="connsiteY11" fmla="*/ 356583 h 544600"/>
                <a:gd name="connsiteX12" fmla="*/ 252850 w 363066"/>
                <a:gd name="connsiteY12" fmla="*/ 317683 h 544600"/>
                <a:gd name="connsiteX13" fmla="*/ 291750 w 363066"/>
                <a:gd name="connsiteY13" fmla="*/ 317683 h 544600"/>
                <a:gd name="connsiteX14" fmla="*/ 291750 w 363066"/>
                <a:gd name="connsiteY14" fmla="*/ 356583 h 544600"/>
                <a:gd name="connsiteX15" fmla="*/ 291750 w 363066"/>
                <a:gd name="connsiteY15" fmla="*/ 460317 h 544600"/>
                <a:gd name="connsiteX16" fmla="*/ 252850 w 363066"/>
                <a:gd name="connsiteY16" fmla="*/ 460317 h 544600"/>
                <a:gd name="connsiteX17" fmla="*/ 252850 w 363066"/>
                <a:gd name="connsiteY17" fmla="*/ 421417 h 544600"/>
                <a:gd name="connsiteX18" fmla="*/ 291750 w 363066"/>
                <a:gd name="connsiteY18" fmla="*/ 421417 h 544600"/>
                <a:gd name="connsiteX19" fmla="*/ 291750 w 363066"/>
                <a:gd name="connsiteY19" fmla="*/ 460317 h 544600"/>
                <a:gd name="connsiteX20" fmla="*/ 200983 w 363066"/>
                <a:gd name="connsiteY20" fmla="*/ 149117 h 544600"/>
                <a:gd name="connsiteX21" fmla="*/ 162083 w 363066"/>
                <a:gd name="connsiteY21" fmla="*/ 149117 h 544600"/>
                <a:gd name="connsiteX22" fmla="*/ 162083 w 363066"/>
                <a:gd name="connsiteY22" fmla="*/ 110217 h 544600"/>
                <a:gd name="connsiteX23" fmla="*/ 200983 w 363066"/>
                <a:gd name="connsiteY23" fmla="*/ 110217 h 544600"/>
                <a:gd name="connsiteX24" fmla="*/ 200983 w 363066"/>
                <a:gd name="connsiteY24" fmla="*/ 149117 h 544600"/>
                <a:gd name="connsiteX25" fmla="*/ 200983 w 363066"/>
                <a:gd name="connsiteY25" fmla="*/ 252850 h 544600"/>
                <a:gd name="connsiteX26" fmla="*/ 162083 w 363066"/>
                <a:gd name="connsiteY26" fmla="*/ 252850 h 544600"/>
                <a:gd name="connsiteX27" fmla="*/ 162083 w 363066"/>
                <a:gd name="connsiteY27" fmla="*/ 213950 h 544600"/>
                <a:gd name="connsiteX28" fmla="*/ 200983 w 363066"/>
                <a:gd name="connsiteY28" fmla="*/ 213950 h 544600"/>
                <a:gd name="connsiteX29" fmla="*/ 200983 w 363066"/>
                <a:gd name="connsiteY29" fmla="*/ 252850 h 544600"/>
                <a:gd name="connsiteX30" fmla="*/ 200983 w 363066"/>
                <a:gd name="connsiteY30" fmla="*/ 356583 h 544600"/>
                <a:gd name="connsiteX31" fmla="*/ 162083 w 363066"/>
                <a:gd name="connsiteY31" fmla="*/ 356583 h 544600"/>
                <a:gd name="connsiteX32" fmla="*/ 162083 w 363066"/>
                <a:gd name="connsiteY32" fmla="*/ 317683 h 544600"/>
                <a:gd name="connsiteX33" fmla="*/ 200983 w 363066"/>
                <a:gd name="connsiteY33" fmla="*/ 317683 h 544600"/>
                <a:gd name="connsiteX34" fmla="*/ 200983 w 363066"/>
                <a:gd name="connsiteY34" fmla="*/ 356583 h 544600"/>
                <a:gd name="connsiteX35" fmla="*/ 200983 w 363066"/>
                <a:gd name="connsiteY35" fmla="*/ 499217 h 544600"/>
                <a:gd name="connsiteX36" fmla="*/ 162083 w 363066"/>
                <a:gd name="connsiteY36" fmla="*/ 499217 h 544600"/>
                <a:gd name="connsiteX37" fmla="*/ 162083 w 363066"/>
                <a:gd name="connsiteY37" fmla="*/ 421417 h 544600"/>
                <a:gd name="connsiteX38" fmla="*/ 200983 w 363066"/>
                <a:gd name="connsiteY38" fmla="*/ 421417 h 544600"/>
                <a:gd name="connsiteX39" fmla="*/ 200983 w 363066"/>
                <a:gd name="connsiteY39" fmla="*/ 499217 h 544600"/>
                <a:gd name="connsiteX40" fmla="*/ 110217 w 363066"/>
                <a:gd name="connsiteY40" fmla="*/ 149117 h 544600"/>
                <a:gd name="connsiteX41" fmla="*/ 71317 w 363066"/>
                <a:gd name="connsiteY41" fmla="*/ 149117 h 544600"/>
                <a:gd name="connsiteX42" fmla="*/ 71317 w 363066"/>
                <a:gd name="connsiteY42" fmla="*/ 110217 h 544600"/>
                <a:gd name="connsiteX43" fmla="*/ 110217 w 363066"/>
                <a:gd name="connsiteY43" fmla="*/ 110217 h 544600"/>
                <a:gd name="connsiteX44" fmla="*/ 110217 w 363066"/>
                <a:gd name="connsiteY44" fmla="*/ 149117 h 544600"/>
                <a:gd name="connsiteX45" fmla="*/ 110217 w 363066"/>
                <a:gd name="connsiteY45" fmla="*/ 252850 h 544600"/>
                <a:gd name="connsiteX46" fmla="*/ 71317 w 363066"/>
                <a:gd name="connsiteY46" fmla="*/ 252850 h 544600"/>
                <a:gd name="connsiteX47" fmla="*/ 71317 w 363066"/>
                <a:gd name="connsiteY47" fmla="*/ 213950 h 544600"/>
                <a:gd name="connsiteX48" fmla="*/ 110217 w 363066"/>
                <a:gd name="connsiteY48" fmla="*/ 213950 h 544600"/>
                <a:gd name="connsiteX49" fmla="*/ 110217 w 363066"/>
                <a:gd name="connsiteY49" fmla="*/ 252850 h 544600"/>
                <a:gd name="connsiteX50" fmla="*/ 110217 w 363066"/>
                <a:gd name="connsiteY50" fmla="*/ 356583 h 544600"/>
                <a:gd name="connsiteX51" fmla="*/ 71317 w 363066"/>
                <a:gd name="connsiteY51" fmla="*/ 356583 h 544600"/>
                <a:gd name="connsiteX52" fmla="*/ 71317 w 363066"/>
                <a:gd name="connsiteY52" fmla="*/ 317683 h 544600"/>
                <a:gd name="connsiteX53" fmla="*/ 110217 w 363066"/>
                <a:gd name="connsiteY53" fmla="*/ 317683 h 544600"/>
                <a:gd name="connsiteX54" fmla="*/ 110217 w 363066"/>
                <a:gd name="connsiteY54" fmla="*/ 356583 h 544600"/>
                <a:gd name="connsiteX55" fmla="*/ 110217 w 363066"/>
                <a:gd name="connsiteY55" fmla="*/ 460317 h 544600"/>
                <a:gd name="connsiteX56" fmla="*/ 71317 w 363066"/>
                <a:gd name="connsiteY56" fmla="*/ 460317 h 544600"/>
                <a:gd name="connsiteX57" fmla="*/ 71317 w 363066"/>
                <a:gd name="connsiteY57" fmla="*/ 421417 h 544600"/>
                <a:gd name="connsiteX58" fmla="*/ 110217 w 363066"/>
                <a:gd name="connsiteY58" fmla="*/ 421417 h 544600"/>
                <a:gd name="connsiteX59" fmla="*/ 110217 w 363066"/>
                <a:gd name="connsiteY59" fmla="*/ 460317 h 544600"/>
                <a:gd name="connsiteX60" fmla="*/ 337133 w 363066"/>
                <a:gd name="connsiteY60" fmla="*/ 499217 h 544600"/>
                <a:gd name="connsiteX61" fmla="*/ 337133 w 363066"/>
                <a:gd name="connsiteY61" fmla="*/ 64833 h 544600"/>
                <a:gd name="connsiteX62" fmla="*/ 317683 w 363066"/>
                <a:gd name="connsiteY62" fmla="*/ 64833 h 544600"/>
                <a:gd name="connsiteX63" fmla="*/ 317683 w 363066"/>
                <a:gd name="connsiteY63" fmla="*/ 25933 h 544600"/>
                <a:gd name="connsiteX64" fmla="*/ 298233 w 363066"/>
                <a:gd name="connsiteY64" fmla="*/ 25933 h 544600"/>
                <a:gd name="connsiteX65" fmla="*/ 298233 w 363066"/>
                <a:gd name="connsiteY65" fmla="*/ 0 h 544600"/>
                <a:gd name="connsiteX66" fmla="*/ 64833 w 363066"/>
                <a:gd name="connsiteY66" fmla="*/ 0 h 544600"/>
                <a:gd name="connsiteX67" fmla="*/ 64833 w 363066"/>
                <a:gd name="connsiteY67" fmla="*/ 25933 h 544600"/>
                <a:gd name="connsiteX68" fmla="*/ 45383 w 363066"/>
                <a:gd name="connsiteY68" fmla="*/ 25933 h 544600"/>
                <a:gd name="connsiteX69" fmla="*/ 45383 w 363066"/>
                <a:gd name="connsiteY69" fmla="*/ 64833 h 544600"/>
                <a:gd name="connsiteX70" fmla="*/ 25933 w 363066"/>
                <a:gd name="connsiteY70" fmla="*/ 64833 h 544600"/>
                <a:gd name="connsiteX71" fmla="*/ 25933 w 363066"/>
                <a:gd name="connsiteY71" fmla="*/ 499217 h 544600"/>
                <a:gd name="connsiteX72" fmla="*/ 0 w 363066"/>
                <a:gd name="connsiteY72" fmla="*/ 499217 h 544600"/>
                <a:gd name="connsiteX73" fmla="*/ 0 w 363066"/>
                <a:gd name="connsiteY73" fmla="*/ 544600 h 544600"/>
                <a:gd name="connsiteX74" fmla="*/ 363067 w 363066"/>
                <a:gd name="connsiteY74" fmla="*/ 544600 h 544600"/>
                <a:gd name="connsiteX75" fmla="*/ 363067 w 363066"/>
                <a:gd name="connsiteY75" fmla="*/ 499217 h 544600"/>
                <a:gd name="connsiteX76" fmla="*/ 337133 w 363066"/>
                <a:gd name="connsiteY76" fmla="*/ 499217 h 5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63066" h="544600">
                  <a:moveTo>
                    <a:pt x="291750" y="149117"/>
                  </a:moveTo>
                  <a:lnTo>
                    <a:pt x="252850" y="149117"/>
                  </a:lnTo>
                  <a:lnTo>
                    <a:pt x="252850" y="110217"/>
                  </a:lnTo>
                  <a:lnTo>
                    <a:pt x="291750" y="110217"/>
                  </a:lnTo>
                  <a:lnTo>
                    <a:pt x="291750" y="149117"/>
                  </a:lnTo>
                  <a:close/>
                  <a:moveTo>
                    <a:pt x="291750" y="252850"/>
                  </a:moveTo>
                  <a:lnTo>
                    <a:pt x="252850" y="252850"/>
                  </a:lnTo>
                  <a:lnTo>
                    <a:pt x="252850" y="213950"/>
                  </a:lnTo>
                  <a:lnTo>
                    <a:pt x="291750" y="213950"/>
                  </a:lnTo>
                  <a:lnTo>
                    <a:pt x="291750" y="252850"/>
                  </a:lnTo>
                  <a:close/>
                  <a:moveTo>
                    <a:pt x="291750" y="356583"/>
                  </a:moveTo>
                  <a:lnTo>
                    <a:pt x="252850" y="356583"/>
                  </a:lnTo>
                  <a:lnTo>
                    <a:pt x="252850" y="317683"/>
                  </a:lnTo>
                  <a:lnTo>
                    <a:pt x="291750" y="317683"/>
                  </a:lnTo>
                  <a:lnTo>
                    <a:pt x="291750" y="356583"/>
                  </a:lnTo>
                  <a:close/>
                  <a:moveTo>
                    <a:pt x="291750" y="460317"/>
                  </a:moveTo>
                  <a:lnTo>
                    <a:pt x="252850" y="460317"/>
                  </a:lnTo>
                  <a:lnTo>
                    <a:pt x="252850" y="421417"/>
                  </a:lnTo>
                  <a:lnTo>
                    <a:pt x="291750" y="421417"/>
                  </a:lnTo>
                  <a:lnTo>
                    <a:pt x="291750" y="460317"/>
                  </a:lnTo>
                  <a:close/>
                  <a:moveTo>
                    <a:pt x="200983" y="149117"/>
                  </a:moveTo>
                  <a:lnTo>
                    <a:pt x="162083" y="149117"/>
                  </a:lnTo>
                  <a:lnTo>
                    <a:pt x="162083" y="110217"/>
                  </a:lnTo>
                  <a:lnTo>
                    <a:pt x="200983" y="110217"/>
                  </a:lnTo>
                  <a:lnTo>
                    <a:pt x="200983" y="149117"/>
                  </a:lnTo>
                  <a:close/>
                  <a:moveTo>
                    <a:pt x="200983" y="252850"/>
                  </a:moveTo>
                  <a:lnTo>
                    <a:pt x="162083" y="252850"/>
                  </a:lnTo>
                  <a:lnTo>
                    <a:pt x="162083" y="213950"/>
                  </a:lnTo>
                  <a:lnTo>
                    <a:pt x="200983" y="213950"/>
                  </a:lnTo>
                  <a:lnTo>
                    <a:pt x="200983" y="252850"/>
                  </a:lnTo>
                  <a:close/>
                  <a:moveTo>
                    <a:pt x="200983" y="356583"/>
                  </a:moveTo>
                  <a:lnTo>
                    <a:pt x="162083" y="356583"/>
                  </a:lnTo>
                  <a:lnTo>
                    <a:pt x="162083" y="317683"/>
                  </a:lnTo>
                  <a:lnTo>
                    <a:pt x="200983" y="317683"/>
                  </a:lnTo>
                  <a:lnTo>
                    <a:pt x="200983" y="356583"/>
                  </a:lnTo>
                  <a:close/>
                  <a:moveTo>
                    <a:pt x="200983" y="499217"/>
                  </a:moveTo>
                  <a:lnTo>
                    <a:pt x="162083" y="499217"/>
                  </a:lnTo>
                  <a:lnTo>
                    <a:pt x="162083" y="421417"/>
                  </a:lnTo>
                  <a:lnTo>
                    <a:pt x="200983" y="421417"/>
                  </a:lnTo>
                  <a:lnTo>
                    <a:pt x="200983" y="499217"/>
                  </a:lnTo>
                  <a:close/>
                  <a:moveTo>
                    <a:pt x="110217" y="149117"/>
                  </a:moveTo>
                  <a:lnTo>
                    <a:pt x="71317" y="149117"/>
                  </a:lnTo>
                  <a:lnTo>
                    <a:pt x="71317" y="110217"/>
                  </a:lnTo>
                  <a:lnTo>
                    <a:pt x="110217" y="110217"/>
                  </a:lnTo>
                  <a:lnTo>
                    <a:pt x="110217" y="149117"/>
                  </a:lnTo>
                  <a:close/>
                  <a:moveTo>
                    <a:pt x="110217" y="252850"/>
                  </a:moveTo>
                  <a:lnTo>
                    <a:pt x="71317" y="252850"/>
                  </a:lnTo>
                  <a:lnTo>
                    <a:pt x="71317" y="213950"/>
                  </a:lnTo>
                  <a:lnTo>
                    <a:pt x="110217" y="213950"/>
                  </a:lnTo>
                  <a:lnTo>
                    <a:pt x="110217" y="252850"/>
                  </a:lnTo>
                  <a:close/>
                  <a:moveTo>
                    <a:pt x="110217" y="356583"/>
                  </a:moveTo>
                  <a:lnTo>
                    <a:pt x="71317" y="356583"/>
                  </a:lnTo>
                  <a:lnTo>
                    <a:pt x="71317" y="317683"/>
                  </a:lnTo>
                  <a:lnTo>
                    <a:pt x="110217" y="317683"/>
                  </a:lnTo>
                  <a:lnTo>
                    <a:pt x="110217" y="356583"/>
                  </a:lnTo>
                  <a:close/>
                  <a:moveTo>
                    <a:pt x="110217" y="460317"/>
                  </a:moveTo>
                  <a:lnTo>
                    <a:pt x="71317" y="460317"/>
                  </a:lnTo>
                  <a:lnTo>
                    <a:pt x="71317" y="421417"/>
                  </a:lnTo>
                  <a:lnTo>
                    <a:pt x="110217" y="421417"/>
                  </a:lnTo>
                  <a:lnTo>
                    <a:pt x="110217" y="460317"/>
                  </a:lnTo>
                  <a:close/>
                  <a:moveTo>
                    <a:pt x="337133" y="499217"/>
                  </a:moveTo>
                  <a:lnTo>
                    <a:pt x="337133" y="64833"/>
                  </a:lnTo>
                  <a:lnTo>
                    <a:pt x="317683" y="64833"/>
                  </a:lnTo>
                  <a:lnTo>
                    <a:pt x="317683" y="25933"/>
                  </a:lnTo>
                  <a:lnTo>
                    <a:pt x="298233" y="25933"/>
                  </a:lnTo>
                  <a:lnTo>
                    <a:pt x="298233" y="0"/>
                  </a:lnTo>
                  <a:lnTo>
                    <a:pt x="64833" y="0"/>
                  </a:lnTo>
                  <a:lnTo>
                    <a:pt x="64833" y="25933"/>
                  </a:lnTo>
                  <a:lnTo>
                    <a:pt x="45383" y="25933"/>
                  </a:lnTo>
                  <a:lnTo>
                    <a:pt x="45383" y="64833"/>
                  </a:lnTo>
                  <a:lnTo>
                    <a:pt x="25933" y="64833"/>
                  </a:lnTo>
                  <a:lnTo>
                    <a:pt x="25933" y="499217"/>
                  </a:lnTo>
                  <a:lnTo>
                    <a:pt x="0" y="499217"/>
                  </a:lnTo>
                  <a:lnTo>
                    <a:pt x="0" y="544600"/>
                  </a:lnTo>
                  <a:lnTo>
                    <a:pt x="363067" y="544600"/>
                  </a:lnTo>
                  <a:lnTo>
                    <a:pt x="363067" y="499217"/>
                  </a:lnTo>
                  <a:lnTo>
                    <a:pt x="337133" y="499217"/>
                  </a:lnTo>
                  <a:close/>
                </a:path>
              </a:pathLst>
            </a:custGeom>
            <a:noFill/>
            <a:ln w="28575" cap="flat">
              <a:solidFill>
                <a:schemeClr val="bg1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Graphic 17" descr="Building">
              <a:extLst>
                <a:ext uri="{FF2B5EF4-FFF2-40B4-BE49-F238E27FC236}">
                  <a16:creationId xmlns:a16="http://schemas.microsoft.com/office/drawing/2014/main" id="{04DE417A-A358-41B0-96A4-7BA651BEC91C}"/>
                </a:ext>
              </a:extLst>
            </p:cNvPr>
            <p:cNvSpPr/>
            <p:nvPr/>
          </p:nvSpPr>
          <p:spPr>
            <a:xfrm>
              <a:off x="4080570" y="1363825"/>
              <a:ext cx="440793" cy="661189"/>
            </a:xfrm>
            <a:custGeom>
              <a:avLst/>
              <a:gdLst>
                <a:gd name="connsiteX0" fmla="*/ 291750 w 363066"/>
                <a:gd name="connsiteY0" fmla="*/ 149117 h 544600"/>
                <a:gd name="connsiteX1" fmla="*/ 252850 w 363066"/>
                <a:gd name="connsiteY1" fmla="*/ 149117 h 544600"/>
                <a:gd name="connsiteX2" fmla="*/ 252850 w 363066"/>
                <a:gd name="connsiteY2" fmla="*/ 110217 h 544600"/>
                <a:gd name="connsiteX3" fmla="*/ 291750 w 363066"/>
                <a:gd name="connsiteY3" fmla="*/ 110217 h 544600"/>
                <a:gd name="connsiteX4" fmla="*/ 291750 w 363066"/>
                <a:gd name="connsiteY4" fmla="*/ 149117 h 544600"/>
                <a:gd name="connsiteX5" fmla="*/ 291750 w 363066"/>
                <a:gd name="connsiteY5" fmla="*/ 252850 h 544600"/>
                <a:gd name="connsiteX6" fmla="*/ 252850 w 363066"/>
                <a:gd name="connsiteY6" fmla="*/ 252850 h 544600"/>
                <a:gd name="connsiteX7" fmla="*/ 252850 w 363066"/>
                <a:gd name="connsiteY7" fmla="*/ 213950 h 544600"/>
                <a:gd name="connsiteX8" fmla="*/ 291750 w 363066"/>
                <a:gd name="connsiteY8" fmla="*/ 213950 h 544600"/>
                <a:gd name="connsiteX9" fmla="*/ 291750 w 363066"/>
                <a:gd name="connsiteY9" fmla="*/ 252850 h 544600"/>
                <a:gd name="connsiteX10" fmla="*/ 291750 w 363066"/>
                <a:gd name="connsiteY10" fmla="*/ 356583 h 544600"/>
                <a:gd name="connsiteX11" fmla="*/ 252850 w 363066"/>
                <a:gd name="connsiteY11" fmla="*/ 356583 h 544600"/>
                <a:gd name="connsiteX12" fmla="*/ 252850 w 363066"/>
                <a:gd name="connsiteY12" fmla="*/ 317683 h 544600"/>
                <a:gd name="connsiteX13" fmla="*/ 291750 w 363066"/>
                <a:gd name="connsiteY13" fmla="*/ 317683 h 544600"/>
                <a:gd name="connsiteX14" fmla="*/ 291750 w 363066"/>
                <a:gd name="connsiteY14" fmla="*/ 356583 h 544600"/>
                <a:gd name="connsiteX15" fmla="*/ 291750 w 363066"/>
                <a:gd name="connsiteY15" fmla="*/ 460317 h 544600"/>
                <a:gd name="connsiteX16" fmla="*/ 252850 w 363066"/>
                <a:gd name="connsiteY16" fmla="*/ 460317 h 544600"/>
                <a:gd name="connsiteX17" fmla="*/ 252850 w 363066"/>
                <a:gd name="connsiteY17" fmla="*/ 421417 h 544600"/>
                <a:gd name="connsiteX18" fmla="*/ 291750 w 363066"/>
                <a:gd name="connsiteY18" fmla="*/ 421417 h 544600"/>
                <a:gd name="connsiteX19" fmla="*/ 291750 w 363066"/>
                <a:gd name="connsiteY19" fmla="*/ 460317 h 544600"/>
                <a:gd name="connsiteX20" fmla="*/ 200983 w 363066"/>
                <a:gd name="connsiteY20" fmla="*/ 149117 h 544600"/>
                <a:gd name="connsiteX21" fmla="*/ 162083 w 363066"/>
                <a:gd name="connsiteY21" fmla="*/ 149117 h 544600"/>
                <a:gd name="connsiteX22" fmla="*/ 162083 w 363066"/>
                <a:gd name="connsiteY22" fmla="*/ 110217 h 544600"/>
                <a:gd name="connsiteX23" fmla="*/ 200983 w 363066"/>
                <a:gd name="connsiteY23" fmla="*/ 110217 h 544600"/>
                <a:gd name="connsiteX24" fmla="*/ 200983 w 363066"/>
                <a:gd name="connsiteY24" fmla="*/ 149117 h 544600"/>
                <a:gd name="connsiteX25" fmla="*/ 200983 w 363066"/>
                <a:gd name="connsiteY25" fmla="*/ 252850 h 544600"/>
                <a:gd name="connsiteX26" fmla="*/ 162083 w 363066"/>
                <a:gd name="connsiteY26" fmla="*/ 252850 h 544600"/>
                <a:gd name="connsiteX27" fmla="*/ 162083 w 363066"/>
                <a:gd name="connsiteY27" fmla="*/ 213950 h 544600"/>
                <a:gd name="connsiteX28" fmla="*/ 200983 w 363066"/>
                <a:gd name="connsiteY28" fmla="*/ 213950 h 544600"/>
                <a:gd name="connsiteX29" fmla="*/ 200983 w 363066"/>
                <a:gd name="connsiteY29" fmla="*/ 252850 h 544600"/>
                <a:gd name="connsiteX30" fmla="*/ 200983 w 363066"/>
                <a:gd name="connsiteY30" fmla="*/ 356583 h 544600"/>
                <a:gd name="connsiteX31" fmla="*/ 162083 w 363066"/>
                <a:gd name="connsiteY31" fmla="*/ 356583 h 544600"/>
                <a:gd name="connsiteX32" fmla="*/ 162083 w 363066"/>
                <a:gd name="connsiteY32" fmla="*/ 317683 h 544600"/>
                <a:gd name="connsiteX33" fmla="*/ 200983 w 363066"/>
                <a:gd name="connsiteY33" fmla="*/ 317683 h 544600"/>
                <a:gd name="connsiteX34" fmla="*/ 200983 w 363066"/>
                <a:gd name="connsiteY34" fmla="*/ 356583 h 544600"/>
                <a:gd name="connsiteX35" fmla="*/ 200983 w 363066"/>
                <a:gd name="connsiteY35" fmla="*/ 499217 h 544600"/>
                <a:gd name="connsiteX36" fmla="*/ 162083 w 363066"/>
                <a:gd name="connsiteY36" fmla="*/ 499217 h 544600"/>
                <a:gd name="connsiteX37" fmla="*/ 162083 w 363066"/>
                <a:gd name="connsiteY37" fmla="*/ 421417 h 544600"/>
                <a:gd name="connsiteX38" fmla="*/ 200983 w 363066"/>
                <a:gd name="connsiteY38" fmla="*/ 421417 h 544600"/>
                <a:gd name="connsiteX39" fmla="*/ 200983 w 363066"/>
                <a:gd name="connsiteY39" fmla="*/ 499217 h 544600"/>
                <a:gd name="connsiteX40" fmla="*/ 110217 w 363066"/>
                <a:gd name="connsiteY40" fmla="*/ 149117 h 544600"/>
                <a:gd name="connsiteX41" fmla="*/ 71317 w 363066"/>
                <a:gd name="connsiteY41" fmla="*/ 149117 h 544600"/>
                <a:gd name="connsiteX42" fmla="*/ 71317 w 363066"/>
                <a:gd name="connsiteY42" fmla="*/ 110217 h 544600"/>
                <a:gd name="connsiteX43" fmla="*/ 110217 w 363066"/>
                <a:gd name="connsiteY43" fmla="*/ 110217 h 544600"/>
                <a:gd name="connsiteX44" fmla="*/ 110217 w 363066"/>
                <a:gd name="connsiteY44" fmla="*/ 149117 h 544600"/>
                <a:gd name="connsiteX45" fmla="*/ 110217 w 363066"/>
                <a:gd name="connsiteY45" fmla="*/ 252850 h 544600"/>
                <a:gd name="connsiteX46" fmla="*/ 71317 w 363066"/>
                <a:gd name="connsiteY46" fmla="*/ 252850 h 544600"/>
                <a:gd name="connsiteX47" fmla="*/ 71317 w 363066"/>
                <a:gd name="connsiteY47" fmla="*/ 213950 h 544600"/>
                <a:gd name="connsiteX48" fmla="*/ 110217 w 363066"/>
                <a:gd name="connsiteY48" fmla="*/ 213950 h 544600"/>
                <a:gd name="connsiteX49" fmla="*/ 110217 w 363066"/>
                <a:gd name="connsiteY49" fmla="*/ 252850 h 544600"/>
                <a:gd name="connsiteX50" fmla="*/ 110217 w 363066"/>
                <a:gd name="connsiteY50" fmla="*/ 356583 h 544600"/>
                <a:gd name="connsiteX51" fmla="*/ 71317 w 363066"/>
                <a:gd name="connsiteY51" fmla="*/ 356583 h 544600"/>
                <a:gd name="connsiteX52" fmla="*/ 71317 w 363066"/>
                <a:gd name="connsiteY52" fmla="*/ 317683 h 544600"/>
                <a:gd name="connsiteX53" fmla="*/ 110217 w 363066"/>
                <a:gd name="connsiteY53" fmla="*/ 317683 h 544600"/>
                <a:gd name="connsiteX54" fmla="*/ 110217 w 363066"/>
                <a:gd name="connsiteY54" fmla="*/ 356583 h 544600"/>
                <a:gd name="connsiteX55" fmla="*/ 110217 w 363066"/>
                <a:gd name="connsiteY55" fmla="*/ 460317 h 544600"/>
                <a:gd name="connsiteX56" fmla="*/ 71317 w 363066"/>
                <a:gd name="connsiteY56" fmla="*/ 460317 h 544600"/>
                <a:gd name="connsiteX57" fmla="*/ 71317 w 363066"/>
                <a:gd name="connsiteY57" fmla="*/ 421417 h 544600"/>
                <a:gd name="connsiteX58" fmla="*/ 110217 w 363066"/>
                <a:gd name="connsiteY58" fmla="*/ 421417 h 544600"/>
                <a:gd name="connsiteX59" fmla="*/ 110217 w 363066"/>
                <a:gd name="connsiteY59" fmla="*/ 460317 h 544600"/>
                <a:gd name="connsiteX60" fmla="*/ 337133 w 363066"/>
                <a:gd name="connsiteY60" fmla="*/ 499217 h 544600"/>
                <a:gd name="connsiteX61" fmla="*/ 337133 w 363066"/>
                <a:gd name="connsiteY61" fmla="*/ 64833 h 544600"/>
                <a:gd name="connsiteX62" fmla="*/ 317683 w 363066"/>
                <a:gd name="connsiteY62" fmla="*/ 64833 h 544600"/>
                <a:gd name="connsiteX63" fmla="*/ 317683 w 363066"/>
                <a:gd name="connsiteY63" fmla="*/ 25933 h 544600"/>
                <a:gd name="connsiteX64" fmla="*/ 298233 w 363066"/>
                <a:gd name="connsiteY64" fmla="*/ 25933 h 544600"/>
                <a:gd name="connsiteX65" fmla="*/ 298233 w 363066"/>
                <a:gd name="connsiteY65" fmla="*/ 0 h 544600"/>
                <a:gd name="connsiteX66" fmla="*/ 64833 w 363066"/>
                <a:gd name="connsiteY66" fmla="*/ 0 h 544600"/>
                <a:gd name="connsiteX67" fmla="*/ 64833 w 363066"/>
                <a:gd name="connsiteY67" fmla="*/ 25933 h 544600"/>
                <a:gd name="connsiteX68" fmla="*/ 45383 w 363066"/>
                <a:gd name="connsiteY68" fmla="*/ 25933 h 544600"/>
                <a:gd name="connsiteX69" fmla="*/ 45383 w 363066"/>
                <a:gd name="connsiteY69" fmla="*/ 64833 h 544600"/>
                <a:gd name="connsiteX70" fmla="*/ 25933 w 363066"/>
                <a:gd name="connsiteY70" fmla="*/ 64833 h 544600"/>
                <a:gd name="connsiteX71" fmla="*/ 25933 w 363066"/>
                <a:gd name="connsiteY71" fmla="*/ 499217 h 544600"/>
                <a:gd name="connsiteX72" fmla="*/ 0 w 363066"/>
                <a:gd name="connsiteY72" fmla="*/ 499217 h 544600"/>
                <a:gd name="connsiteX73" fmla="*/ 0 w 363066"/>
                <a:gd name="connsiteY73" fmla="*/ 544600 h 544600"/>
                <a:gd name="connsiteX74" fmla="*/ 363067 w 363066"/>
                <a:gd name="connsiteY74" fmla="*/ 544600 h 544600"/>
                <a:gd name="connsiteX75" fmla="*/ 363067 w 363066"/>
                <a:gd name="connsiteY75" fmla="*/ 499217 h 544600"/>
                <a:gd name="connsiteX76" fmla="*/ 337133 w 363066"/>
                <a:gd name="connsiteY76" fmla="*/ 499217 h 5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63066" h="544600">
                  <a:moveTo>
                    <a:pt x="291750" y="149117"/>
                  </a:moveTo>
                  <a:lnTo>
                    <a:pt x="252850" y="149117"/>
                  </a:lnTo>
                  <a:lnTo>
                    <a:pt x="252850" y="110217"/>
                  </a:lnTo>
                  <a:lnTo>
                    <a:pt x="291750" y="110217"/>
                  </a:lnTo>
                  <a:lnTo>
                    <a:pt x="291750" y="149117"/>
                  </a:lnTo>
                  <a:close/>
                  <a:moveTo>
                    <a:pt x="291750" y="252850"/>
                  </a:moveTo>
                  <a:lnTo>
                    <a:pt x="252850" y="252850"/>
                  </a:lnTo>
                  <a:lnTo>
                    <a:pt x="252850" y="213950"/>
                  </a:lnTo>
                  <a:lnTo>
                    <a:pt x="291750" y="213950"/>
                  </a:lnTo>
                  <a:lnTo>
                    <a:pt x="291750" y="252850"/>
                  </a:lnTo>
                  <a:close/>
                  <a:moveTo>
                    <a:pt x="291750" y="356583"/>
                  </a:moveTo>
                  <a:lnTo>
                    <a:pt x="252850" y="356583"/>
                  </a:lnTo>
                  <a:lnTo>
                    <a:pt x="252850" y="317683"/>
                  </a:lnTo>
                  <a:lnTo>
                    <a:pt x="291750" y="317683"/>
                  </a:lnTo>
                  <a:lnTo>
                    <a:pt x="291750" y="356583"/>
                  </a:lnTo>
                  <a:close/>
                  <a:moveTo>
                    <a:pt x="291750" y="460317"/>
                  </a:moveTo>
                  <a:lnTo>
                    <a:pt x="252850" y="460317"/>
                  </a:lnTo>
                  <a:lnTo>
                    <a:pt x="252850" y="421417"/>
                  </a:lnTo>
                  <a:lnTo>
                    <a:pt x="291750" y="421417"/>
                  </a:lnTo>
                  <a:lnTo>
                    <a:pt x="291750" y="460317"/>
                  </a:lnTo>
                  <a:close/>
                  <a:moveTo>
                    <a:pt x="200983" y="149117"/>
                  </a:moveTo>
                  <a:lnTo>
                    <a:pt x="162083" y="149117"/>
                  </a:lnTo>
                  <a:lnTo>
                    <a:pt x="162083" y="110217"/>
                  </a:lnTo>
                  <a:lnTo>
                    <a:pt x="200983" y="110217"/>
                  </a:lnTo>
                  <a:lnTo>
                    <a:pt x="200983" y="149117"/>
                  </a:lnTo>
                  <a:close/>
                  <a:moveTo>
                    <a:pt x="200983" y="252850"/>
                  </a:moveTo>
                  <a:lnTo>
                    <a:pt x="162083" y="252850"/>
                  </a:lnTo>
                  <a:lnTo>
                    <a:pt x="162083" y="213950"/>
                  </a:lnTo>
                  <a:lnTo>
                    <a:pt x="200983" y="213950"/>
                  </a:lnTo>
                  <a:lnTo>
                    <a:pt x="200983" y="252850"/>
                  </a:lnTo>
                  <a:close/>
                  <a:moveTo>
                    <a:pt x="200983" y="356583"/>
                  </a:moveTo>
                  <a:lnTo>
                    <a:pt x="162083" y="356583"/>
                  </a:lnTo>
                  <a:lnTo>
                    <a:pt x="162083" y="317683"/>
                  </a:lnTo>
                  <a:lnTo>
                    <a:pt x="200983" y="317683"/>
                  </a:lnTo>
                  <a:lnTo>
                    <a:pt x="200983" y="356583"/>
                  </a:lnTo>
                  <a:close/>
                  <a:moveTo>
                    <a:pt x="200983" y="499217"/>
                  </a:moveTo>
                  <a:lnTo>
                    <a:pt x="162083" y="499217"/>
                  </a:lnTo>
                  <a:lnTo>
                    <a:pt x="162083" y="421417"/>
                  </a:lnTo>
                  <a:lnTo>
                    <a:pt x="200983" y="421417"/>
                  </a:lnTo>
                  <a:lnTo>
                    <a:pt x="200983" y="499217"/>
                  </a:lnTo>
                  <a:close/>
                  <a:moveTo>
                    <a:pt x="110217" y="149117"/>
                  </a:moveTo>
                  <a:lnTo>
                    <a:pt x="71317" y="149117"/>
                  </a:lnTo>
                  <a:lnTo>
                    <a:pt x="71317" y="110217"/>
                  </a:lnTo>
                  <a:lnTo>
                    <a:pt x="110217" y="110217"/>
                  </a:lnTo>
                  <a:lnTo>
                    <a:pt x="110217" y="149117"/>
                  </a:lnTo>
                  <a:close/>
                  <a:moveTo>
                    <a:pt x="110217" y="252850"/>
                  </a:moveTo>
                  <a:lnTo>
                    <a:pt x="71317" y="252850"/>
                  </a:lnTo>
                  <a:lnTo>
                    <a:pt x="71317" y="213950"/>
                  </a:lnTo>
                  <a:lnTo>
                    <a:pt x="110217" y="213950"/>
                  </a:lnTo>
                  <a:lnTo>
                    <a:pt x="110217" y="252850"/>
                  </a:lnTo>
                  <a:close/>
                  <a:moveTo>
                    <a:pt x="110217" y="356583"/>
                  </a:moveTo>
                  <a:lnTo>
                    <a:pt x="71317" y="356583"/>
                  </a:lnTo>
                  <a:lnTo>
                    <a:pt x="71317" y="317683"/>
                  </a:lnTo>
                  <a:lnTo>
                    <a:pt x="110217" y="317683"/>
                  </a:lnTo>
                  <a:lnTo>
                    <a:pt x="110217" y="356583"/>
                  </a:lnTo>
                  <a:close/>
                  <a:moveTo>
                    <a:pt x="110217" y="460317"/>
                  </a:moveTo>
                  <a:lnTo>
                    <a:pt x="71317" y="460317"/>
                  </a:lnTo>
                  <a:lnTo>
                    <a:pt x="71317" y="421417"/>
                  </a:lnTo>
                  <a:lnTo>
                    <a:pt x="110217" y="421417"/>
                  </a:lnTo>
                  <a:lnTo>
                    <a:pt x="110217" y="460317"/>
                  </a:lnTo>
                  <a:close/>
                  <a:moveTo>
                    <a:pt x="337133" y="499217"/>
                  </a:moveTo>
                  <a:lnTo>
                    <a:pt x="337133" y="64833"/>
                  </a:lnTo>
                  <a:lnTo>
                    <a:pt x="317683" y="64833"/>
                  </a:lnTo>
                  <a:lnTo>
                    <a:pt x="317683" y="25933"/>
                  </a:lnTo>
                  <a:lnTo>
                    <a:pt x="298233" y="25933"/>
                  </a:lnTo>
                  <a:lnTo>
                    <a:pt x="298233" y="0"/>
                  </a:lnTo>
                  <a:lnTo>
                    <a:pt x="64833" y="0"/>
                  </a:lnTo>
                  <a:lnTo>
                    <a:pt x="64833" y="25933"/>
                  </a:lnTo>
                  <a:lnTo>
                    <a:pt x="45383" y="25933"/>
                  </a:lnTo>
                  <a:lnTo>
                    <a:pt x="45383" y="64833"/>
                  </a:lnTo>
                  <a:lnTo>
                    <a:pt x="25933" y="64833"/>
                  </a:lnTo>
                  <a:lnTo>
                    <a:pt x="25933" y="499217"/>
                  </a:lnTo>
                  <a:lnTo>
                    <a:pt x="0" y="499217"/>
                  </a:lnTo>
                  <a:lnTo>
                    <a:pt x="0" y="544600"/>
                  </a:lnTo>
                  <a:lnTo>
                    <a:pt x="363067" y="544600"/>
                  </a:lnTo>
                  <a:lnTo>
                    <a:pt x="363067" y="499217"/>
                  </a:lnTo>
                  <a:lnTo>
                    <a:pt x="337133" y="499217"/>
                  </a:lnTo>
                  <a:close/>
                </a:path>
              </a:pathLst>
            </a:custGeom>
            <a:noFill/>
            <a:ln w="28575" cap="flat">
              <a:solidFill>
                <a:schemeClr val="bg1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Graphic 17" descr="Building">
              <a:extLst>
                <a:ext uri="{FF2B5EF4-FFF2-40B4-BE49-F238E27FC236}">
                  <a16:creationId xmlns:a16="http://schemas.microsoft.com/office/drawing/2014/main" id="{01919157-EE74-4A43-B8FB-2ACA27208530}"/>
                </a:ext>
              </a:extLst>
            </p:cNvPr>
            <p:cNvSpPr/>
            <p:nvPr/>
          </p:nvSpPr>
          <p:spPr>
            <a:xfrm>
              <a:off x="4563348" y="1363825"/>
              <a:ext cx="440793" cy="661189"/>
            </a:xfrm>
            <a:custGeom>
              <a:avLst/>
              <a:gdLst>
                <a:gd name="connsiteX0" fmla="*/ 291750 w 363066"/>
                <a:gd name="connsiteY0" fmla="*/ 149117 h 544600"/>
                <a:gd name="connsiteX1" fmla="*/ 252850 w 363066"/>
                <a:gd name="connsiteY1" fmla="*/ 149117 h 544600"/>
                <a:gd name="connsiteX2" fmla="*/ 252850 w 363066"/>
                <a:gd name="connsiteY2" fmla="*/ 110217 h 544600"/>
                <a:gd name="connsiteX3" fmla="*/ 291750 w 363066"/>
                <a:gd name="connsiteY3" fmla="*/ 110217 h 544600"/>
                <a:gd name="connsiteX4" fmla="*/ 291750 w 363066"/>
                <a:gd name="connsiteY4" fmla="*/ 149117 h 544600"/>
                <a:gd name="connsiteX5" fmla="*/ 291750 w 363066"/>
                <a:gd name="connsiteY5" fmla="*/ 252850 h 544600"/>
                <a:gd name="connsiteX6" fmla="*/ 252850 w 363066"/>
                <a:gd name="connsiteY6" fmla="*/ 252850 h 544600"/>
                <a:gd name="connsiteX7" fmla="*/ 252850 w 363066"/>
                <a:gd name="connsiteY7" fmla="*/ 213950 h 544600"/>
                <a:gd name="connsiteX8" fmla="*/ 291750 w 363066"/>
                <a:gd name="connsiteY8" fmla="*/ 213950 h 544600"/>
                <a:gd name="connsiteX9" fmla="*/ 291750 w 363066"/>
                <a:gd name="connsiteY9" fmla="*/ 252850 h 544600"/>
                <a:gd name="connsiteX10" fmla="*/ 291750 w 363066"/>
                <a:gd name="connsiteY10" fmla="*/ 356583 h 544600"/>
                <a:gd name="connsiteX11" fmla="*/ 252850 w 363066"/>
                <a:gd name="connsiteY11" fmla="*/ 356583 h 544600"/>
                <a:gd name="connsiteX12" fmla="*/ 252850 w 363066"/>
                <a:gd name="connsiteY12" fmla="*/ 317683 h 544600"/>
                <a:gd name="connsiteX13" fmla="*/ 291750 w 363066"/>
                <a:gd name="connsiteY13" fmla="*/ 317683 h 544600"/>
                <a:gd name="connsiteX14" fmla="*/ 291750 w 363066"/>
                <a:gd name="connsiteY14" fmla="*/ 356583 h 544600"/>
                <a:gd name="connsiteX15" fmla="*/ 291750 w 363066"/>
                <a:gd name="connsiteY15" fmla="*/ 460317 h 544600"/>
                <a:gd name="connsiteX16" fmla="*/ 252850 w 363066"/>
                <a:gd name="connsiteY16" fmla="*/ 460317 h 544600"/>
                <a:gd name="connsiteX17" fmla="*/ 252850 w 363066"/>
                <a:gd name="connsiteY17" fmla="*/ 421417 h 544600"/>
                <a:gd name="connsiteX18" fmla="*/ 291750 w 363066"/>
                <a:gd name="connsiteY18" fmla="*/ 421417 h 544600"/>
                <a:gd name="connsiteX19" fmla="*/ 291750 w 363066"/>
                <a:gd name="connsiteY19" fmla="*/ 460317 h 544600"/>
                <a:gd name="connsiteX20" fmla="*/ 200983 w 363066"/>
                <a:gd name="connsiteY20" fmla="*/ 149117 h 544600"/>
                <a:gd name="connsiteX21" fmla="*/ 162083 w 363066"/>
                <a:gd name="connsiteY21" fmla="*/ 149117 h 544600"/>
                <a:gd name="connsiteX22" fmla="*/ 162083 w 363066"/>
                <a:gd name="connsiteY22" fmla="*/ 110217 h 544600"/>
                <a:gd name="connsiteX23" fmla="*/ 200983 w 363066"/>
                <a:gd name="connsiteY23" fmla="*/ 110217 h 544600"/>
                <a:gd name="connsiteX24" fmla="*/ 200983 w 363066"/>
                <a:gd name="connsiteY24" fmla="*/ 149117 h 544600"/>
                <a:gd name="connsiteX25" fmla="*/ 200983 w 363066"/>
                <a:gd name="connsiteY25" fmla="*/ 252850 h 544600"/>
                <a:gd name="connsiteX26" fmla="*/ 162083 w 363066"/>
                <a:gd name="connsiteY26" fmla="*/ 252850 h 544600"/>
                <a:gd name="connsiteX27" fmla="*/ 162083 w 363066"/>
                <a:gd name="connsiteY27" fmla="*/ 213950 h 544600"/>
                <a:gd name="connsiteX28" fmla="*/ 200983 w 363066"/>
                <a:gd name="connsiteY28" fmla="*/ 213950 h 544600"/>
                <a:gd name="connsiteX29" fmla="*/ 200983 w 363066"/>
                <a:gd name="connsiteY29" fmla="*/ 252850 h 544600"/>
                <a:gd name="connsiteX30" fmla="*/ 200983 w 363066"/>
                <a:gd name="connsiteY30" fmla="*/ 356583 h 544600"/>
                <a:gd name="connsiteX31" fmla="*/ 162083 w 363066"/>
                <a:gd name="connsiteY31" fmla="*/ 356583 h 544600"/>
                <a:gd name="connsiteX32" fmla="*/ 162083 w 363066"/>
                <a:gd name="connsiteY32" fmla="*/ 317683 h 544600"/>
                <a:gd name="connsiteX33" fmla="*/ 200983 w 363066"/>
                <a:gd name="connsiteY33" fmla="*/ 317683 h 544600"/>
                <a:gd name="connsiteX34" fmla="*/ 200983 w 363066"/>
                <a:gd name="connsiteY34" fmla="*/ 356583 h 544600"/>
                <a:gd name="connsiteX35" fmla="*/ 200983 w 363066"/>
                <a:gd name="connsiteY35" fmla="*/ 499217 h 544600"/>
                <a:gd name="connsiteX36" fmla="*/ 162083 w 363066"/>
                <a:gd name="connsiteY36" fmla="*/ 499217 h 544600"/>
                <a:gd name="connsiteX37" fmla="*/ 162083 w 363066"/>
                <a:gd name="connsiteY37" fmla="*/ 421417 h 544600"/>
                <a:gd name="connsiteX38" fmla="*/ 200983 w 363066"/>
                <a:gd name="connsiteY38" fmla="*/ 421417 h 544600"/>
                <a:gd name="connsiteX39" fmla="*/ 200983 w 363066"/>
                <a:gd name="connsiteY39" fmla="*/ 499217 h 544600"/>
                <a:gd name="connsiteX40" fmla="*/ 110217 w 363066"/>
                <a:gd name="connsiteY40" fmla="*/ 149117 h 544600"/>
                <a:gd name="connsiteX41" fmla="*/ 71317 w 363066"/>
                <a:gd name="connsiteY41" fmla="*/ 149117 h 544600"/>
                <a:gd name="connsiteX42" fmla="*/ 71317 w 363066"/>
                <a:gd name="connsiteY42" fmla="*/ 110217 h 544600"/>
                <a:gd name="connsiteX43" fmla="*/ 110217 w 363066"/>
                <a:gd name="connsiteY43" fmla="*/ 110217 h 544600"/>
                <a:gd name="connsiteX44" fmla="*/ 110217 w 363066"/>
                <a:gd name="connsiteY44" fmla="*/ 149117 h 544600"/>
                <a:gd name="connsiteX45" fmla="*/ 110217 w 363066"/>
                <a:gd name="connsiteY45" fmla="*/ 252850 h 544600"/>
                <a:gd name="connsiteX46" fmla="*/ 71317 w 363066"/>
                <a:gd name="connsiteY46" fmla="*/ 252850 h 544600"/>
                <a:gd name="connsiteX47" fmla="*/ 71317 w 363066"/>
                <a:gd name="connsiteY47" fmla="*/ 213950 h 544600"/>
                <a:gd name="connsiteX48" fmla="*/ 110217 w 363066"/>
                <a:gd name="connsiteY48" fmla="*/ 213950 h 544600"/>
                <a:gd name="connsiteX49" fmla="*/ 110217 w 363066"/>
                <a:gd name="connsiteY49" fmla="*/ 252850 h 544600"/>
                <a:gd name="connsiteX50" fmla="*/ 110217 w 363066"/>
                <a:gd name="connsiteY50" fmla="*/ 356583 h 544600"/>
                <a:gd name="connsiteX51" fmla="*/ 71317 w 363066"/>
                <a:gd name="connsiteY51" fmla="*/ 356583 h 544600"/>
                <a:gd name="connsiteX52" fmla="*/ 71317 w 363066"/>
                <a:gd name="connsiteY52" fmla="*/ 317683 h 544600"/>
                <a:gd name="connsiteX53" fmla="*/ 110217 w 363066"/>
                <a:gd name="connsiteY53" fmla="*/ 317683 h 544600"/>
                <a:gd name="connsiteX54" fmla="*/ 110217 w 363066"/>
                <a:gd name="connsiteY54" fmla="*/ 356583 h 544600"/>
                <a:gd name="connsiteX55" fmla="*/ 110217 w 363066"/>
                <a:gd name="connsiteY55" fmla="*/ 460317 h 544600"/>
                <a:gd name="connsiteX56" fmla="*/ 71317 w 363066"/>
                <a:gd name="connsiteY56" fmla="*/ 460317 h 544600"/>
                <a:gd name="connsiteX57" fmla="*/ 71317 w 363066"/>
                <a:gd name="connsiteY57" fmla="*/ 421417 h 544600"/>
                <a:gd name="connsiteX58" fmla="*/ 110217 w 363066"/>
                <a:gd name="connsiteY58" fmla="*/ 421417 h 544600"/>
                <a:gd name="connsiteX59" fmla="*/ 110217 w 363066"/>
                <a:gd name="connsiteY59" fmla="*/ 460317 h 544600"/>
                <a:gd name="connsiteX60" fmla="*/ 337133 w 363066"/>
                <a:gd name="connsiteY60" fmla="*/ 499217 h 544600"/>
                <a:gd name="connsiteX61" fmla="*/ 337133 w 363066"/>
                <a:gd name="connsiteY61" fmla="*/ 64833 h 544600"/>
                <a:gd name="connsiteX62" fmla="*/ 317683 w 363066"/>
                <a:gd name="connsiteY62" fmla="*/ 64833 h 544600"/>
                <a:gd name="connsiteX63" fmla="*/ 317683 w 363066"/>
                <a:gd name="connsiteY63" fmla="*/ 25933 h 544600"/>
                <a:gd name="connsiteX64" fmla="*/ 298233 w 363066"/>
                <a:gd name="connsiteY64" fmla="*/ 25933 h 544600"/>
                <a:gd name="connsiteX65" fmla="*/ 298233 w 363066"/>
                <a:gd name="connsiteY65" fmla="*/ 0 h 544600"/>
                <a:gd name="connsiteX66" fmla="*/ 64833 w 363066"/>
                <a:gd name="connsiteY66" fmla="*/ 0 h 544600"/>
                <a:gd name="connsiteX67" fmla="*/ 64833 w 363066"/>
                <a:gd name="connsiteY67" fmla="*/ 25933 h 544600"/>
                <a:gd name="connsiteX68" fmla="*/ 45383 w 363066"/>
                <a:gd name="connsiteY68" fmla="*/ 25933 h 544600"/>
                <a:gd name="connsiteX69" fmla="*/ 45383 w 363066"/>
                <a:gd name="connsiteY69" fmla="*/ 64833 h 544600"/>
                <a:gd name="connsiteX70" fmla="*/ 25933 w 363066"/>
                <a:gd name="connsiteY70" fmla="*/ 64833 h 544600"/>
                <a:gd name="connsiteX71" fmla="*/ 25933 w 363066"/>
                <a:gd name="connsiteY71" fmla="*/ 499217 h 544600"/>
                <a:gd name="connsiteX72" fmla="*/ 0 w 363066"/>
                <a:gd name="connsiteY72" fmla="*/ 499217 h 544600"/>
                <a:gd name="connsiteX73" fmla="*/ 0 w 363066"/>
                <a:gd name="connsiteY73" fmla="*/ 544600 h 544600"/>
                <a:gd name="connsiteX74" fmla="*/ 363067 w 363066"/>
                <a:gd name="connsiteY74" fmla="*/ 544600 h 544600"/>
                <a:gd name="connsiteX75" fmla="*/ 363067 w 363066"/>
                <a:gd name="connsiteY75" fmla="*/ 499217 h 544600"/>
                <a:gd name="connsiteX76" fmla="*/ 337133 w 363066"/>
                <a:gd name="connsiteY76" fmla="*/ 499217 h 5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63066" h="544600">
                  <a:moveTo>
                    <a:pt x="291750" y="149117"/>
                  </a:moveTo>
                  <a:lnTo>
                    <a:pt x="252850" y="149117"/>
                  </a:lnTo>
                  <a:lnTo>
                    <a:pt x="252850" y="110217"/>
                  </a:lnTo>
                  <a:lnTo>
                    <a:pt x="291750" y="110217"/>
                  </a:lnTo>
                  <a:lnTo>
                    <a:pt x="291750" y="149117"/>
                  </a:lnTo>
                  <a:close/>
                  <a:moveTo>
                    <a:pt x="291750" y="252850"/>
                  </a:moveTo>
                  <a:lnTo>
                    <a:pt x="252850" y="252850"/>
                  </a:lnTo>
                  <a:lnTo>
                    <a:pt x="252850" y="213950"/>
                  </a:lnTo>
                  <a:lnTo>
                    <a:pt x="291750" y="213950"/>
                  </a:lnTo>
                  <a:lnTo>
                    <a:pt x="291750" y="252850"/>
                  </a:lnTo>
                  <a:close/>
                  <a:moveTo>
                    <a:pt x="291750" y="356583"/>
                  </a:moveTo>
                  <a:lnTo>
                    <a:pt x="252850" y="356583"/>
                  </a:lnTo>
                  <a:lnTo>
                    <a:pt x="252850" y="317683"/>
                  </a:lnTo>
                  <a:lnTo>
                    <a:pt x="291750" y="317683"/>
                  </a:lnTo>
                  <a:lnTo>
                    <a:pt x="291750" y="356583"/>
                  </a:lnTo>
                  <a:close/>
                  <a:moveTo>
                    <a:pt x="291750" y="460317"/>
                  </a:moveTo>
                  <a:lnTo>
                    <a:pt x="252850" y="460317"/>
                  </a:lnTo>
                  <a:lnTo>
                    <a:pt x="252850" y="421417"/>
                  </a:lnTo>
                  <a:lnTo>
                    <a:pt x="291750" y="421417"/>
                  </a:lnTo>
                  <a:lnTo>
                    <a:pt x="291750" y="460317"/>
                  </a:lnTo>
                  <a:close/>
                  <a:moveTo>
                    <a:pt x="200983" y="149117"/>
                  </a:moveTo>
                  <a:lnTo>
                    <a:pt x="162083" y="149117"/>
                  </a:lnTo>
                  <a:lnTo>
                    <a:pt x="162083" y="110217"/>
                  </a:lnTo>
                  <a:lnTo>
                    <a:pt x="200983" y="110217"/>
                  </a:lnTo>
                  <a:lnTo>
                    <a:pt x="200983" y="149117"/>
                  </a:lnTo>
                  <a:close/>
                  <a:moveTo>
                    <a:pt x="200983" y="252850"/>
                  </a:moveTo>
                  <a:lnTo>
                    <a:pt x="162083" y="252850"/>
                  </a:lnTo>
                  <a:lnTo>
                    <a:pt x="162083" y="213950"/>
                  </a:lnTo>
                  <a:lnTo>
                    <a:pt x="200983" y="213950"/>
                  </a:lnTo>
                  <a:lnTo>
                    <a:pt x="200983" y="252850"/>
                  </a:lnTo>
                  <a:close/>
                  <a:moveTo>
                    <a:pt x="200983" y="356583"/>
                  </a:moveTo>
                  <a:lnTo>
                    <a:pt x="162083" y="356583"/>
                  </a:lnTo>
                  <a:lnTo>
                    <a:pt x="162083" y="317683"/>
                  </a:lnTo>
                  <a:lnTo>
                    <a:pt x="200983" y="317683"/>
                  </a:lnTo>
                  <a:lnTo>
                    <a:pt x="200983" y="356583"/>
                  </a:lnTo>
                  <a:close/>
                  <a:moveTo>
                    <a:pt x="200983" y="499217"/>
                  </a:moveTo>
                  <a:lnTo>
                    <a:pt x="162083" y="499217"/>
                  </a:lnTo>
                  <a:lnTo>
                    <a:pt x="162083" y="421417"/>
                  </a:lnTo>
                  <a:lnTo>
                    <a:pt x="200983" y="421417"/>
                  </a:lnTo>
                  <a:lnTo>
                    <a:pt x="200983" y="499217"/>
                  </a:lnTo>
                  <a:close/>
                  <a:moveTo>
                    <a:pt x="110217" y="149117"/>
                  </a:moveTo>
                  <a:lnTo>
                    <a:pt x="71317" y="149117"/>
                  </a:lnTo>
                  <a:lnTo>
                    <a:pt x="71317" y="110217"/>
                  </a:lnTo>
                  <a:lnTo>
                    <a:pt x="110217" y="110217"/>
                  </a:lnTo>
                  <a:lnTo>
                    <a:pt x="110217" y="149117"/>
                  </a:lnTo>
                  <a:close/>
                  <a:moveTo>
                    <a:pt x="110217" y="252850"/>
                  </a:moveTo>
                  <a:lnTo>
                    <a:pt x="71317" y="252850"/>
                  </a:lnTo>
                  <a:lnTo>
                    <a:pt x="71317" y="213950"/>
                  </a:lnTo>
                  <a:lnTo>
                    <a:pt x="110217" y="213950"/>
                  </a:lnTo>
                  <a:lnTo>
                    <a:pt x="110217" y="252850"/>
                  </a:lnTo>
                  <a:close/>
                  <a:moveTo>
                    <a:pt x="110217" y="356583"/>
                  </a:moveTo>
                  <a:lnTo>
                    <a:pt x="71317" y="356583"/>
                  </a:lnTo>
                  <a:lnTo>
                    <a:pt x="71317" y="317683"/>
                  </a:lnTo>
                  <a:lnTo>
                    <a:pt x="110217" y="317683"/>
                  </a:lnTo>
                  <a:lnTo>
                    <a:pt x="110217" y="356583"/>
                  </a:lnTo>
                  <a:close/>
                  <a:moveTo>
                    <a:pt x="110217" y="460317"/>
                  </a:moveTo>
                  <a:lnTo>
                    <a:pt x="71317" y="460317"/>
                  </a:lnTo>
                  <a:lnTo>
                    <a:pt x="71317" y="421417"/>
                  </a:lnTo>
                  <a:lnTo>
                    <a:pt x="110217" y="421417"/>
                  </a:lnTo>
                  <a:lnTo>
                    <a:pt x="110217" y="460317"/>
                  </a:lnTo>
                  <a:close/>
                  <a:moveTo>
                    <a:pt x="337133" y="499217"/>
                  </a:moveTo>
                  <a:lnTo>
                    <a:pt x="337133" y="64833"/>
                  </a:lnTo>
                  <a:lnTo>
                    <a:pt x="317683" y="64833"/>
                  </a:lnTo>
                  <a:lnTo>
                    <a:pt x="317683" y="25933"/>
                  </a:lnTo>
                  <a:lnTo>
                    <a:pt x="298233" y="25933"/>
                  </a:lnTo>
                  <a:lnTo>
                    <a:pt x="298233" y="0"/>
                  </a:lnTo>
                  <a:lnTo>
                    <a:pt x="64833" y="0"/>
                  </a:lnTo>
                  <a:lnTo>
                    <a:pt x="64833" y="25933"/>
                  </a:lnTo>
                  <a:lnTo>
                    <a:pt x="45383" y="25933"/>
                  </a:lnTo>
                  <a:lnTo>
                    <a:pt x="45383" y="64833"/>
                  </a:lnTo>
                  <a:lnTo>
                    <a:pt x="25933" y="64833"/>
                  </a:lnTo>
                  <a:lnTo>
                    <a:pt x="25933" y="499217"/>
                  </a:lnTo>
                  <a:lnTo>
                    <a:pt x="0" y="499217"/>
                  </a:lnTo>
                  <a:lnTo>
                    <a:pt x="0" y="544600"/>
                  </a:lnTo>
                  <a:lnTo>
                    <a:pt x="363067" y="544600"/>
                  </a:lnTo>
                  <a:lnTo>
                    <a:pt x="363067" y="499217"/>
                  </a:lnTo>
                  <a:lnTo>
                    <a:pt x="337133" y="499217"/>
                  </a:lnTo>
                  <a:close/>
                </a:path>
              </a:pathLst>
            </a:custGeom>
            <a:noFill/>
            <a:ln w="285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Graphic 17" descr="Building">
              <a:extLst>
                <a:ext uri="{FF2B5EF4-FFF2-40B4-BE49-F238E27FC236}">
                  <a16:creationId xmlns:a16="http://schemas.microsoft.com/office/drawing/2014/main" id="{0AD7BCF5-2EE3-4EA3-8F3B-E6DCF5815A2D}"/>
                </a:ext>
              </a:extLst>
            </p:cNvPr>
            <p:cNvSpPr/>
            <p:nvPr/>
          </p:nvSpPr>
          <p:spPr>
            <a:xfrm>
              <a:off x="5046126" y="1363825"/>
              <a:ext cx="440793" cy="661189"/>
            </a:xfrm>
            <a:custGeom>
              <a:avLst/>
              <a:gdLst>
                <a:gd name="connsiteX0" fmla="*/ 291750 w 363066"/>
                <a:gd name="connsiteY0" fmla="*/ 149117 h 544600"/>
                <a:gd name="connsiteX1" fmla="*/ 252850 w 363066"/>
                <a:gd name="connsiteY1" fmla="*/ 149117 h 544600"/>
                <a:gd name="connsiteX2" fmla="*/ 252850 w 363066"/>
                <a:gd name="connsiteY2" fmla="*/ 110217 h 544600"/>
                <a:gd name="connsiteX3" fmla="*/ 291750 w 363066"/>
                <a:gd name="connsiteY3" fmla="*/ 110217 h 544600"/>
                <a:gd name="connsiteX4" fmla="*/ 291750 w 363066"/>
                <a:gd name="connsiteY4" fmla="*/ 149117 h 544600"/>
                <a:gd name="connsiteX5" fmla="*/ 291750 w 363066"/>
                <a:gd name="connsiteY5" fmla="*/ 252850 h 544600"/>
                <a:gd name="connsiteX6" fmla="*/ 252850 w 363066"/>
                <a:gd name="connsiteY6" fmla="*/ 252850 h 544600"/>
                <a:gd name="connsiteX7" fmla="*/ 252850 w 363066"/>
                <a:gd name="connsiteY7" fmla="*/ 213950 h 544600"/>
                <a:gd name="connsiteX8" fmla="*/ 291750 w 363066"/>
                <a:gd name="connsiteY8" fmla="*/ 213950 h 544600"/>
                <a:gd name="connsiteX9" fmla="*/ 291750 w 363066"/>
                <a:gd name="connsiteY9" fmla="*/ 252850 h 544600"/>
                <a:gd name="connsiteX10" fmla="*/ 291750 w 363066"/>
                <a:gd name="connsiteY10" fmla="*/ 356583 h 544600"/>
                <a:gd name="connsiteX11" fmla="*/ 252850 w 363066"/>
                <a:gd name="connsiteY11" fmla="*/ 356583 h 544600"/>
                <a:gd name="connsiteX12" fmla="*/ 252850 w 363066"/>
                <a:gd name="connsiteY12" fmla="*/ 317683 h 544600"/>
                <a:gd name="connsiteX13" fmla="*/ 291750 w 363066"/>
                <a:gd name="connsiteY13" fmla="*/ 317683 h 544600"/>
                <a:gd name="connsiteX14" fmla="*/ 291750 w 363066"/>
                <a:gd name="connsiteY14" fmla="*/ 356583 h 544600"/>
                <a:gd name="connsiteX15" fmla="*/ 291750 w 363066"/>
                <a:gd name="connsiteY15" fmla="*/ 460317 h 544600"/>
                <a:gd name="connsiteX16" fmla="*/ 252850 w 363066"/>
                <a:gd name="connsiteY16" fmla="*/ 460317 h 544600"/>
                <a:gd name="connsiteX17" fmla="*/ 252850 w 363066"/>
                <a:gd name="connsiteY17" fmla="*/ 421417 h 544600"/>
                <a:gd name="connsiteX18" fmla="*/ 291750 w 363066"/>
                <a:gd name="connsiteY18" fmla="*/ 421417 h 544600"/>
                <a:gd name="connsiteX19" fmla="*/ 291750 w 363066"/>
                <a:gd name="connsiteY19" fmla="*/ 460317 h 544600"/>
                <a:gd name="connsiteX20" fmla="*/ 200983 w 363066"/>
                <a:gd name="connsiteY20" fmla="*/ 149117 h 544600"/>
                <a:gd name="connsiteX21" fmla="*/ 162083 w 363066"/>
                <a:gd name="connsiteY21" fmla="*/ 149117 h 544600"/>
                <a:gd name="connsiteX22" fmla="*/ 162083 w 363066"/>
                <a:gd name="connsiteY22" fmla="*/ 110217 h 544600"/>
                <a:gd name="connsiteX23" fmla="*/ 200983 w 363066"/>
                <a:gd name="connsiteY23" fmla="*/ 110217 h 544600"/>
                <a:gd name="connsiteX24" fmla="*/ 200983 w 363066"/>
                <a:gd name="connsiteY24" fmla="*/ 149117 h 544600"/>
                <a:gd name="connsiteX25" fmla="*/ 200983 w 363066"/>
                <a:gd name="connsiteY25" fmla="*/ 252850 h 544600"/>
                <a:gd name="connsiteX26" fmla="*/ 162083 w 363066"/>
                <a:gd name="connsiteY26" fmla="*/ 252850 h 544600"/>
                <a:gd name="connsiteX27" fmla="*/ 162083 w 363066"/>
                <a:gd name="connsiteY27" fmla="*/ 213950 h 544600"/>
                <a:gd name="connsiteX28" fmla="*/ 200983 w 363066"/>
                <a:gd name="connsiteY28" fmla="*/ 213950 h 544600"/>
                <a:gd name="connsiteX29" fmla="*/ 200983 w 363066"/>
                <a:gd name="connsiteY29" fmla="*/ 252850 h 544600"/>
                <a:gd name="connsiteX30" fmla="*/ 200983 w 363066"/>
                <a:gd name="connsiteY30" fmla="*/ 356583 h 544600"/>
                <a:gd name="connsiteX31" fmla="*/ 162083 w 363066"/>
                <a:gd name="connsiteY31" fmla="*/ 356583 h 544600"/>
                <a:gd name="connsiteX32" fmla="*/ 162083 w 363066"/>
                <a:gd name="connsiteY32" fmla="*/ 317683 h 544600"/>
                <a:gd name="connsiteX33" fmla="*/ 200983 w 363066"/>
                <a:gd name="connsiteY33" fmla="*/ 317683 h 544600"/>
                <a:gd name="connsiteX34" fmla="*/ 200983 w 363066"/>
                <a:gd name="connsiteY34" fmla="*/ 356583 h 544600"/>
                <a:gd name="connsiteX35" fmla="*/ 200983 w 363066"/>
                <a:gd name="connsiteY35" fmla="*/ 499217 h 544600"/>
                <a:gd name="connsiteX36" fmla="*/ 162083 w 363066"/>
                <a:gd name="connsiteY36" fmla="*/ 499217 h 544600"/>
                <a:gd name="connsiteX37" fmla="*/ 162083 w 363066"/>
                <a:gd name="connsiteY37" fmla="*/ 421417 h 544600"/>
                <a:gd name="connsiteX38" fmla="*/ 200983 w 363066"/>
                <a:gd name="connsiteY38" fmla="*/ 421417 h 544600"/>
                <a:gd name="connsiteX39" fmla="*/ 200983 w 363066"/>
                <a:gd name="connsiteY39" fmla="*/ 499217 h 544600"/>
                <a:gd name="connsiteX40" fmla="*/ 110217 w 363066"/>
                <a:gd name="connsiteY40" fmla="*/ 149117 h 544600"/>
                <a:gd name="connsiteX41" fmla="*/ 71317 w 363066"/>
                <a:gd name="connsiteY41" fmla="*/ 149117 h 544600"/>
                <a:gd name="connsiteX42" fmla="*/ 71317 w 363066"/>
                <a:gd name="connsiteY42" fmla="*/ 110217 h 544600"/>
                <a:gd name="connsiteX43" fmla="*/ 110217 w 363066"/>
                <a:gd name="connsiteY43" fmla="*/ 110217 h 544600"/>
                <a:gd name="connsiteX44" fmla="*/ 110217 w 363066"/>
                <a:gd name="connsiteY44" fmla="*/ 149117 h 544600"/>
                <a:gd name="connsiteX45" fmla="*/ 110217 w 363066"/>
                <a:gd name="connsiteY45" fmla="*/ 252850 h 544600"/>
                <a:gd name="connsiteX46" fmla="*/ 71317 w 363066"/>
                <a:gd name="connsiteY46" fmla="*/ 252850 h 544600"/>
                <a:gd name="connsiteX47" fmla="*/ 71317 w 363066"/>
                <a:gd name="connsiteY47" fmla="*/ 213950 h 544600"/>
                <a:gd name="connsiteX48" fmla="*/ 110217 w 363066"/>
                <a:gd name="connsiteY48" fmla="*/ 213950 h 544600"/>
                <a:gd name="connsiteX49" fmla="*/ 110217 w 363066"/>
                <a:gd name="connsiteY49" fmla="*/ 252850 h 544600"/>
                <a:gd name="connsiteX50" fmla="*/ 110217 w 363066"/>
                <a:gd name="connsiteY50" fmla="*/ 356583 h 544600"/>
                <a:gd name="connsiteX51" fmla="*/ 71317 w 363066"/>
                <a:gd name="connsiteY51" fmla="*/ 356583 h 544600"/>
                <a:gd name="connsiteX52" fmla="*/ 71317 w 363066"/>
                <a:gd name="connsiteY52" fmla="*/ 317683 h 544600"/>
                <a:gd name="connsiteX53" fmla="*/ 110217 w 363066"/>
                <a:gd name="connsiteY53" fmla="*/ 317683 h 544600"/>
                <a:gd name="connsiteX54" fmla="*/ 110217 w 363066"/>
                <a:gd name="connsiteY54" fmla="*/ 356583 h 544600"/>
                <a:gd name="connsiteX55" fmla="*/ 110217 w 363066"/>
                <a:gd name="connsiteY55" fmla="*/ 460317 h 544600"/>
                <a:gd name="connsiteX56" fmla="*/ 71317 w 363066"/>
                <a:gd name="connsiteY56" fmla="*/ 460317 h 544600"/>
                <a:gd name="connsiteX57" fmla="*/ 71317 w 363066"/>
                <a:gd name="connsiteY57" fmla="*/ 421417 h 544600"/>
                <a:gd name="connsiteX58" fmla="*/ 110217 w 363066"/>
                <a:gd name="connsiteY58" fmla="*/ 421417 h 544600"/>
                <a:gd name="connsiteX59" fmla="*/ 110217 w 363066"/>
                <a:gd name="connsiteY59" fmla="*/ 460317 h 544600"/>
                <a:gd name="connsiteX60" fmla="*/ 337133 w 363066"/>
                <a:gd name="connsiteY60" fmla="*/ 499217 h 544600"/>
                <a:gd name="connsiteX61" fmla="*/ 337133 w 363066"/>
                <a:gd name="connsiteY61" fmla="*/ 64833 h 544600"/>
                <a:gd name="connsiteX62" fmla="*/ 317683 w 363066"/>
                <a:gd name="connsiteY62" fmla="*/ 64833 h 544600"/>
                <a:gd name="connsiteX63" fmla="*/ 317683 w 363066"/>
                <a:gd name="connsiteY63" fmla="*/ 25933 h 544600"/>
                <a:gd name="connsiteX64" fmla="*/ 298233 w 363066"/>
                <a:gd name="connsiteY64" fmla="*/ 25933 h 544600"/>
                <a:gd name="connsiteX65" fmla="*/ 298233 w 363066"/>
                <a:gd name="connsiteY65" fmla="*/ 0 h 544600"/>
                <a:gd name="connsiteX66" fmla="*/ 64833 w 363066"/>
                <a:gd name="connsiteY66" fmla="*/ 0 h 544600"/>
                <a:gd name="connsiteX67" fmla="*/ 64833 w 363066"/>
                <a:gd name="connsiteY67" fmla="*/ 25933 h 544600"/>
                <a:gd name="connsiteX68" fmla="*/ 45383 w 363066"/>
                <a:gd name="connsiteY68" fmla="*/ 25933 h 544600"/>
                <a:gd name="connsiteX69" fmla="*/ 45383 w 363066"/>
                <a:gd name="connsiteY69" fmla="*/ 64833 h 544600"/>
                <a:gd name="connsiteX70" fmla="*/ 25933 w 363066"/>
                <a:gd name="connsiteY70" fmla="*/ 64833 h 544600"/>
                <a:gd name="connsiteX71" fmla="*/ 25933 w 363066"/>
                <a:gd name="connsiteY71" fmla="*/ 499217 h 544600"/>
                <a:gd name="connsiteX72" fmla="*/ 0 w 363066"/>
                <a:gd name="connsiteY72" fmla="*/ 499217 h 544600"/>
                <a:gd name="connsiteX73" fmla="*/ 0 w 363066"/>
                <a:gd name="connsiteY73" fmla="*/ 544600 h 544600"/>
                <a:gd name="connsiteX74" fmla="*/ 363067 w 363066"/>
                <a:gd name="connsiteY74" fmla="*/ 544600 h 544600"/>
                <a:gd name="connsiteX75" fmla="*/ 363067 w 363066"/>
                <a:gd name="connsiteY75" fmla="*/ 499217 h 544600"/>
                <a:gd name="connsiteX76" fmla="*/ 337133 w 363066"/>
                <a:gd name="connsiteY76" fmla="*/ 499217 h 5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63066" h="544600">
                  <a:moveTo>
                    <a:pt x="291750" y="149117"/>
                  </a:moveTo>
                  <a:lnTo>
                    <a:pt x="252850" y="149117"/>
                  </a:lnTo>
                  <a:lnTo>
                    <a:pt x="252850" y="110217"/>
                  </a:lnTo>
                  <a:lnTo>
                    <a:pt x="291750" y="110217"/>
                  </a:lnTo>
                  <a:lnTo>
                    <a:pt x="291750" y="149117"/>
                  </a:lnTo>
                  <a:close/>
                  <a:moveTo>
                    <a:pt x="291750" y="252850"/>
                  </a:moveTo>
                  <a:lnTo>
                    <a:pt x="252850" y="252850"/>
                  </a:lnTo>
                  <a:lnTo>
                    <a:pt x="252850" y="213950"/>
                  </a:lnTo>
                  <a:lnTo>
                    <a:pt x="291750" y="213950"/>
                  </a:lnTo>
                  <a:lnTo>
                    <a:pt x="291750" y="252850"/>
                  </a:lnTo>
                  <a:close/>
                  <a:moveTo>
                    <a:pt x="291750" y="356583"/>
                  </a:moveTo>
                  <a:lnTo>
                    <a:pt x="252850" y="356583"/>
                  </a:lnTo>
                  <a:lnTo>
                    <a:pt x="252850" y="317683"/>
                  </a:lnTo>
                  <a:lnTo>
                    <a:pt x="291750" y="317683"/>
                  </a:lnTo>
                  <a:lnTo>
                    <a:pt x="291750" y="356583"/>
                  </a:lnTo>
                  <a:close/>
                  <a:moveTo>
                    <a:pt x="291750" y="460317"/>
                  </a:moveTo>
                  <a:lnTo>
                    <a:pt x="252850" y="460317"/>
                  </a:lnTo>
                  <a:lnTo>
                    <a:pt x="252850" y="421417"/>
                  </a:lnTo>
                  <a:lnTo>
                    <a:pt x="291750" y="421417"/>
                  </a:lnTo>
                  <a:lnTo>
                    <a:pt x="291750" y="460317"/>
                  </a:lnTo>
                  <a:close/>
                  <a:moveTo>
                    <a:pt x="200983" y="149117"/>
                  </a:moveTo>
                  <a:lnTo>
                    <a:pt x="162083" y="149117"/>
                  </a:lnTo>
                  <a:lnTo>
                    <a:pt x="162083" y="110217"/>
                  </a:lnTo>
                  <a:lnTo>
                    <a:pt x="200983" y="110217"/>
                  </a:lnTo>
                  <a:lnTo>
                    <a:pt x="200983" y="149117"/>
                  </a:lnTo>
                  <a:close/>
                  <a:moveTo>
                    <a:pt x="200983" y="252850"/>
                  </a:moveTo>
                  <a:lnTo>
                    <a:pt x="162083" y="252850"/>
                  </a:lnTo>
                  <a:lnTo>
                    <a:pt x="162083" y="213950"/>
                  </a:lnTo>
                  <a:lnTo>
                    <a:pt x="200983" y="213950"/>
                  </a:lnTo>
                  <a:lnTo>
                    <a:pt x="200983" y="252850"/>
                  </a:lnTo>
                  <a:close/>
                  <a:moveTo>
                    <a:pt x="200983" y="356583"/>
                  </a:moveTo>
                  <a:lnTo>
                    <a:pt x="162083" y="356583"/>
                  </a:lnTo>
                  <a:lnTo>
                    <a:pt x="162083" y="317683"/>
                  </a:lnTo>
                  <a:lnTo>
                    <a:pt x="200983" y="317683"/>
                  </a:lnTo>
                  <a:lnTo>
                    <a:pt x="200983" y="356583"/>
                  </a:lnTo>
                  <a:close/>
                  <a:moveTo>
                    <a:pt x="200983" y="499217"/>
                  </a:moveTo>
                  <a:lnTo>
                    <a:pt x="162083" y="499217"/>
                  </a:lnTo>
                  <a:lnTo>
                    <a:pt x="162083" y="421417"/>
                  </a:lnTo>
                  <a:lnTo>
                    <a:pt x="200983" y="421417"/>
                  </a:lnTo>
                  <a:lnTo>
                    <a:pt x="200983" y="499217"/>
                  </a:lnTo>
                  <a:close/>
                  <a:moveTo>
                    <a:pt x="110217" y="149117"/>
                  </a:moveTo>
                  <a:lnTo>
                    <a:pt x="71317" y="149117"/>
                  </a:lnTo>
                  <a:lnTo>
                    <a:pt x="71317" y="110217"/>
                  </a:lnTo>
                  <a:lnTo>
                    <a:pt x="110217" y="110217"/>
                  </a:lnTo>
                  <a:lnTo>
                    <a:pt x="110217" y="149117"/>
                  </a:lnTo>
                  <a:close/>
                  <a:moveTo>
                    <a:pt x="110217" y="252850"/>
                  </a:moveTo>
                  <a:lnTo>
                    <a:pt x="71317" y="252850"/>
                  </a:lnTo>
                  <a:lnTo>
                    <a:pt x="71317" y="213950"/>
                  </a:lnTo>
                  <a:lnTo>
                    <a:pt x="110217" y="213950"/>
                  </a:lnTo>
                  <a:lnTo>
                    <a:pt x="110217" y="252850"/>
                  </a:lnTo>
                  <a:close/>
                  <a:moveTo>
                    <a:pt x="110217" y="356583"/>
                  </a:moveTo>
                  <a:lnTo>
                    <a:pt x="71317" y="356583"/>
                  </a:lnTo>
                  <a:lnTo>
                    <a:pt x="71317" y="317683"/>
                  </a:lnTo>
                  <a:lnTo>
                    <a:pt x="110217" y="317683"/>
                  </a:lnTo>
                  <a:lnTo>
                    <a:pt x="110217" y="356583"/>
                  </a:lnTo>
                  <a:close/>
                  <a:moveTo>
                    <a:pt x="110217" y="460317"/>
                  </a:moveTo>
                  <a:lnTo>
                    <a:pt x="71317" y="460317"/>
                  </a:lnTo>
                  <a:lnTo>
                    <a:pt x="71317" y="421417"/>
                  </a:lnTo>
                  <a:lnTo>
                    <a:pt x="110217" y="421417"/>
                  </a:lnTo>
                  <a:lnTo>
                    <a:pt x="110217" y="460317"/>
                  </a:lnTo>
                  <a:close/>
                  <a:moveTo>
                    <a:pt x="337133" y="499217"/>
                  </a:moveTo>
                  <a:lnTo>
                    <a:pt x="337133" y="64833"/>
                  </a:lnTo>
                  <a:lnTo>
                    <a:pt x="317683" y="64833"/>
                  </a:lnTo>
                  <a:lnTo>
                    <a:pt x="317683" y="25933"/>
                  </a:lnTo>
                  <a:lnTo>
                    <a:pt x="298233" y="25933"/>
                  </a:lnTo>
                  <a:lnTo>
                    <a:pt x="298233" y="0"/>
                  </a:lnTo>
                  <a:lnTo>
                    <a:pt x="64833" y="0"/>
                  </a:lnTo>
                  <a:lnTo>
                    <a:pt x="64833" y="25933"/>
                  </a:lnTo>
                  <a:lnTo>
                    <a:pt x="45383" y="25933"/>
                  </a:lnTo>
                  <a:lnTo>
                    <a:pt x="45383" y="64833"/>
                  </a:lnTo>
                  <a:lnTo>
                    <a:pt x="25933" y="64833"/>
                  </a:lnTo>
                  <a:lnTo>
                    <a:pt x="25933" y="499217"/>
                  </a:lnTo>
                  <a:lnTo>
                    <a:pt x="0" y="499217"/>
                  </a:lnTo>
                  <a:lnTo>
                    <a:pt x="0" y="544600"/>
                  </a:lnTo>
                  <a:lnTo>
                    <a:pt x="363067" y="544600"/>
                  </a:lnTo>
                  <a:lnTo>
                    <a:pt x="363067" y="499217"/>
                  </a:lnTo>
                  <a:lnTo>
                    <a:pt x="337133" y="499217"/>
                  </a:lnTo>
                  <a:close/>
                </a:path>
              </a:pathLst>
            </a:custGeom>
            <a:noFill/>
            <a:ln w="285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Graphic 17" descr="Building">
              <a:extLst>
                <a:ext uri="{FF2B5EF4-FFF2-40B4-BE49-F238E27FC236}">
                  <a16:creationId xmlns:a16="http://schemas.microsoft.com/office/drawing/2014/main" id="{4A9267EB-91DC-474A-A118-360714E4472D}"/>
                </a:ext>
              </a:extLst>
            </p:cNvPr>
            <p:cNvSpPr/>
            <p:nvPr/>
          </p:nvSpPr>
          <p:spPr>
            <a:xfrm>
              <a:off x="5528903" y="1363825"/>
              <a:ext cx="440793" cy="661189"/>
            </a:xfrm>
            <a:custGeom>
              <a:avLst/>
              <a:gdLst>
                <a:gd name="connsiteX0" fmla="*/ 291750 w 363066"/>
                <a:gd name="connsiteY0" fmla="*/ 149117 h 544600"/>
                <a:gd name="connsiteX1" fmla="*/ 252850 w 363066"/>
                <a:gd name="connsiteY1" fmla="*/ 149117 h 544600"/>
                <a:gd name="connsiteX2" fmla="*/ 252850 w 363066"/>
                <a:gd name="connsiteY2" fmla="*/ 110217 h 544600"/>
                <a:gd name="connsiteX3" fmla="*/ 291750 w 363066"/>
                <a:gd name="connsiteY3" fmla="*/ 110217 h 544600"/>
                <a:gd name="connsiteX4" fmla="*/ 291750 w 363066"/>
                <a:gd name="connsiteY4" fmla="*/ 149117 h 544600"/>
                <a:gd name="connsiteX5" fmla="*/ 291750 w 363066"/>
                <a:gd name="connsiteY5" fmla="*/ 252850 h 544600"/>
                <a:gd name="connsiteX6" fmla="*/ 252850 w 363066"/>
                <a:gd name="connsiteY6" fmla="*/ 252850 h 544600"/>
                <a:gd name="connsiteX7" fmla="*/ 252850 w 363066"/>
                <a:gd name="connsiteY7" fmla="*/ 213950 h 544600"/>
                <a:gd name="connsiteX8" fmla="*/ 291750 w 363066"/>
                <a:gd name="connsiteY8" fmla="*/ 213950 h 544600"/>
                <a:gd name="connsiteX9" fmla="*/ 291750 w 363066"/>
                <a:gd name="connsiteY9" fmla="*/ 252850 h 544600"/>
                <a:gd name="connsiteX10" fmla="*/ 291750 w 363066"/>
                <a:gd name="connsiteY10" fmla="*/ 356583 h 544600"/>
                <a:gd name="connsiteX11" fmla="*/ 252850 w 363066"/>
                <a:gd name="connsiteY11" fmla="*/ 356583 h 544600"/>
                <a:gd name="connsiteX12" fmla="*/ 252850 w 363066"/>
                <a:gd name="connsiteY12" fmla="*/ 317683 h 544600"/>
                <a:gd name="connsiteX13" fmla="*/ 291750 w 363066"/>
                <a:gd name="connsiteY13" fmla="*/ 317683 h 544600"/>
                <a:gd name="connsiteX14" fmla="*/ 291750 w 363066"/>
                <a:gd name="connsiteY14" fmla="*/ 356583 h 544600"/>
                <a:gd name="connsiteX15" fmla="*/ 291750 w 363066"/>
                <a:gd name="connsiteY15" fmla="*/ 460317 h 544600"/>
                <a:gd name="connsiteX16" fmla="*/ 252850 w 363066"/>
                <a:gd name="connsiteY16" fmla="*/ 460317 h 544600"/>
                <a:gd name="connsiteX17" fmla="*/ 252850 w 363066"/>
                <a:gd name="connsiteY17" fmla="*/ 421417 h 544600"/>
                <a:gd name="connsiteX18" fmla="*/ 291750 w 363066"/>
                <a:gd name="connsiteY18" fmla="*/ 421417 h 544600"/>
                <a:gd name="connsiteX19" fmla="*/ 291750 w 363066"/>
                <a:gd name="connsiteY19" fmla="*/ 460317 h 544600"/>
                <a:gd name="connsiteX20" fmla="*/ 200983 w 363066"/>
                <a:gd name="connsiteY20" fmla="*/ 149117 h 544600"/>
                <a:gd name="connsiteX21" fmla="*/ 162083 w 363066"/>
                <a:gd name="connsiteY21" fmla="*/ 149117 h 544600"/>
                <a:gd name="connsiteX22" fmla="*/ 162083 w 363066"/>
                <a:gd name="connsiteY22" fmla="*/ 110217 h 544600"/>
                <a:gd name="connsiteX23" fmla="*/ 200983 w 363066"/>
                <a:gd name="connsiteY23" fmla="*/ 110217 h 544600"/>
                <a:gd name="connsiteX24" fmla="*/ 200983 w 363066"/>
                <a:gd name="connsiteY24" fmla="*/ 149117 h 544600"/>
                <a:gd name="connsiteX25" fmla="*/ 200983 w 363066"/>
                <a:gd name="connsiteY25" fmla="*/ 252850 h 544600"/>
                <a:gd name="connsiteX26" fmla="*/ 162083 w 363066"/>
                <a:gd name="connsiteY26" fmla="*/ 252850 h 544600"/>
                <a:gd name="connsiteX27" fmla="*/ 162083 w 363066"/>
                <a:gd name="connsiteY27" fmla="*/ 213950 h 544600"/>
                <a:gd name="connsiteX28" fmla="*/ 200983 w 363066"/>
                <a:gd name="connsiteY28" fmla="*/ 213950 h 544600"/>
                <a:gd name="connsiteX29" fmla="*/ 200983 w 363066"/>
                <a:gd name="connsiteY29" fmla="*/ 252850 h 544600"/>
                <a:gd name="connsiteX30" fmla="*/ 200983 w 363066"/>
                <a:gd name="connsiteY30" fmla="*/ 356583 h 544600"/>
                <a:gd name="connsiteX31" fmla="*/ 162083 w 363066"/>
                <a:gd name="connsiteY31" fmla="*/ 356583 h 544600"/>
                <a:gd name="connsiteX32" fmla="*/ 162083 w 363066"/>
                <a:gd name="connsiteY32" fmla="*/ 317683 h 544600"/>
                <a:gd name="connsiteX33" fmla="*/ 200983 w 363066"/>
                <a:gd name="connsiteY33" fmla="*/ 317683 h 544600"/>
                <a:gd name="connsiteX34" fmla="*/ 200983 w 363066"/>
                <a:gd name="connsiteY34" fmla="*/ 356583 h 544600"/>
                <a:gd name="connsiteX35" fmla="*/ 200983 w 363066"/>
                <a:gd name="connsiteY35" fmla="*/ 499217 h 544600"/>
                <a:gd name="connsiteX36" fmla="*/ 162083 w 363066"/>
                <a:gd name="connsiteY36" fmla="*/ 499217 h 544600"/>
                <a:gd name="connsiteX37" fmla="*/ 162083 w 363066"/>
                <a:gd name="connsiteY37" fmla="*/ 421417 h 544600"/>
                <a:gd name="connsiteX38" fmla="*/ 200983 w 363066"/>
                <a:gd name="connsiteY38" fmla="*/ 421417 h 544600"/>
                <a:gd name="connsiteX39" fmla="*/ 200983 w 363066"/>
                <a:gd name="connsiteY39" fmla="*/ 499217 h 544600"/>
                <a:gd name="connsiteX40" fmla="*/ 110217 w 363066"/>
                <a:gd name="connsiteY40" fmla="*/ 149117 h 544600"/>
                <a:gd name="connsiteX41" fmla="*/ 71317 w 363066"/>
                <a:gd name="connsiteY41" fmla="*/ 149117 h 544600"/>
                <a:gd name="connsiteX42" fmla="*/ 71317 w 363066"/>
                <a:gd name="connsiteY42" fmla="*/ 110217 h 544600"/>
                <a:gd name="connsiteX43" fmla="*/ 110217 w 363066"/>
                <a:gd name="connsiteY43" fmla="*/ 110217 h 544600"/>
                <a:gd name="connsiteX44" fmla="*/ 110217 w 363066"/>
                <a:gd name="connsiteY44" fmla="*/ 149117 h 544600"/>
                <a:gd name="connsiteX45" fmla="*/ 110217 w 363066"/>
                <a:gd name="connsiteY45" fmla="*/ 252850 h 544600"/>
                <a:gd name="connsiteX46" fmla="*/ 71317 w 363066"/>
                <a:gd name="connsiteY46" fmla="*/ 252850 h 544600"/>
                <a:gd name="connsiteX47" fmla="*/ 71317 w 363066"/>
                <a:gd name="connsiteY47" fmla="*/ 213950 h 544600"/>
                <a:gd name="connsiteX48" fmla="*/ 110217 w 363066"/>
                <a:gd name="connsiteY48" fmla="*/ 213950 h 544600"/>
                <a:gd name="connsiteX49" fmla="*/ 110217 w 363066"/>
                <a:gd name="connsiteY49" fmla="*/ 252850 h 544600"/>
                <a:gd name="connsiteX50" fmla="*/ 110217 w 363066"/>
                <a:gd name="connsiteY50" fmla="*/ 356583 h 544600"/>
                <a:gd name="connsiteX51" fmla="*/ 71317 w 363066"/>
                <a:gd name="connsiteY51" fmla="*/ 356583 h 544600"/>
                <a:gd name="connsiteX52" fmla="*/ 71317 w 363066"/>
                <a:gd name="connsiteY52" fmla="*/ 317683 h 544600"/>
                <a:gd name="connsiteX53" fmla="*/ 110217 w 363066"/>
                <a:gd name="connsiteY53" fmla="*/ 317683 h 544600"/>
                <a:gd name="connsiteX54" fmla="*/ 110217 w 363066"/>
                <a:gd name="connsiteY54" fmla="*/ 356583 h 544600"/>
                <a:gd name="connsiteX55" fmla="*/ 110217 w 363066"/>
                <a:gd name="connsiteY55" fmla="*/ 460317 h 544600"/>
                <a:gd name="connsiteX56" fmla="*/ 71317 w 363066"/>
                <a:gd name="connsiteY56" fmla="*/ 460317 h 544600"/>
                <a:gd name="connsiteX57" fmla="*/ 71317 w 363066"/>
                <a:gd name="connsiteY57" fmla="*/ 421417 h 544600"/>
                <a:gd name="connsiteX58" fmla="*/ 110217 w 363066"/>
                <a:gd name="connsiteY58" fmla="*/ 421417 h 544600"/>
                <a:gd name="connsiteX59" fmla="*/ 110217 w 363066"/>
                <a:gd name="connsiteY59" fmla="*/ 460317 h 544600"/>
                <a:gd name="connsiteX60" fmla="*/ 337133 w 363066"/>
                <a:gd name="connsiteY60" fmla="*/ 499217 h 544600"/>
                <a:gd name="connsiteX61" fmla="*/ 337133 w 363066"/>
                <a:gd name="connsiteY61" fmla="*/ 64833 h 544600"/>
                <a:gd name="connsiteX62" fmla="*/ 317683 w 363066"/>
                <a:gd name="connsiteY62" fmla="*/ 64833 h 544600"/>
                <a:gd name="connsiteX63" fmla="*/ 317683 w 363066"/>
                <a:gd name="connsiteY63" fmla="*/ 25933 h 544600"/>
                <a:gd name="connsiteX64" fmla="*/ 298233 w 363066"/>
                <a:gd name="connsiteY64" fmla="*/ 25933 h 544600"/>
                <a:gd name="connsiteX65" fmla="*/ 298233 w 363066"/>
                <a:gd name="connsiteY65" fmla="*/ 0 h 544600"/>
                <a:gd name="connsiteX66" fmla="*/ 64833 w 363066"/>
                <a:gd name="connsiteY66" fmla="*/ 0 h 544600"/>
                <a:gd name="connsiteX67" fmla="*/ 64833 w 363066"/>
                <a:gd name="connsiteY67" fmla="*/ 25933 h 544600"/>
                <a:gd name="connsiteX68" fmla="*/ 45383 w 363066"/>
                <a:gd name="connsiteY68" fmla="*/ 25933 h 544600"/>
                <a:gd name="connsiteX69" fmla="*/ 45383 w 363066"/>
                <a:gd name="connsiteY69" fmla="*/ 64833 h 544600"/>
                <a:gd name="connsiteX70" fmla="*/ 25933 w 363066"/>
                <a:gd name="connsiteY70" fmla="*/ 64833 h 544600"/>
                <a:gd name="connsiteX71" fmla="*/ 25933 w 363066"/>
                <a:gd name="connsiteY71" fmla="*/ 499217 h 544600"/>
                <a:gd name="connsiteX72" fmla="*/ 0 w 363066"/>
                <a:gd name="connsiteY72" fmla="*/ 499217 h 544600"/>
                <a:gd name="connsiteX73" fmla="*/ 0 w 363066"/>
                <a:gd name="connsiteY73" fmla="*/ 544600 h 544600"/>
                <a:gd name="connsiteX74" fmla="*/ 363067 w 363066"/>
                <a:gd name="connsiteY74" fmla="*/ 544600 h 544600"/>
                <a:gd name="connsiteX75" fmla="*/ 363067 w 363066"/>
                <a:gd name="connsiteY75" fmla="*/ 499217 h 544600"/>
                <a:gd name="connsiteX76" fmla="*/ 337133 w 363066"/>
                <a:gd name="connsiteY76" fmla="*/ 499217 h 5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63066" h="544600">
                  <a:moveTo>
                    <a:pt x="291750" y="149117"/>
                  </a:moveTo>
                  <a:lnTo>
                    <a:pt x="252850" y="149117"/>
                  </a:lnTo>
                  <a:lnTo>
                    <a:pt x="252850" y="110217"/>
                  </a:lnTo>
                  <a:lnTo>
                    <a:pt x="291750" y="110217"/>
                  </a:lnTo>
                  <a:lnTo>
                    <a:pt x="291750" y="149117"/>
                  </a:lnTo>
                  <a:close/>
                  <a:moveTo>
                    <a:pt x="291750" y="252850"/>
                  </a:moveTo>
                  <a:lnTo>
                    <a:pt x="252850" y="252850"/>
                  </a:lnTo>
                  <a:lnTo>
                    <a:pt x="252850" y="213950"/>
                  </a:lnTo>
                  <a:lnTo>
                    <a:pt x="291750" y="213950"/>
                  </a:lnTo>
                  <a:lnTo>
                    <a:pt x="291750" y="252850"/>
                  </a:lnTo>
                  <a:close/>
                  <a:moveTo>
                    <a:pt x="291750" y="356583"/>
                  </a:moveTo>
                  <a:lnTo>
                    <a:pt x="252850" y="356583"/>
                  </a:lnTo>
                  <a:lnTo>
                    <a:pt x="252850" y="317683"/>
                  </a:lnTo>
                  <a:lnTo>
                    <a:pt x="291750" y="317683"/>
                  </a:lnTo>
                  <a:lnTo>
                    <a:pt x="291750" y="356583"/>
                  </a:lnTo>
                  <a:close/>
                  <a:moveTo>
                    <a:pt x="291750" y="460317"/>
                  </a:moveTo>
                  <a:lnTo>
                    <a:pt x="252850" y="460317"/>
                  </a:lnTo>
                  <a:lnTo>
                    <a:pt x="252850" y="421417"/>
                  </a:lnTo>
                  <a:lnTo>
                    <a:pt x="291750" y="421417"/>
                  </a:lnTo>
                  <a:lnTo>
                    <a:pt x="291750" y="460317"/>
                  </a:lnTo>
                  <a:close/>
                  <a:moveTo>
                    <a:pt x="200983" y="149117"/>
                  </a:moveTo>
                  <a:lnTo>
                    <a:pt x="162083" y="149117"/>
                  </a:lnTo>
                  <a:lnTo>
                    <a:pt x="162083" y="110217"/>
                  </a:lnTo>
                  <a:lnTo>
                    <a:pt x="200983" y="110217"/>
                  </a:lnTo>
                  <a:lnTo>
                    <a:pt x="200983" y="149117"/>
                  </a:lnTo>
                  <a:close/>
                  <a:moveTo>
                    <a:pt x="200983" y="252850"/>
                  </a:moveTo>
                  <a:lnTo>
                    <a:pt x="162083" y="252850"/>
                  </a:lnTo>
                  <a:lnTo>
                    <a:pt x="162083" y="213950"/>
                  </a:lnTo>
                  <a:lnTo>
                    <a:pt x="200983" y="213950"/>
                  </a:lnTo>
                  <a:lnTo>
                    <a:pt x="200983" y="252850"/>
                  </a:lnTo>
                  <a:close/>
                  <a:moveTo>
                    <a:pt x="200983" y="356583"/>
                  </a:moveTo>
                  <a:lnTo>
                    <a:pt x="162083" y="356583"/>
                  </a:lnTo>
                  <a:lnTo>
                    <a:pt x="162083" y="317683"/>
                  </a:lnTo>
                  <a:lnTo>
                    <a:pt x="200983" y="317683"/>
                  </a:lnTo>
                  <a:lnTo>
                    <a:pt x="200983" y="356583"/>
                  </a:lnTo>
                  <a:close/>
                  <a:moveTo>
                    <a:pt x="200983" y="499217"/>
                  </a:moveTo>
                  <a:lnTo>
                    <a:pt x="162083" y="499217"/>
                  </a:lnTo>
                  <a:lnTo>
                    <a:pt x="162083" y="421417"/>
                  </a:lnTo>
                  <a:lnTo>
                    <a:pt x="200983" y="421417"/>
                  </a:lnTo>
                  <a:lnTo>
                    <a:pt x="200983" y="499217"/>
                  </a:lnTo>
                  <a:close/>
                  <a:moveTo>
                    <a:pt x="110217" y="149117"/>
                  </a:moveTo>
                  <a:lnTo>
                    <a:pt x="71317" y="149117"/>
                  </a:lnTo>
                  <a:lnTo>
                    <a:pt x="71317" y="110217"/>
                  </a:lnTo>
                  <a:lnTo>
                    <a:pt x="110217" y="110217"/>
                  </a:lnTo>
                  <a:lnTo>
                    <a:pt x="110217" y="149117"/>
                  </a:lnTo>
                  <a:close/>
                  <a:moveTo>
                    <a:pt x="110217" y="252850"/>
                  </a:moveTo>
                  <a:lnTo>
                    <a:pt x="71317" y="252850"/>
                  </a:lnTo>
                  <a:lnTo>
                    <a:pt x="71317" y="213950"/>
                  </a:lnTo>
                  <a:lnTo>
                    <a:pt x="110217" y="213950"/>
                  </a:lnTo>
                  <a:lnTo>
                    <a:pt x="110217" y="252850"/>
                  </a:lnTo>
                  <a:close/>
                  <a:moveTo>
                    <a:pt x="110217" y="356583"/>
                  </a:moveTo>
                  <a:lnTo>
                    <a:pt x="71317" y="356583"/>
                  </a:lnTo>
                  <a:lnTo>
                    <a:pt x="71317" y="317683"/>
                  </a:lnTo>
                  <a:lnTo>
                    <a:pt x="110217" y="317683"/>
                  </a:lnTo>
                  <a:lnTo>
                    <a:pt x="110217" y="356583"/>
                  </a:lnTo>
                  <a:close/>
                  <a:moveTo>
                    <a:pt x="110217" y="460317"/>
                  </a:moveTo>
                  <a:lnTo>
                    <a:pt x="71317" y="460317"/>
                  </a:lnTo>
                  <a:lnTo>
                    <a:pt x="71317" y="421417"/>
                  </a:lnTo>
                  <a:lnTo>
                    <a:pt x="110217" y="421417"/>
                  </a:lnTo>
                  <a:lnTo>
                    <a:pt x="110217" y="460317"/>
                  </a:lnTo>
                  <a:close/>
                  <a:moveTo>
                    <a:pt x="337133" y="499217"/>
                  </a:moveTo>
                  <a:lnTo>
                    <a:pt x="337133" y="64833"/>
                  </a:lnTo>
                  <a:lnTo>
                    <a:pt x="317683" y="64833"/>
                  </a:lnTo>
                  <a:lnTo>
                    <a:pt x="317683" y="25933"/>
                  </a:lnTo>
                  <a:lnTo>
                    <a:pt x="298233" y="25933"/>
                  </a:lnTo>
                  <a:lnTo>
                    <a:pt x="298233" y="0"/>
                  </a:lnTo>
                  <a:lnTo>
                    <a:pt x="64833" y="0"/>
                  </a:lnTo>
                  <a:lnTo>
                    <a:pt x="64833" y="25933"/>
                  </a:lnTo>
                  <a:lnTo>
                    <a:pt x="45383" y="25933"/>
                  </a:lnTo>
                  <a:lnTo>
                    <a:pt x="45383" y="64833"/>
                  </a:lnTo>
                  <a:lnTo>
                    <a:pt x="25933" y="64833"/>
                  </a:lnTo>
                  <a:lnTo>
                    <a:pt x="25933" y="499217"/>
                  </a:lnTo>
                  <a:lnTo>
                    <a:pt x="0" y="499217"/>
                  </a:lnTo>
                  <a:lnTo>
                    <a:pt x="0" y="544600"/>
                  </a:lnTo>
                  <a:lnTo>
                    <a:pt x="363067" y="544600"/>
                  </a:lnTo>
                  <a:lnTo>
                    <a:pt x="363067" y="499217"/>
                  </a:lnTo>
                  <a:lnTo>
                    <a:pt x="337133" y="499217"/>
                  </a:lnTo>
                  <a:close/>
                </a:path>
              </a:pathLst>
            </a:custGeom>
            <a:noFill/>
            <a:ln w="2857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D3889BD8-2932-41B3-BD1E-4BEC188BCBAA}"/>
              </a:ext>
            </a:extLst>
          </p:cNvPr>
          <p:cNvSpPr/>
          <p:nvPr/>
        </p:nvSpPr>
        <p:spPr>
          <a:xfrm rot="5400000">
            <a:off x="998535" y="1310057"/>
            <a:ext cx="120841" cy="1309078"/>
          </a:xfrm>
          <a:prstGeom prst="leftBracket">
            <a:avLst>
              <a:gd name="adj" fmla="val 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D2DA545-0FBA-4D23-B753-247DE8866D27}"/>
              </a:ext>
            </a:extLst>
          </p:cNvPr>
          <p:cNvGrpSpPr/>
          <p:nvPr/>
        </p:nvGrpSpPr>
        <p:grpSpPr>
          <a:xfrm>
            <a:off x="6527612" y="1050707"/>
            <a:ext cx="908383" cy="1359526"/>
            <a:chOff x="7117847" y="773633"/>
            <a:chExt cx="908383" cy="135952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62A58D8-442D-4A07-8CE5-CE31C0E51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17847" y="773633"/>
              <a:ext cx="908383" cy="135952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F27A86F-7843-4F16-8035-945E9725C6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73958"/>
            <a:stretch/>
          </p:blipFill>
          <p:spPr>
            <a:xfrm>
              <a:off x="7117847" y="773634"/>
              <a:ext cx="908383" cy="354056"/>
            </a:xfrm>
            <a:prstGeom prst="rect">
              <a:avLst/>
            </a:prstGeom>
          </p:spPr>
        </p:pic>
      </p:grpSp>
      <p:sp>
        <p:nvSpPr>
          <p:cNvPr id="173" name="TextBox 172">
            <a:extLst>
              <a:ext uri="{FF2B5EF4-FFF2-40B4-BE49-F238E27FC236}">
                <a16:creationId xmlns:a16="http://schemas.microsoft.com/office/drawing/2014/main" id="{C63FB049-0B77-4E75-8D0B-6D5B3C4174F1}"/>
              </a:ext>
            </a:extLst>
          </p:cNvPr>
          <p:cNvSpPr txBox="1"/>
          <p:nvPr/>
        </p:nvSpPr>
        <p:spPr>
          <a:xfrm>
            <a:off x="6294476" y="2968692"/>
            <a:ext cx="2714850" cy="646331"/>
          </a:xfrm>
          <a:prstGeom prst="rect">
            <a:avLst/>
          </a:prstGeom>
          <a:noFill/>
        </p:spPr>
        <p:txBody>
          <a:bodyPr wrap="square" lIns="0" tIns="0" rIns="91440" bIns="91440" rtlCol="0">
            <a:spAutoFit/>
          </a:bodyPr>
          <a:lstStyle/>
          <a:p>
            <a:pPr lvl="0" defTabSz="685783">
              <a:spcAft>
                <a:spcPts val="600"/>
              </a:spcAft>
              <a:defRPr/>
            </a:pPr>
            <a:r>
              <a:rPr lang="en-GB" sz="1200">
                <a:solidFill>
                  <a:srgbClr val="FFC000"/>
                </a:solidFill>
              </a:rPr>
              <a:t>By 2025, nearly two-thirds of enterprise will be prolific software producers with </a:t>
            </a:r>
            <a:r>
              <a:rPr lang="en-GB" sz="1200" b="1">
                <a:solidFill>
                  <a:schemeClr val="tx2"/>
                </a:solidFill>
              </a:rPr>
              <a:t>code deployed daily.</a:t>
            </a:r>
            <a:r>
              <a:rPr lang="en-GB" sz="1200">
                <a:solidFill>
                  <a:schemeClr val="bg1">
                    <a:lumMod val="60000"/>
                    <a:lumOff val="40000"/>
                  </a:schemeClr>
                </a:solidFill>
              </a:rPr>
              <a:t> </a:t>
            </a:r>
            <a:endParaRPr kumimoji="0" lang="en-GB" sz="1200" i="0" u="none" strike="noStrike" kern="1200" cap="none" spc="0" normalizeH="0" baseline="30000" noProof="0">
              <a:ln>
                <a:noFill/>
              </a:ln>
              <a:solidFill>
                <a:schemeClr val="bg1">
                  <a:lumMod val="60000"/>
                  <a:lumOff val="40000"/>
                </a:scheme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666F0A6A-C2E2-45F8-9B94-CC67E6A64A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9502" y="1588997"/>
            <a:ext cx="1663360" cy="117583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4EB1BE-10B9-4E77-A2B7-2FCAF81E9CEA}"/>
              </a:ext>
            </a:extLst>
          </p:cNvPr>
          <p:cNvCxnSpPr/>
          <p:nvPr/>
        </p:nvCxnSpPr>
        <p:spPr>
          <a:xfrm>
            <a:off x="285750" y="2785728"/>
            <a:ext cx="271263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F339407-310D-4458-8338-F6310C727AC5}"/>
              </a:ext>
            </a:extLst>
          </p:cNvPr>
          <p:cNvCxnSpPr>
            <a:cxnSpLocks/>
          </p:cNvCxnSpPr>
          <p:nvPr/>
        </p:nvCxnSpPr>
        <p:spPr>
          <a:xfrm>
            <a:off x="3288564" y="2785728"/>
            <a:ext cx="253086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39D1BC4-96C2-4A57-883B-4570184A3177}"/>
              </a:ext>
            </a:extLst>
          </p:cNvPr>
          <p:cNvCxnSpPr>
            <a:cxnSpLocks/>
          </p:cNvCxnSpPr>
          <p:nvPr/>
        </p:nvCxnSpPr>
        <p:spPr>
          <a:xfrm>
            <a:off x="6170564" y="2785728"/>
            <a:ext cx="268768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2E2E3EAC-7F1B-4E78-B8CE-3C3E74CA188B}"/>
              </a:ext>
            </a:extLst>
          </p:cNvPr>
          <p:cNvGrpSpPr/>
          <p:nvPr/>
        </p:nvGrpSpPr>
        <p:grpSpPr>
          <a:xfrm>
            <a:off x="261916" y="3717847"/>
            <a:ext cx="8572500" cy="0"/>
            <a:chOff x="438150" y="2845981"/>
            <a:chExt cx="8572500" cy="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3FFFB2B-500A-42D9-AFCD-C8FD278F78D2}"/>
                </a:ext>
              </a:extLst>
            </p:cNvPr>
            <p:cNvCxnSpPr/>
            <p:nvPr/>
          </p:nvCxnSpPr>
          <p:spPr>
            <a:xfrm>
              <a:off x="438150" y="2845981"/>
              <a:ext cx="2712631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3DD8174-3329-417C-B03F-6A363E8C2E30}"/>
                </a:ext>
              </a:extLst>
            </p:cNvPr>
            <p:cNvCxnSpPr>
              <a:cxnSpLocks/>
            </p:cNvCxnSpPr>
            <p:nvPr/>
          </p:nvCxnSpPr>
          <p:spPr>
            <a:xfrm>
              <a:off x="3440964" y="2845981"/>
              <a:ext cx="2530861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F02BEAC-7029-485E-94BD-71415770D143}"/>
                </a:ext>
              </a:extLst>
            </p:cNvPr>
            <p:cNvCxnSpPr>
              <a:cxnSpLocks/>
            </p:cNvCxnSpPr>
            <p:nvPr/>
          </p:nvCxnSpPr>
          <p:spPr>
            <a:xfrm>
              <a:off x="6322964" y="2845981"/>
              <a:ext cx="2687686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9596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BE8CCF37-7BEB-4213-A493-0D35815CDBF4}"/>
              </a:ext>
            </a:extLst>
          </p:cNvPr>
          <p:cNvSpPr/>
          <p:nvPr/>
        </p:nvSpPr>
        <p:spPr>
          <a:xfrm>
            <a:off x="0" y="3378087"/>
            <a:ext cx="9144000" cy="1433752"/>
          </a:xfrm>
          <a:prstGeom prst="rect">
            <a:avLst/>
          </a:prstGeom>
          <a:solidFill>
            <a:srgbClr val="C8C9C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33DB69-8417-4566-91A0-BE6AFA203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Kubernetes growth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84887F-FC6A-4624-AB8D-197016BB70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More clusters in operation. Substantial projected growth.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E2167A-8C31-4677-9909-33F614A2CAA3}"/>
              </a:ext>
            </a:extLst>
          </p:cNvPr>
          <p:cNvSpPr/>
          <p:nvPr/>
        </p:nvSpPr>
        <p:spPr>
          <a:xfrm>
            <a:off x="4824774" y="1383719"/>
            <a:ext cx="503434" cy="36987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03F934-3F9A-40CA-8BBC-EB562DF92502}"/>
              </a:ext>
            </a:extLst>
          </p:cNvPr>
          <p:cNvSpPr/>
          <p:nvPr/>
        </p:nvSpPr>
        <p:spPr>
          <a:xfrm>
            <a:off x="5328208" y="1383719"/>
            <a:ext cx="955496" cy="36987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74348-EA8E-4468-9234-9C9E5310D9B0}"/>
              </a:ext>
            </a:extLst>
          </p:cNvPr>
          <p:cNvSpPr/>
          <p:nvPr/>
        </p:nvSpPr>
        <p:spPr>
          <a:xfrm>
            <a:off x="6283703" y="1383719"/>
            <a:ext cx="832207" cy="36987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BF30BE-B196-410C-A923-1146E1AF8B53}"/>
              </a:ext>
            </a:extLst>
          </p:cNvPr>
          <p:cNvSpPr/>
          <p:nvPr/>
        </p:nvSpPr>
        <p:spPr>
          <a:xfrm>
            <a:off x="7115910" y="1383719"/>
            <a:ext cx="647273" cy="36987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000C0D-AD65-456D-B7C9-B8AA342FBA4A}"/>
              </a:ext>
            </a:extLst>
          </p:cNvPr>
          <p:cNvSpPr/>
          <p:nvPr/>
        </p:nvSpPr>
        <p:spPr>
          <a:xfrm>
            <a:off x="7763183" y="1383719"/>
            <a:ext cx="1181528" cy="369870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A82961-D01C-4633-9CCF-95630A9556CF}"/>
              </a:ext>
            </a:extLst>
          </p:cNvPr>
          <p:cNvSpPr txBox="1"/>
          <p:nvPr/>
        </p:nvSpPr>
        <p:spPr>
          <a:xfrm>
            <a:off x="4237956" y="1478107"/>
            <a:ext cx="59998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02604A-E93A-4F66-9550-3FFC285124FC}"/>
              </a:ext>
            </a:extLst>
          </p:cNvPr>
          <p:cNvSpPr txBox="1"/>
          <p:nvPr/>
        </p:nvSpPr>
        <p:spPr>
          <a:xfrm>
            <a:off x="4776500" y="1484016"/>
            <a:ext cx="59998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301C3D-2A53-40B2-9C06-7657B7F931F4}"/>
              </a:ext>
            </a:extLst>
          </p:cNvPr>
          <p:cNvSpPr txBox="1"/>
          <p:nvPr/>
        </p:nvSpPr>
        <p:spPr>
          <a:xfrm>
            <a:off x="7138572" y="1484016"/>
            <a:ext cx="59998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262B45-61C0-4708-B2DD-FFD9F1A8C4DD}"/>
              </a:ext>
            </a:extLst>
          </p:cNvPr>
          <p:cNvSpPr txBox="1"/>
          <p:nvPr/>
        </p:nvSpPr>
        <p:spPr>
          <a:xfrm>
            <a:off x="5505964" y="1484016"/>
            <a:ext cx="59998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5014A9-7D74-45A7-B417-B6A4235B262E}"/>
              </a:ext>
            </a:extLst>
          </p:cNvPr>
          <p:cNvSpPr txBox="1"/>
          <p:nvPr/>
        </p:nvSpPr>
        <p:spPr>
          <a:xfrm>
            <a:off x="6396719" y="1484016"/>
            <a:ext cx="59998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36DAE1-BBB0-44B8-A6C0-F7F071EB55EC}"/>
              </a:ext>
            </a:extLst>
          </p:cNvPr>
          <p:cNvSpPr txBox="1"/>
          <p:nvPr/>
        </p:nvSpPr>
        <p:spPr>
          <a:xfrm>
            <a:off x="8053956" y="1483767"/>
            <a:ext cx="59998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29%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C50D31-F646-4E40-A9CF-74912B0962A4}"/>
              </a:ext>
            </a:extLst>
          </p:cNvPr>
          <p:cNvSpPr/>
          <p:nvPr/>
        </p:nvSpPr>
        <p:spPr>
          <a:xfrm>
            <a:off x="4824774" y="1923344"/>
            <a:ext cx="1027416" cy="36987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2997C6-4F43-4CDB-AA17-4F5EF2CB6173}"/>
              </a:ext>
            </a:extLst>
          </p:cNvPr>
          <p:cNvSpPr/>
          <p:nvPr/>
        </p:nvSpPr>
        <p:spPr>
          <a:xfrm>
            <a:off x="5852190" y="1923344"/>
            <a:ext cx="1335640" cy="36987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2E14C4-C43B-4D74-A0D2-FF1F15897FF8}"/>
              </a:ext>
            </a:extLst>
          </p:cNvPr>
          <p:cNvSpPr/>
          <p:nvPr/>
        </p:nvSpPr>
        <p:spPr>
          <a:xfrm>
            <a:off x="7187830" y="1923344"/>
            <a:ext cx="698643" cy="36987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F97665-9AF9-485C-B7FD-306DDD7E70B9}"/>
              </a:ext>
            </a:extLst>
          </p:cNvPr>
          <p:cNvSpPr/>
          <p:nvPr/>
        </p:nvSpPr>
        <p:spPr>
          <a:xfrm>
            <a:off x="7886473" y="1923344"/>
            <a:ext cx="410965" cy="36987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A237B4-2EEE-48A3-A87A-6317F14458FA}"/>
              </a:ext>
            </a:extLst>
          </p:cNvPr>
          <p:cNvSpPr/>
          <p:nvPr/>
        </p:nvSpPr>
        <p:spPr>
          <a:xfrm>
            <a:off x="8297438" y="1923344"/>
            <a:ext cx="647273" cy="369870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0F3360-F9EC-4377-B811-A8484215AD7E}"/>
              </a:ext>
            </a:extLst>
          </p:cNvPr>
          <p:cNvSpPr txBox="1"/>
          <p:nvPr/>
        </p:nvSpPr>
        <p:spPr>
          <a:xfrm>
            <a:off x="4237956" y="2017039"/>
            <a:ext cx="59998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70EF51-3F23-4FA0-A452-5F3479E3582F}"/>
              </a:ext>
            </a:extLst>
          </p:cNvPr>
          <p:cNvSpPr txBox="1"/>
          <p:nvPr/>
        </p:nvSpPr>
        <p:spPr>
          <a:xfrm>
            <a:off x="5038491" y="2023641"/>
            <a:ext cx="59998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9836E9-E8A4-44C1-9A27-BB57892C045E}"/>
              </a:ext>
            </a:extLst>
          </p:cNvPr>
          <p:cNvSpPr txBox="1"/>
          <p:nvPr/>
        </p:nvSpPr>
        <p:spPr>
          <a:xfrm>
            <a:off x="7791964" y="2023641"/>
            <a:ext cx="59998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2B4E9F-E517-4CE6-8838-9C353383402D}"/>
              </a:ext>
            </a:extLst>
          </p:cNvPr>
          <p:cNvSpPr txBox="1"/>
          <p:nvPr/>
        </p:nvSpPr>
        <p:spPr>
          <a:xfrm>
            <a:off x="6224174" y="2023641"/>
            <a:ext cx="59998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A962AE-7DC0-4520-A665-59480551DADF}"/>
              </a:ext>
            </a:extLst>
          </p:cNvPr>
          <p:cNvSpPr txBox="1"/>
          <p:nvPr/>
        </p:nvSpPr>
        <p:spPr>
          <a:xfrm>
            <a:off x="7235121" y="2023641"/>
            <a:ext cx="59998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20F416A-E44F-4175-B7B9-EBD8094A5D6D}"/>
              </a:ext>
            </a:extLst>
          </p:cNvPr>
          <p:cNvSpPr txBox="1"/>
          <p:nvPr/>
        </p:nvSpPr>
        <p:spPr>
          <a:xfrm>
            <a:off x="8321083" y="2023641"/>
            <a:ext cx="59998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16%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354FA5-4F8B-44CC-8B70-B4E2BEF7A3A5}"/>
              </a:ext>
            </a:extLst>
          </p:cNvPr>
          <p:cNvSpPr/>
          <p:nvPr/>
        </p:nvSpPr>
        <p:spPr>
          <a:xfrm>
            <a:off x="4824774" y="2462969"/>
            <a:ext cx="1218143" cy="36987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747B5C-7A30-46AF-AD56-277F75930271}"/>
              </a:ext>
            </a:extLst>
          </p:cNvPr>
          <p:cNvSpPr/>
          <p:nvPr/>
        </p:nvSpPr>
        <p:spPr>
          <a:xfrm>
            <a:off x="6042917" y="2462969"/>
            <a:ext cx="1078787" cy="36987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970C76-964C-4898-B8DB-B5B72E4EE25E}"/>
              </a:ext>
            </a:extLst>
          </p:cNvPr>
          <p:cNvSpPr/>
          <p:nvPr/>
        </p:nvSpPr>
        <p:spPr>
          <a:xfrm>
            <a:off x="7121704" y="2462969"/>
            <a:ext cx="678095" cy="36987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6BC862-6633-4BFB-96F6-A76D663A29D6}"/>
              </a:ext>
            </a:extLst>
          </p:cNvPr>
          <p:cNvSpPr/>
          <p:nvPr/>
        </p:nvSpPr>
        <p:spPr>
          <a:xfrm>
            <a:off x="7799800" y="2462969"/>
            <a:ext cx="540048" cy="36987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6256EF-8F72-46FB-AB8E-4B1BD9BFB0DA}"/>
              </a:ext>
            </a:extLst>
          </p:cNvPr>
          <p:cNvSpPr/>
          <p:nvPr/>
        </p:nvSpPr>
        <p:spPr>
          <a:xfrm>
            <a:off x="8339193" y="2462969"/>
            <a:ext cx="610128" cy="369870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F19DAA-FE94-403A-A7B9-F55EA0C3EF34}"/>
              </a:ext>
            </a:extLst>
          </p:cNvPr>
          <p:cNvSpPr txBox="1"/>
          <p:nvPr/>
        </p:nvSpPr>
        <p:spPr>
          <a:xfrm>
            <a:off x="4237956" y="2555971"/>
            <a:ext cx="59998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A681E0-CBAA-4583-83BF-3854BC92E3EE}"/>
              </a:ext>
            </a:extLst>
          </p:cNvPr>
          <p:cNvSpPr txBox="1"/>
          <p:nvPr/>
        </p:nvSpPr>
        <p:spPr>
          <a:xfrm>
            <a:off x="5133458" y="2563266"/>
            <a:ext cx="59998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CE861B-AC69-48F1-980B-052053DD8B6E}"/>
              </a:ext>
            </a:extLst>
          </p:cNvPr>
          <p:cNvSpPr txBox="1"/>
          <p:nvPr/>
        </p:nvSpPr>
        <p:spPr>
          <a:xfrm>
            <a:off x="7769833" y="2563266"/>
            <a:ext cx="59998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42BEE7-0ADB-4426-94E1-978DB43E2391}"/>
              </a:ext>
            </a:extLst>
          </p:cNvPr>
          <p:cNvSpPr txBox="1"/>
          <p:nvPr/>
        </p:nvSpPr>
        <p:spPr>
          <a:xfrm>
            <a:off x="6282319" y="2563266"/>
            <a:ext cx="59998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414E95-8120-4111-957C-5E0DBF5A7681}"/>
              </a:ext>
            </a:extLst>
          </p:cNvPr>
          <p:cNvSpPr txBox="1"/>
          <p:nvPr/>
        </p:nvSpPr>
        <p:spPr>
          <a:xfrm>
            <a:off x="7160760" y="2563266"/>
            <a:ext cx="59998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9252F9C-7848-4BC7-8F86-B3201BA2B85A}"/>
              </a:ext>
            </a:extLst>
          </p:cNvPr>
          <p:cNvSpPr txBox="1"/>
          <p:nvPr/>
        </p:nvSpPr>
        <p:spPr>
          <a:xfrm>
            <a:off x="8347689" y="2563266"/>
            <a:ext cx="59998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132714-60C8-431B-ACA0-67D11DB7932F}"/>
              </a:ext>
            </a:extLst>
          </p:cNvPr>
          <p:cNvSpPr txBox="1"/>
          <p:nvPr/>
        </p:nvSpPr>
        <p:spPr>
          <a:xfrm>
            <a:off x="4823981" y="1027416"/>
            <a:ext cx="400826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44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Number of Kubernetes Clusters Currently in Operation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9CFA529-2859-4BB9-9660-19024164E9C6}"/>
              </a:ext>
            </a:extLst>
          </p:cNvPr>
          <p:cNvCxnSpPr>
            <a:stCxn id="16" idx="2"/>
          </p:cNvCxnSpPr>
          <p:nvPr/>
        </p:nvCxnSpPr>
        <p:spPr>
          <a:xfrm flipH="1">
            <a:off x="5433450" y="2832839"/>
            <a:ext cx="396" cy="115844"/>
          </a:xfrm>
          <a:prstGeom prst="line">
            <a:avLst/>
          </a:prstGeom>
          <a:ln w="12700">
            <a:solidFill>
              <a:srgbClr val="41B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CC8BF73E-FBD3-412D-B65C-306F5385FA30}"/>
              </a:ext>
            </a:extLst>
          </p:cNvPr>
          <p:cNvSpPr>
            <a:spLocks noChangeAspect="1"/>
          </p:cNvSpPr>
          <p:nvPr/>
        </p:nvSpPr>
        <p:spPr>
          <a:xfrm>
            <a:off x="5387729" y="2925381"/>
            <a:ext cx="91440" cy="91440"/>
          </a:xfrm>
          <a:prstGeom prst="ellipse">
            <a:avLst/>
          </a:prstGeom>
          <a:solidFill>
            <a:srgbClr val="41B6E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9127655-AA48-480C-BEA1-EDA013199D14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6582311" y="2832839"/>
            <a:ext cx="0" cy="115844"/>
          </a:xfrm>
          <a:prstGeom prst="line">
            <a:avLst/>
          </a:prstGeom>
          <a:ln w="12700">
            <a:solidFill>
              <a:srgbClr val="0076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49A5AB0B-EAB0-4BE0-AB00-1254B39DC94D}"/>
              </a:ext>
            </a:extLst>
          </p:cNvPr>
          <p:cNvSpPr>
            <a:spLocks noChangeAspect="1"/>
          </p:cNvSpPr>
          <p:nvPr/>
        </p:nvSpPr>
        <p:spPr>
          <a:xfrm>
            <a:off x="6536590" y="2925381"/>
            <a:ext cx="91440" cy="91440"/>
          </a:xfrm>
          <a:prstGeom prst="ellipse">
            <a:avLst/>
          </a:prstGeom>
          <a:solidFill>
            <a:srgbClr val="0076C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97F7ABF-949D-4171-AAC4-5D32008857EA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7460752" y="2832839"/>
            <a:ext cx="0" cy="115844"/>
          </a:xfrm>
          <a:prstGeom prst="line">
            <a:avLst/>
          </a:prstGeom>
          <a:ln w="12700">
            <a:solidFill>
              <a:srgbClr val="0044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CAD84ECD-4900-4C3F-8A2F-7F88E050FB0D}"/>
              </a:ext>
            </a:extLst>
          </p:cNvPr>
          <p:cNvSpPr>
            <a:spLocks noChangeAspect="1"/>
          </p:cNvSpPr>
          <p:nvPr/>
        </p:nvSpPr>
        <p:spPr>
          <a:xfrm>
            <a:off x="7415031" y="2925381"/>
            <a:ext cx="91440" cy="91440"/>
          </a:xfrm>
          <a:prstGeom prst="ellipse">
            <a:avLst/>
          </a:prstGeom>
          <a:solidFill>
            <a:srgbClr val="00447C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7634DCD-2C69-4642-82E7-3B2F2F47B2EE}"/>
              </a:ext>
            </a:extLst>
          </p:cNvPr>
          <p:cNvCxnSpPr>
            <a:cxnSpLocks/>
          </p:cNvCxnSpPr>
          <p:nvPr/>
        </p:nvCxnSpPr>
        <p:spPr>
          <a:xfrm>
            <a:off x="8074488" y="2832839"/>
            <a:ext cx="0" cy="115844"/>
          </a:xfrm>
          <a:prstGeom prst="line">
            <a:avLst/>
          </a:prstGeom>
          <a:ln w="12700">
            <a:solidFill>
              <a:srgbClr val="6EA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205964A-CA3F-4FA6-B794-5D8237E12E92}"/>
              </a:ext>
            </a:extLst>
          </p:cNvPr>
          <p:cNvCxnSpPr>
            <a:cxnSpLocks/>
          </p:cNvCxnSpPr>
          <p:nvPr/>
        </p:nvCxnSpPr>
        <p:spPr>
          <a:xfrm>
            <a:off x="8643148" y="2832839"/>
            <a:ext cx="0" cy="1158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4801987A-9904-4061-8B3F-5383F69EF6FE}"/>
              </a:ext>
            </a:extLst>
          </p:cNvPr>
          <p:cNvSpPr>
            <a:spLocks noChangeAspect="1"/>
          </p:cNvSpPr>
          <p:nvPr/>
        </p:nvSpPr>
        <p:spPr>
          <a:xfrm>
            <a:off x="8028768" y="2925381"/>
            <a:ext cx="91440" cy="91440"/>
          </a:xfrm>
          <a:prstGeom prst="ellipse">
            <a:avLst/>
          </a:prstGeom>
          <a:solidFill>
            <a:srgbClr val="6EA20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7372E4A-E9C9-4FFE-870B-369F2F1974E8}"/>
              </a:ext>
            </a:extLst>
          </p:cNvPr>
          <p:cNvSpPr>
            <a:spLocks noChangeAspect="1"/>
          </p:cNvSpPr>
          <p:nvPr/>
        </p:nvSpPr>
        <p:spPr>
          <a:xfrm>
            <a:off x="8597428" y="2925381"/>
            <a:ext cx="91440" cy="91440"/>
          </a:xfrm>
          <a:prstGeom prst="ellips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C3EB0F5-1D93-4AD0-A624-FAD544740799}"/>
              </a:ext>
            </a:extLst>
          </p:cNvPr>
          <p:cNvSpPr txBox="1"/>
          <p:nvPr/>
        </p:nvSpPr>
        <p:spPr>
          <a:xfrm>
            <a:off x="5191653" y="3103132"/>
            <a:ext cx="48359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or less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1B80639-FA10-4648-A4BA-9BBE1A0EC780}"/>
              </a:ext>
            </a:extLst>
          </p:cNvPr>
          <p:cNvSpPr txBox="1"/>
          <p:nvPr/>
        </p:nvSpPr>
        <p:spPr>
          <a:xfrm>
            <a:off x="6341944" y="3103131"/>
            <a:ext cx="48359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6-10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948D0F4-E7BD-44A7-8221-0D2E402612F5}"/>
              </a:ext>
            </a:extLst>
          </p:cNvPr>
          <p:cNvSpPr txBox="1"/>
          <p:nvPr/>
        </p:nvSpPr>
        <p:spPr>
          <a:xfrm>
            <a:off x="7218955" y="3103131"/>
            <a:ext cx="48359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11-25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AEC1D05-4E7C-4AB5-881A-C1F600CD9129}"/>
              </a:ext>
            </a:extLst>
          </p:cNvPr>
          <p:cNvSpPr txBox="1"/>
          <p:nvPr/>
        </p:nvSpPr>
        <p:spPr>
          <a:xfrm>
            <a:off x="7828028" y="3103131"/>
            <a:ext cx="48359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26-50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4E71D18-F444-477C-BB90-F5080E7F9CA7}"/>
              </a:ext>
            </a:extLst>
          </p:cNvPr>
          <p:cNvSpPr txBox="1"/>
          <p:nvPr/>
        </p:nvSpPr>
        <p:spPr>
          <a:xfrm>
            <a:off x="8401352" y="3103131"/>
            <a:ext cx="48359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than 50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1811315-8824-4EC7-B0C3-0B84F410C743}"/>
              </a:ext>
            </a:extLst>
          </p:cNvPr>
          <p:cNvSpPr txBox="1"/>
          <p:nvPr/>
        </p:nvSpPr>
        <p:spPr>
          <a:xfrm>
            <a:off x="285750" y="4814872"/>
            <a:ext cx="537039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The State of Kubernetes 2022, presented by VMware. Survey of 776 qualified software development and IT professionals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3F594EC-2C7B-4FEE-BC19-7C16B680E624}"/>
              </a:ext>
            </a:extLst>
          </p:cNvPr>
          <p:cNvSpPr txBox="1"/>
          <p:nvPr/>
        </p:nvSpPr>
        <p:spPr>
          <a:xfrm>
            <a:off x="4105902" y="3470005"/>
            <a:ext cx="503809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 b="1" kern="0">
                <a:solidFill>
                  <a:srgbClr val="00447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44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Expected Growth in Kubernetes Clusters at the Respondent’s Organization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EADA296-AB66-40F2-B545-10B24EBEB420}"/>
              </a:ext>
            </a:extLst>
          </p:cNvPr>
          <p:cNvSpPr/>
          <p:nvPr/>
        </p:nvSpPr>
        <p:spPr>
          <a:xfrm>
            <a:off x="4783873" y="4214406"/>
            <a:ext cx="725231" cy="291737"/>
          </a:xfrm>
          <a:prstGeom prst="rect">
            <a:avLst/>
          </a:prstGeom>
          <a:solidFill>
            <a:srgbClr val="6EA20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5FAD580-DFD4-4657-A893-3BED0F039A86}"/>
              </a:ext>
            </a:extLst>
          </p:cNvPr>
          <p:cNvSpPr/>
          <p:nvPr/>
        </p:nvSpPr>
        <p:spPr>
          <a:xfrm>
            <a:off x="6034103" y="3688088"/>
            <a:ext cx="725231" cy="818629"/>
          </a:xfrm>
          <a:prstGeom prst="rect">
            <a:avLst/>
          </a:prstGeom>
          <a:solidFill>
            <a:srgbClr val="0076C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335DB47-94D0-4F63-BF9F-813281D09DDD}"/>
              </a:ext>
            </a:extLst>
          </p:cNvPr>
          <p:cNvSpPr/>
          <p:nvPr/>
        </p:nvSpPr>
        <p:spPr>
          <a:xfrm>
            <a:off x="7284333" y="3848726"/>
            <a:ext cx="725231" cy="653534"/>
          </a:xfrm>
          <a:prstGeom prst="rect">
            <a:avLst/>
          </a:prstGeom>
          <a:solidFill>
            <a:srgbClr val="00447C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2AE433F-3485-49E5-ACC2-40FA783C3485}"/>
              </a:ext>
            </a:extLst>
          </p:cNvPr>
          <p:cNvSpPr txBox="1"/>
          <p:nvPr/>
        </p:nvSpPr>
        <p:spPr>
          <a:xfrm>
            <a:off x="4841174" y="4252552"/>
            <a:ext cx="5999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13%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D41D2D3-4874-4BFB-865E-D32CAB5D9F80}"/>
              </a:ext>
            </a:extLst>
          </p:cNvPr>
          <p:cNvSpPr txBox="1"/>
          <p:nvPr/>
        </p:nvSpPr>
        <p:spPr>
          <a:xfrm>
            <a:off x="6091437" y="3729393"/>
            <a:ext cx="5999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35%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8474208-A836-429F-A567-24E2334B2636}"/>
              </a:ext>
            </a:extLst>
          </p:cNvPr>
          <p:cNvSpPr txBox="1"/>
          <p:nvPr/>
        </p:nvSpPr>
        <p:spPr>
          <a:xfrm>
            <a:off x="7346957" y="3904044"/>
            <a:ext cx="5999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28%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FCDB908-0F26-42AB-A2EF-2E3BF6A5790B}"/>
              </a:ext>
            </a:extLst>
          </p:cNvPr>
          <p:cNvSpPr txBox="1"/>
          <p:nvPr/>
        </p:nvSpPr>
        <p:spPr>
          <a:xfrm>
            <a:off x="4628165" y="4523435"/>
            <a:ext cx="1026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Increase dramatically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(More than double)</a:t>
            </a:r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EB0113DB-B974-49ED-A9EE-4953D1A39A48}"/>
              </a:ext>
            </a:extLst>
          </p:cNvPr>
          <p:cNvSpPr/>
          <p:nvPr/>
        </p:nvSpPr>
        <p:spPr>
          <a:xfrm>
            <a:off x="0" y="3546323"/>
            <a:ext cx="3583085" cy="1097280"/>
          </a:xfrm>
          <a:custGeom>
            <a:avLst/>
            <a:gdLst>
              <a:gd name="connsiteX0" fmla="*/ 0 w 3583085"/>
              <a:gd name="connsiteY0" fmla="*/ 0 h 1097280"/>
              <a:gd name="connsiteX1" fmla="*/ 3003236 w 3583085"/>
              <a:gd name="connsiteY1" fmla="*/ 0 h 1097280"/>
              <a:gd name="connsiteX2" fmla="*/ 3003236 w 3583085"/>
              <a:gd name="connsiteY2" fmla="*/ 3146 h 1097280"/>
              <a:gd name="connsiteX3" fmla="*/ 3034445 w 3583085"/>
              <a:gd name="connsiteY3" fmla="*/ 0 h 1097280"/>
              <a:gd name="connsiteX4" fmla="*/ 3583085 w 3583085"/>
              <a:gd name="connsiteY4" fmla="*/ 548640 h 1097280"/>
              <a:gd name="connsiteX5" fmla="*/ 3034445 w 3583085"/>
              <a:gd name="connsiteY5" fmla="*/ 1097280 h 1097280"/>
              <a:gd name="connsiteX6" fmla="*/ 3003236 w 3583085"/>
              <a:gd name="connsiteY6" fmla="*/ 1094134 h 1097280"/>
              <a:gd name="connsiteX7" fmla="*/ 3003236 w 3583085"/>
              <a:gd name="connsiteY7" fmla="*/ 1097280 h 1097280"/>
              <a:gd name="connsiteX8" fmla="*/ 0 w 3583085"/>
              <a:gd name="connsiteY8" fmla="*/ 109728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3085" h="1097280">
                <a:moveTo>
                  <a:pt x="0" y="0"/>
                </a:moveTo>
                <a:lnTo>
                  <a:pt x="3003236" y="0"/>
                </a:lnTo>
                <a:lnTo>
                  <a:pt x="3003236" y="3146"/>
                </a:lnTo>
                <a:lnTo>
                  <a:pt x="3034445" y="0"/>
                </a:lnTo>
                <a:cubicBezTo>
                  <a:pt x="3337451" y="0"/>
                  <a:pt x="3583085" y="245634"/>
                  <a:pt x="3583085" y="548640"/>
                </a:cubicBezTo>
                <a:cubicBezTo>
                  <a:pt x="3583085" y="851646"/>
                  <a:pt x="3337451" y="1097280"/>
                  <a:pt x="3034445" y="1097280"/>
                </a:cubicBezTo>
                <a:lnTo>
                  <a:pt x="3003236" y="1094134"/>
                </a:lnTo>
                <a:lnTo>
                  <a:pt x="3003236" y="1097280"/>
                </a:lnTo>
                <a:lnTo>
                  <a:pt x="0" y="1097280"/>
                </a:lnTo>
                <a:close/>
              </a:path>
            </a:pathLst>
          </a:cu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4427539-FCEB-441F-A695-AD39178CCB2F}"/>
              </a:ext>
            </a:extLst>
          </p:cNvPr>
          <p:cNvSpPr txBox="1"/>
          <p:nvPr/>
        </p:nvSpPr>
        <p:spPr>
          <a:xfrm>
            <a:off x="5878428" y="4523435"/>
            <a:ext cx="1026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Increase substantially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(50-100% more)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DBA0CDC-9149-4790-B0FB-35AAB29C0228}"/>
              </a:ext>
            </a:extLst>
          </p:cNvPr>
          <p:cNvSpPr txBox="1"/>
          <p:nvPr/>
        </p:nvSpPr>
        <p:spPr>
          <a:xfrm>
            <a:off x="7127870" y="4523435"/>
            <a:ext cx="1026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Increase notably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(20-50% more)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13AAEE-ADF1-4240-9C42-250F5B33C07F}"/>
              </a:ext>
            </a:extLst>
          </p:cNvPr>
          <p:cNvSpPr txBox="1"/>
          <p:nvPr/>
        </p:nvSpPr>
        <p:spPr>
          <a:xfrm>
            <a:off x="1163011" y="3806422"/>
            <a:ext cx="233395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expect the number of Kubernetes clusters they operate to grow by more than 50% in the coming year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42504B4-F6E6-4E08-944A-F147786B6999}"/>
              </a:ext>
            </a:extLst>
          </p:cNvPr>
          <p:cNvSpPr txBox="1"/>
          <p:nvPr/>
        </p:nvSpPr>
        <p:spPr>
          <a:xfrm>
            <a:off x="182356" y="3812766"/>
            <a:ext cx="91131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48%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6DC373E7-3022-4168-972E-A46615B00CD2}"/>
              </a:ext>
            </a:extLst>
          </p:cNvPr>
          <p:cNvCxnSpPr>
            <a:cxnSpLocks/>
          </p:cNvCxnSpPr>
          <p:nvPr/>
        </p:nvCxnSpPr>
        <p:spPr>
          <a:xfrm>
            <a:off x="272251" y="4305209"/>
            <a:ext cx="731520" cy="0"/>
          </a:xfrm>
          <a:prstGeom prst="line">
            <a:avLst/>
          </a:prstGeom>
          <a:ln w="12700">
            <a:solidFill>
              <a:srgbClr val="0044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B361ADBF-5A23-451C-B696-54498B5A7E7B}"/>
              </a:ext>
            </a:extLst>
          </p:cNvPr>
          <p:cNvSpPr/>
          <p:nvPr/>
        </p:nvSpPr>
        <p:spPr>
          <a:xfrm rot="2705796">
            <a:off x="329974" y="1873116"/>
            <a:ext cx="1165860" cy="1165860"/>
          </a:xfrm>
          <a:custGeom>
            <a:avLst/>
            <a:gdLst>
              <a:gd name="connsiteX0" fmla="*/ 415503 w 1554480"/>
              <a:gd name="connsiteY0" fmla="*/ 1143009 h 1554480"/>
              <a:gd name="connsiteX1" fmla="*/ 411471 w 1554480"/>
              <a:gd name="connsiteY1" fmla="*/ 415503 h 1554480"/>
              <a:gd name="connsiteX2" fmla="*/ 1138977 w 1554480"/>
              <a:gd name="connsiteY2" fmla="*/ 411471 h 1554480"/>
              <a:gd name="connsiteX3" fmla="*/ 1143009 w 1554480"/>
              <a:gd name="connsiteY3" fmla="*/ 1138977 h 1554480"/>
              <a:gd name="connsiteX4" fmla="*/ 415503 w 1554480"/>
              <a:gd name="connsiteY4" fmla="*/ 1143009 h 1554480"/>
              <a:gd name="connsiteX5" fmla="*/ 295002 w 1554480"/>
              <a:gd name="connsiteY5" fmla="*/ 1264854 h 1554480"/>
              <a:gd name="connsiteX6" fmla="*/ 1264854 w 1554480"/>
              <a:gd name="connsiteY6" fmla="*/ 1259478 h 1554480"/>
              <a:gd name="connsiteX7" fmla="*/ 1259478 w 1554480"/>
              <a:gd name="connsiteY7" fmla="*/ 289626 h 1554480"/>
              <a:gd name="connsiteX8" fmla="*/ 289626 w 1554480"/>
              <a:gd name="connsiteY8" fmla="*/ 295002 h 1554480"/>
              <a:gd name="connsiteX9" fmla="*/ 295002 w 1554480"/>
              <a:gd name="connsiteY9" fmla="*/ 1264854 h 1554480"/>
              <a:gd name="connsiteX10" fmla="*/ 227648 w 1554480"/>
              <a:gd name="connsiteY10" fmla="*/ 1326832 h 1554480"/>
              <a:gd name="connsiteX11" fmla="*/ 0 w 1554480"/>
              <a:gd name="connsiteY11" fmla="*/ 777240 h 1554480"/>
              <a:gd name="connsiteX12" fmla="*/ 777240 w 1554480"/>
              <a:gd name="connsiteY12" fmla="*/ 0 h 1554480"/>
              <a:gd name="connsiteX13" fmla="*/ 1554480 w 1554480"/>
              <a:gd name="connsiteY13" fmla="*/ 0 h 1554480"/>
              <a:gd name="connsiteX14" fmla="*/ 1554480 w 1554480"/>
              <a:gd name="connsiteY14" fmla="*/ 777240 h 1554480"/>
              <a:gd name="connsiteX15" fmla="*/ 777240 w 1554480"/>
              <a:gd name="connsiteY15" fmla="*/ 1554480 h 1554480"/>
              <a:gd name="connsiteX16" fmla="*/ 227648 w 1554480"/>
              <a:gd name="connsiteY16" fmla="*/ 1326832 h 15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54480" h="1554480">
                <a:moveTo>
                  <a:pt x="415503" y="1143009"/>
                </a:moveTo>
                <a:cubicBezTo>
                  <a:pt x="213495" y="943227"/>
                  <a:pt x="211689" y="617512"/>
                  <a:pt x="411471" y="415503"/>
                </a:cubicBezTo>
                <a:cubicBezTo>
                  <a:pt x="611253" y="213495"/>
                  <a:pt x="936968" y="211689"/>
                  <a:pt x="1138977" y="411471"/>
                </a:cubicBezTo>
                <a:cubicBezTo>
                  <a:pt x="1340985" y="611253"/>
                  <a:pt x="1342791" y="936968"/>
                  <a:pt x="1143009" y="1138977"/>
                </a:cubicBezTo>
                <a:cubicBezTo>
                  <a:pt x="943227" y="1340985"/>
                  <a:pt x="617512" y="1342791"/>
                  <a:pt x="415503" y="1143009"/>
                </a:cubicBezTo>
                <a:close/>
                <a:moveTo>
                  <a:pt x="295002" y="1264854"/>
                </a:moveTo>
                <a:cubicBezTo>
                  <a:pt x="564304" y="1531187"/>
                  <a:pt x="998521" y="1528780"/>
                  <a:pt x="1264854" y="1259478"/>
                </a:cubicBezTo>
                <a:cubicBezTo>
                  <a:pt x="1531187" y="990176"/>
                  <a:pt x="1528780" y="555959"/>
                  <a:pt x="1259478" y="289626"/>
                </a:cubicBezTo>
                <a:cubicBezTo>
                  <a:pt x="990176" y="23293"/>
                  <a:pt x="555959" y="25700"/>
                  <a:pt x="289626" y="295002"/>
                </a:cubicBezTo>
                <a:cubicBezTo>
                  <a:pt x="23293" y="564304"/>
                  <a:pt x="25700" y="998521"/>
                  <a:pt x="295002" y="1264854"/>
                </a:cubicBezTo>
                <a:close/>
                <a:moveTo>
                  <a:pt x="227648" y="1326832"/>
                </a:moveTo>
                <a:cubicBezTo>
                  <a:pt x="86995" y="1186179"/>
                  <a:pt x="0" y="991869"/>
                  <a:pt x="0" y="777240"/>
                </a:cubicBezTo>
                <a:cubicBezTo>
                  <a:pt x="0" y="347982"/>
                  <a:pt x="347982" y="0"/>
                  <a:pt x="777240" y="0"/>
                </a:cubicBezTo>
                <a:lnTo>
                  <a:pt x="1554480" y="0"/>
                </a:lnTo>
                <a:lnTo>
                  <a:pt x="1554480" y="777240"/>
                </a:lnTo>
                <a:cubicBezTo>
                  <a:pt x="1554480" y="1206498"/>
                  <a:pt x="1206498" y="1554480"/>
                  <a:pt x="777240" y="1554480"/>
                </a:cubicBezTo>
                <a:cubicBezTo>
                  <a:pt x="562611" y="1554480"/>
                  <a:pt x="368301" y="1467485"/>
                  <a:pt x="227648" y="1326832"/>
                </a:cubicBezTo>
                <a:close/>
              </a:path>
            </a:pathLst>
          </a:custGeom>
          <a:solidFill>
            <a:srgbClr val="0044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058B281-A1E7-41A8-813D-392C2333F551}"/>
              </a:ext>
            </a:extLst>
          </p:cNvPr>
          <p:cNvSpPr txBox="1"/>
          <p:nvPr/>
        </p:nvSpPr>
        <p:spPr>
          <a:xfrm>
            <a:off x="594917" y="2266085"/>
            <a:ext cx="696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43%</a:t>
            </a:r>
          </a:p>
        </p:txBody>
      </p:sp>
      <p:sp>
        <p:nvSpPr>
          <p:cNvPr id="102" name="Block Arc 101">
            <a:extLst>
              <a:ext uri="{FF2B5EF4-FFF2-40B4-BE49-F238E27FC236}">
                <a16:creationId xmlns:a16="http://schemas.microsoft.com/office/drawing/2014/main" id="{D4B24694-8D92-4762-96C1-3E5D340B7CC0}"/>
              </a:ext>
            </a:extLst>
          </p:cNvPr>
          <p:cNvSpPr/>
          <p:nvPr/>
        </p:nvSpPr>
        <p:spPr>
          <a:xfrm rot="5400000">
            <a:off x="397951" y="1941696"/>
            <a:ext cx="1028700" cy="1028700"/>
          </a:xfrm>
          <a:prstGeom prst="blockArc">
            <a:avLst>
              <a:gd name="adj1" fmla="val 10800000"/>
              <a:gd name="adj2" fmla="val 20107323"/>
              <a:gd name="adj3" fmla="val 13395"/>
            </a:avLst>
          </a:prstGeom>
          <a:solidFill>
            <a:srgbClr val="0076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02F96F4-756C-4241-BC1E-F789B313C264}"/>
              </a:ext>
            </a:extLst>
          </p:cNvPr>
          <p:cNvSpPr txBox="1"/>
          <p:nvPr/>
        </p:nvSpPr>
        <p:spPr>
          <a:xfrm>
            <a:off x="549106" y="1494857"/>
            <a:ext cx="726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427891A-0114-440E-837D-DB5BB1408BA4}"/>
              </a:ext>
            </a:extLst>
          </p:cNvPr>
          <p:cNvSpPr txBox="1"/>
          <p:nvPr/>
        </p:nvSpPr>
        <p:spPr>
          <a:xfrm>
            <a:off x="398623" y="1022244"/>
            <a:ext cx="3620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Running 11 or More Kubernetes Clusters</a:t>
            </a:r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71C59D0F-533C-4763-A0AF-B69B66340068}"/>
              </a:ext>
            </a:extLst>
          </p:cNvPr>
          <p:cNvSpPr/>
          <p:nvPr/>
        </p:nvSpPr>
        <p:spPr>
          <a:xfrm rot="13498917">
            <a:off x="2937695" y="1873116"/>
            <a:ext cx="1165860" cy="1165860"/>
          </a:xfrm>
          <a:custGeom>
            <a:avLst/>
            <a:gdLst>
              <a:gd name="connsiteX0" fmla="*/ 415503 w 1554480"/>
              <a:gd name="connsiteY0" fmla="*/ 1143009 h 1554480"/>
              <a:gd name="connsiteX1" fmla="*/ 411471 w 1554480"/>
              <a:gd name="connsiteY1" fmla="*/ 415503 h 1554480"/>
              <a:gd name="connsiteX2" fmla="*/ 1138977 w 1554480"/>
              <a:gd name="connsiteY2" fmla="*/ 411471 h 1554480"/>
              <a:gd name="connsiteX3" fmla="*/ 1143009 w 1554480"/>
              <a:gd name="connsiteY3" fmla="*/ 1138977 h 1554480"/>
              <a:gd name="connsiteX4" fmla="*/ 415503 w 1554480"/>
              <a:gd name="connsiteY4" fmla="*/ 1143009 h 1554480"/>
              <a:gd name="connsiteX5" fmla="*/ 295002 w 1554480"/>
              <a:gd name="connsiteY5" fmla="*/ 1264854 h 1554480"/>
              <a:gd name="connsiteX6" fmla="*/ 1264854 w 1554480"/>
              <a:gd name="connsiteY6" fmla="*/ 1259478 h 1554480"/>
              <a:gd name="connsiteX7" fmla="*/ 1259478 w 1554480"/>
              <a:gd name="connsiteY7" fmla="*/ 289626 h 1554480"/>
              <a:gd name="connsiteX8" fmla="*/ 289626 w 1554480"/>
              <a:gd name="connsiteY8" fmla="*/ 295002 h 1554480"/>
              <a:gd name="connsiteX9" fmla="*/ 295002 w 1554480"/>
              <a:gd name="connsiteY9" fmla="*/ 1264854 h 1554480"/>
              <a:gd name="connsiteX10" fmla="*/ 227648 w 1554480"/>
              <a:gd name="connsiteY10" fmla="*/ 1326832 h 1554480"/>
              <a:gd name="connsiteX11" fmla="*/ 0 w 1554480"/>
              <a:gd name="connsiteY11" fmla="*/ 777240 h 1554480"/>
              <a:gd name="connsiteX12" fmla="*/ 777240 w 1554480"/>
              <a:gd name="connsiteY12" fmla="*/ 0 h 1554480"/>
              <a:gd name="connsiteX13" fmla="*/ 1554480 w 1554480"/>
              <a:gd name="connsiteY13" fmla="*/ 0 h 1554480"/>
              <a:gd name="connsiteX14" fmla="*/ 1554480 w 1554480"/>
              <a:gd name="connsiteY14" fmla="*/ 777240 h 1554480"/>
              <a:gd name="connsiteX15" fmla="*/ 777240 w 1554480"/>
              <a:gd name="connsiteY15" fmla="*/ 1554480 h 1554480"/>
              <a:gd name="connsiteX16" fmla="*/ 227648 w 1554480"/>
              <a:gd name="connsiteY16" fmla="*/ 1326832 h 15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54480" h="1554480">
                <a:moveTo>
                  <a:pt x="415503" y="1143009"/>
                </a:moveTo>
                <a:cubicBezTo>
                  <a:pt x="213495" y="943227"/>
                  <a:pt x="211689" y="617512"/>
                  <a:pt x="411471" y="415503"/>
                </a:cubicBezTo>
                <a:cubicBezTo>
                  <a:pt x="611253" y="213495"/>
                  <a:pt x="936968" y="211689"/>
                  <a:pt x="1138977" y="411471"/>
                </a:cubicBezTo>
                <a:cubicBezTo>
                  <a:pt x="1340985" y="611253"/>
                  <a:pt x="1342791" y="936968"/>
                  <a:pt x="1143009" y="1138977"/>
                </a:cubicBezTo>
                <a:cubicBezTo>
                  <a:pt x="943227" y="1340985"/>
                  <a:pt x="617512" y="1342791"/>
                  <a:pt x="415503" y="1143009"/>
                </a:cubicBezTo>
                <a:close/>
                <a:moveTo>
                  <a:pt x="295002" y="1264854"/>
                </a:moveTo>
                <a:cubicBezTo>
                  <a:pt x="564304" y="1531187"/>
                  <a:pt x="998521" y="1528780"/>
                  <a:pt x="1264854" y="1259478"/>
                </a:cubicBezTo>
                <a:cubicBezTo>
                  <a:pt x="1531187" y="990176"/>
                  <a:pt x="1528780" y="555959"/>
                  <a:pt x="1259478" y="289626"/>
                </a:cubicBezTo>
                <a:cubicBezTo>
                  <a:pt x="990176" y="23293"/>
                  <a:pt x="555959" y="25700"/>
                  <a:pt x="289626" y="295002"/>
                </a:cubicBezTo>
                <a:cubicBezTo>
                  <a:pt x="23293" y="564304"/>
                  <a:pt x="25700" y="998521"/>
                  <a:pt x="295002" y="1264854"/>
                </a:cubicBezTo>
                <a:close/>
                <a:moveTo>
                  <a:pt x="227648" y="1326832"/>
                </a:moveTo>
                <a:cubicBezTo>
                  <a:pt x="86995" y="1186179"/>
                  <a:pt x="0" y="991869"/>
                  <a:pt x="0" y="777240"/>
                </a:cubicBezTo>
                <a:cubicBezTo>
                  <a:pt x="0" y="347982"/>
                  <a:pt x="347982" y="0"/>
                  <a:pt x="777240" y="0"/>
                </a:cubicBezTo>
                <a:lnTo>
                  <a:pt x="1554480" y="0"/>
                </a:lnTo>
                <a:lnTo>
                  <a:pt x="1554480" y="777240"/>
                </a:lnTo>
                <a:cubicBezTo>
                  <a:pt x="1554480" y="1206498"/>
                  <a:pt x="1206498" y="1554480"/>
                  <a:pt x="777240" y="1554480"/>
                </a:cubicBezTo>
                <a:cubicBezTo>
                  <a:pt x="562611" y="1554480"/>
                  <a:pt x="368301" y="1467485"/>
                  <a:pt x="227648" y="1326832"/>
                </a:cubicBezTo>
                <a:close/>
              </a:path>
            </a:pathLst>
          </a:custGeom>
          <a:solidFill>
            <a:srgbClr val="0044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45F3C81-039F-4401-A3C2-F76E73B8148F}"/>
              </a:ext>
            </a:extLst>
          </p:cNvPr>
          <p:cNvSpPr txBox="1"/>
          <p:nvPr/>
        </p:nvSpPr>
        <p:spPr>
          <a:xfrm>
            <a:off x="3202639" y="2266085"/>
            <a:ext cx="696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65%</a:t>
            </a:r>
          </a:p>
        </p:txBody>
      </p:sp>
      <p:sp>
        <p:nvSpPr>
          <p:cNvPr id="108" name="Block Arc 107">
            <a:extLst>
              <a:ext uri="{FF2B5EF4-FFF2-40B4-BE49-F238E27FC236}">
                <a16:creationId xmlns:a16="http://schemas.microsoft.com/office/drawing/2014/main" id="{909579BD-F39A-4842-8ECD-91B39F661475}"/>
              </a:ext>
            </a:extLst>
          </p:cNvPr>
          <p:cNvSpPr/>
          <p:nvPr/>
        </p:nvSpPr>
        <p:spPr>
          <a:xfrm rot="5400000">
            <a:off x="3005673" y="1941696"/>
            <a:ext cx="1028700" cy="1028700"/>
          </a:xfrm>
          <a:prstGeom prst="blockArc">
            <a:avLst>
              <a:gd name="adj1" fmla="val 10800000"/>
              <a:gd name="adj2" fmla="val 3773373"/>
              <a:gd name="adj3" fmla="val 13810"/>
            </a:avLst>
          </a:prstGeom>
          <a:solidFill>
            <a:srgbClr val="0076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CEFA4D1-3A1C-4A07-9D7C-16D44CE5DE14}"/>
              </a:ext>
            </a:extLst>
          </p:cNvPr>
          <p:cNvSpPr txBox="1"/>
          <p:nvPr/>
        </p:nvSpPr>
        <p:spPr>
          <a:xfrm>
            <a:off x="3156828" y="1494857"/>
            <a:ext cx="726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1B23C8D-8E9C-4959-8C00-3D1DD7E7DEBB}"/>
              </a:ext>
            </a:extLst>
          </p:cNvPr>
          <p:cNvSpPr txBox="1"/>
          <p:nvPr/>
        </p:nvSpPr>
        <p:spPr>
          <a:xfrm>
            <a:off x="1754959" y="2153049"/>
            <a:ext cx="91131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6EA20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+22%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CFA7A06B-B127-4977-932E-59980BE0DFA8}"/>
              </a:ext>
            </a:extLst>
          </p:cNvPr>
          <p:cNvCxnSpPr>
            <a:cxnSpLocks/>
          </p:cNvCxnSpPr>
          <p:nvPr/>
        </p:nvCxnSpPr>
        <p:spPr>
          <a:xfrm>
            <a:off x="1844854" y="2533893"/>
            <a:ext cx="731520" cy="0"/>
          </a:xfrm>
          <a:prstGeom prst="line">
            <a:avLst/>
          </a:prstGeom>
          <a:ln w="12700">
            <a:solidFill>
              <a:srgbClr val="6EA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C4F73198-9539-454A-BEA3-3FBE9B8798B0}"/>
              </a:ext>
            </a:extLst>
          </p:cNvPr>
          <p:cNvSpPr txBox="1"/>
          <p:nvPr/>
        </p:nvSpPr>
        <p:spPr>
          <a:xfrm>
            <a:off x="1747315" y="2574893"/>
            <a:ext cx="91131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6EA20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YoY</a:t>
            </a:r>
          </a:p>
        </p:txBody>
      </p:sp>
    </p:spTree>
    <p:extLst>
      <p:ext uri="{BB962C8B-B14F-4D97-AF65-F5344CB8AC3E}">
        <p14:creationId xmlns:p14="http://schemas.microsoft.com/office/powerpoint/2010/main" val="377658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AF047-357C-4DD0-B236-C06043956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Kubernetes adoption challenges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7833AF0-7EC9-4022-B891-167E2A3851B0}"/>
              </a:ext>
            </a:extLst>
          </p:cNvPr>
          <p:cNvSpPr/>
          <p:nvPr/>
        </p:nvSpPr>
        <p:spPr>
          <a:xfrm>
            <a:off x="848942" y="1474439"/>
            <a:ext cx="2743200" cy="2743200"/>
          </a:xfrm>
          <a:prstGeom prst="ellipse">
            <a:avLst/>
          </a:prstGeom>
          <a:solidFill>
            <a:srgbClr val="F2F2F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35DBED-3B6B-42F2-87BE-CA2BE460B7BF}"/>
              </a:ext>
            </a:extLst>
          </p:cNvPr>
          <p:cNvSpPr/>
          <p:nvPr/>
        </p:nvSpPr>
        <p:spPr>
          <a:xfrm>
            <a:off x="842444" y="2153542"/>
            <a:ext cx="27569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Common challenges for Kubernetes admins and developers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3BC82CF-06A1-464E-9BB4-76B160E46066}"/>
              </a:ext>
            </a:extLst>
          </p:cNvPr>
          <p:cNvSpPr/>
          <p:nvPr/>
        </p:nvSpPr>
        <p:spPr>
          <a:xfrm>
            <a:off x="2147342" y="1057338"/>
            <a:ext cx="1817370" cy="3578098"/>
          </a:xfrm>
          <a:custGeom>
            <a:avLst/>
            <a:gdLst>
              <a:gd name="connsiteX0" fmla="*/ 91440 w 2423160"/>
              <a:gd name="connsiteY0" fmla="*/ 0 h 4770797"/>
              <a:gd name="connsiteX1" fmla="*/ 156098 w 2423160"/>
              <a:gd name="connsiteY1" fmla="*/ 26782 h 4770797"/>
              <a:gd name="connsiteX2" fmla="*/ 174694 w 2423160"/>
              <a:gd name="connsiteY2" fmla="*/ 54364 h 4770797"/>
              <a:gd name="connsiteX3" fmla="*/ 327959 w 2423160"/>
              <a:gd name="connsiteY3" fmla="*/ 61980 h 4770797"/>
              <a:gd name="connsiteX4" fmla="*/ 1201072 w 2423160"/>
              <a:gd name="connsiteY4" fmla="*/ 330584 h 4770797"/>
              <a:gd name="connsiteX5" fmla="*/ 1259170 w 2423160"/>
              <a:gd name="connsiteY5" fmla="*/ 365809 h 4770797"/>
              <a:gd name="connsiteX6" fmla="*/ 1261440 w 2423160"/>
              <a:gd name="connsiteY6" fmla="*/ 362443 h 4770797"/>
              <a:gd name="connsiteX7" fmla="*/ 1390756 w 2423160"/>
              <a:gd name="connsiteY7" fmla="*/ 308878 h 4770797"/>
              <a:gd name="connsiteX8" fmla="*/ 1573636 w 2423160"/>
              <a:gd name="connsiteY8" fmla="*/ 491758 h 4770797"/>
              <a:gd name="connsiteX9" fmla="*/ 1559264 w 2423160"/>
              <a:gd name="connsiteY9" fmla="*/ 562943 h 4770797"/>
              <a:gd name="connsiteX10" fmla="*/ 1555655 w 2423160"/>
              <a:gd name="connsiteY10" fmla="*/ 568297 h 4770797"/>
              <a:gd name="connsiteX11" fmla="*/ 1572991 w 2423160"/>
              <a:gd name="connsiteY11" fmla="*/ 581236 h 4770797"/>
              <a:gd name="connsiteX12" fmla="*/ 2140651 w 2423160"/>
              <a:gd name="connsiteY12" fmla="*/ 1268424 h 4770797"/>
              <a:gd name="connsiteX13" fmla="*/ 2211788 w 2423160"/>
              <a:gd name="connsiteY13" fmla="*/ 1415726 h 4770797"/>
              <a:gd name="connsiteX14" fmla="*/ 2233833 w 2423160"/>
              <a:gd name="connsiteY14" fmla="*/ 1411275 h 4770797"/>
              <a:gd name="connsiteX15" fmla="*/ 2416713 w 2423160"/>
              <a:gd name="connsiteY15" fmla="*/ 1594155 h 4770797"/>
              <a:gd name="connsiteX16" fmla="*/ 2363149 w 2423160"/>
              <a:gd name="connsiteY16" fmla="*/ 1723471 h 4770797"/>
              <a:gd name="connsiteX17" fmla="*/ 2332570 w 2423160"/>
              <a:gd name="connsiteY17" fmla="*/ 1744088 h 4770797"/>
              <a:gd name="connsiteX18" fmla="*/ 2375306 w 2423160"/>
              <a:gd name="connsiteY18" fmla="*/ 1909597 h 4770797"/>
              <a:gd name="connsiteX19" fmla="*/ 2423159 w 2423160"/>
              <a:gd name="connsiteY19" fmla="*/ 2379386 h 4770797"/>
              <a:gd name="connsiteX20" fmla="*/ 2364028 w 2423160"/>
              <a:gd name="connsiteY20" fmla="*/ 2905946 h 4770797"/>
              <a:gd name="connsiteX21" fmla="*/ 2324402 w 2423160"/>
              <a:gd name="connsiteY21" fmla="*/ 3042902 h 4770797"/>
              <a:gd name="connsiteX22" fmla="*/ 2363149 w 2423160"/>
              <a:gd name="connsiteY22" fmla="*/ 3069025 h 4770797"/>
              <a:gd name="connsiteX23" fmla="*/ 2416713 w 2423160"/>
              <a:gd name="connsiteY23" fmla="*/ 3198341 h 4770797"/>
              <a:gd name="connsiteX24" fmla="*/ 2233833 w 2423160"/>
              <a:gd name="connsiteY24" fmla="*/ 3381221 h 4770797"/>
              <a:gd name="connsiteX25" fmla="*/ 2200913 w 2423160"/>
              <a:gd name="connsiteY25" fmla="*/ 3374575 h 4770797"/>
              <a:gd name="connsiteX26" fmla="*/ 2194373 w 2423160"/>
              <a:gd name="connsiteY26" fmla="*/ 3390363 h 4770797"/>
              <a:gd name="connsiteX27" fmla="*/ 1576798 w 2423160"/>
              <a:gd name="connsiteY27" fmla="*/ 4179333 h 4770797"/>
              <a:gd name="connsiteX28" fmla="*/ 1559603 w 2423160"/>
              <a:gd name="connsiteY28" fmla="*/ 4192224 h 4770797"/>
              <a:gd name="connsiteX29" fmla="*/ 1569920 w 2423160"/>
              <a:gd name="connsiteY29" fmla="*/ 4225460 h 4770797"/>
              <a:gd name="connsiteX30" fmla="*/ 1573636 w 2423160"/>
              <a:gd name="connsiteY30" fmla="*/ 4262317 h 4770797"/>
              <a:gd name="connsiteX31" fmla="*/ 1390756 w 2423160"/>
              <a:gd name="connsiteY31" fmla="*/ 4445197 h 4770797"/>
              <a:gd name="connsiteX32" fmla="*/ 1319571 w 2423160"/>
              <a:gd name="connsiteY32" fmla="*/ 4430826 h 4770797"/>
              <a:gd name="connsiteX33" fmla="*/ 1265340 w 2423160"/>
              <a:gd name="connsiteY33" fmla="*/ 4394262 h 4770797"/>
              <a:gd name="connsiteX34" fmla="*/ 1205411 w 2423160"/>
              <a:gd name="connsiteY34" fmla="*/ 4430771 h 4770797"/>
              <a:gd name="connsiteX35" fmla="*/ 332868 w 2423160"/>
              <a:gd name="connsiteY35" fmla="*/ 4701222 h 4770797"/>
              <a:gd name="connsiteX36" fmla="*/ 176833 w 2423160"/>
              <a:gd name="connsiteY36" fmla="*/ 4709307 h 4770797"/>
              <a:gd name="connsiteX37" fmla="*/ 175694 w 2423160"/>
              <a:gd name="connsiteY37" fmla="*/ 4714950 h 4770797"/>
              <a:gd name="connsiteX38" fmla="*/ 91440 w 2423160"/>
              <a:gd name="connsiteY38" fmla="*/ 4770797 h 4770797"/>
              <a:gd name="connsiteX39" fmla="*/ 0 w 2423160"/>
              <a:gd name="connsiteY39" fmla="*/ 4679357 h 4770797"/>
              <a:gd name="connsiteX40" fmla="*/ 91440 w 2423160"/>
              <a:gd name="connsiteY40" fmla="*/ 4587917 h 4770797"/>
              <a:gd name="connsiteX41" fmla="*/ 156098 w 2423160"/>
              <a:gd name="connsiteY41" fmla="*/ 4614699 h 4770797"/>
              <a:gd name="connsiteX42" fmla="*/ 170761 w 2423160"/>
              <a:gd name="connsiteY42" fmla="*/ 4636448 h 4770797"/>
              <a:gd name="connsiteX43" fmla="*/ 325293 w 2423160"/>
              <a:gd name="connsiteY43" fmla="*/ 4628441 h 4770797"/>
              <a:gd name="connsiteX44" fmla="*/ 1170456 w 2423160"/>
              <a:gd name="connsiteY44" fmla="*/ 4366476 h 4770797"/>
              <a:gd name="connsiteX45" fmla="*/ 1222927 w 2423160"/>
              <a:gd name="connsiteY45" fmla="*/ 4334511 h 4770797"/>
              <a:gd name="connsiteX46" fmla="*/ 1222248 w 2423160"/>
              <a:gd name="connsiteY46" fmla="*/ 4333502 h 4770797"/>
              <a:gd name="connsiteX47" fmla="*/ 1207876 w 2423160"/>
              <a:gd name="connsiteY47" fmla="*/ 4262317 h 4770797"/>
              <a:gd name="connsiteX48" fmla="*/ 1390756 w 2423160"/>
              <a:gd name="connsiteY48" fmla="*/ 4079437 h 4770797"/>
              <a:gd name="connsiteX49" fmla="*/ 1461941 w 2423160"/>
              <a:gd name="connsiteY49" fmla="*/ 4093809 h 4770797"/>
              <a:gd name="connsiteX50" fmla="*/ 1518324 w 2423160"/>
              <a:gd name="connsiteY50" fmla="*/ 4131823 h 4770797"/>
              <a:gd name="connsiteX51" fmla="*/ 1530189 w 2423160"/>
              <a:gd name="connsiteY51" fmla="*/ 4122928 h 4770797"/>
              <a:gd name="connsiteX52" fmla="*/ 2128384 w 2423160"/>
              <a:gd name="connsiteY52" fmla="*/ 3358716 h 4770797"/>
              <a:gd name="connsiteX53" fmla="*/ 2133231 w 2423160"/>
              <a:gd name="connsiteY53" fmla="*/ 3347016 h 4770797"/>
              <a:gd name="connsiteX54" fmla="*/ 2104518 w 2423160"/>
              <a:gd name="connsiteY54" fmla="*/ 3327657 h 4770797"/>
              <a:gd name="connsiteX55" fmla="*/ 2050953 w 2423160"/>
              <a:gd name="connsiteY55" fmla="*/ 3198341 h 4770797"/>
              <a:gd name="connsiteX56" fmla="*/ 2233833 w 2423160"/>
              <a:gd name="connsiteY56" fmla="*/ 3015461 h 4770797"/>
              <a:gd name="connsiteX57" fmla="*/ 2255032 w 2423160"/>
              <a:gd name="connsiteY57" fmla="*/ 3019741 h 4770797"/>
              <a:gd name="connsiteX58" fmla="*/ 2292716 w 2423160"/>
              <a:gd name="connsiteY58" fmla="*/ 2889500 h 4770797"/>
              <a:gd name="connsiteX59" fmla="*/ 2349990 w 2423160"/>
              <a:gd name="connsiteY59" fmla="*/ 2379464 h 4770797"/>
              <a:gd name="connsiteX60" fmla="*/ 2303639 w 2423160"/>
              <a:gd name="connsiteY60" fmla="*/ 1924416 h 4770797"/>
              <a:gd name="connsiteX61" fmla="*/ 2264011 w 2423160"/>
              <a:gd name="connsiteY61" fmla="*/ 1770943 h 4770797"/>
              <a:gd name="connsiteX62" fmla="*/ 2233833 w 2423160"/>
              <a:gd name="connsiteY62" fmla="*/ 1777035 h 4770797"/>
              <a:gd name="connsiteX63" fmla="*/ 2050953 w 2423160"/>
              <a:gd name="connsiteY63" fmla="*/ 1594155 h 4770797"/>
              <a:gd name="connsiteX64" fmla="*/ 2104518 w 2423160"/>
              <a:gd name="connsiteY64" fmla="*/ 1464839 h 4770797"/>
              <a:gd name="connsiteX65" fmla="*/ 2142095 w 2423160"/>
              <a:gd name="connsiteY65" fmla="*/ 1439504 h 4770797"/>
              <a:gd name="connsiteX66" fmla="*/ 2076348 w 2423160"/>
              <a:gd name="connsiteY66" fmla="*/ 1303362 h 4770797"/>
              <a:gd name="connsiteX67" fmla="*/ 1526501 w 2423160"/>
              <a:gd name="connsiteY67" fmla="*/ 637738 h 4770797"/>
              <a:gd name="connsiteX68" fmla="*/ 1511719 w 2423160"/>
              <a:gd name="connsiteY68" fmla="*/ 626705 h 4770797"/>
              <a:gd name="connsiteX69" fmla="*/ 1461941 w 2423160"/>
              <a:gd name="connsiteY69" fmla="*/ 660266 h 4770797"/>
              <a:gd name="connsiteX70" fmla="*/ 1390756 w 2423160"/>
              <a:gd name="connsiteY70" fmla="*/ 674638 h 4770797"/>
              <a:gd name="connsiteX71" fmla="*/ 1207876 w 2423160"/>
              <a:gd name="connsiteY71" fmla="*/ 491758 h 4770797"/>
              <a:gd name="connsiteX72" fmla="*/ 1211591 w 2423160"/>
              <a:gd name="connsiteY72" fmla="*/ 454901 h 4770797"/>
              <a:gd name="connsiteX73" fmla="*/ 1220072 w 2423160"/>
              <a:gd name="connsiteY73" fmla="*/ 427583 h 4770797"/>
              <a:gd name="connsiteX74" fmla="*/ 1166253 w 2423160"/>
              <a:gd name="connsiteY74" fmla="*/ 394952 h 4770797"/>
              <a:gd name="connsiteX75" fmla="*/ 320538 w 2423160"/>
              <a:gd name="connsiteY75" fmla="*/ 134777 h 4770797"/>
              <a:gd name="connsiteX76" fmla="*/ 175337 w 2423160"/>
              <a:gd name="connsiteY76" fmla="*/ 127562 h 4770797"/>
              <a:gd name="connsiteX77" fmla="*/ 156098 w 2423160"/>
              <a:gd name="connsiteY77" fmla="*/ 156098 h 4770797"/>
              <a:gd name="connsiteX78" fmla="*/ 91440 w 2423160"/>
              <a:gd name="connsiteY78" fmla="*/ 182880 h 4770797"/>
              <a:gd name="connsiteX79" fmla="*/ 0 w 2423160"/>
              <a:gd name="connsiteY79" fmla="*/ 91440 h 4770797"/>
              <a:gd name="connsiteX80" fmla="*/ 91440 w 2423160"/>
              <a:gd name="connsiteY80" fmla="*/ 0 h 477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423160" h="4770797">
                <a:moveTo>
                  <a:pt x="91440" y="0"/>
                </a:moveTo>
                <a:cubicBezTo>
                  <a:pt x="116690" y="0"/>
                  <a:pt x="139550" y="10235"/>
                  <a:pt x="156098" y="26782"/>
                </a:cubicBezTo>
                <a:lnTo>
                  <a:pt x="174694" y="54364"/>
                </a:lnTo>
                <a:lnTo>
                  <a:pt x="327959" y="61980"/>
                </a:lnTo>
                <a:cubicBezTo>
                  <a:pt x="641471" y="93562"/>
                  <a:pt x="936678" y="187258"/>
                  <a:pt x="1201072" y="330584"/>
                </a:cubicBezTo>
                <a:lnTo>
                  <a:pt x="1259170" y="365809"/>
                </a:lnTo>
                <a:lnTo>
                  <a:pt x="1261440" y="362443"/>
                </a:lnTo>
                <a:cubicBezTo>
                  <a:pt x="1294535" y="329348"/>
                  <a:pt x="1340255" y="308878"/>
                  <a:pt x="1390756" y="308878"/>
                </a:cubicBezTo>
                <a:cubicBezTo>
                  <a:pt x="1491758" y="308878"/>
                  <a:pt x="1573636" y="390756"/>
                  <a:pt x="1573636" y="491758"/>
                </a:cubicBezTo>
                <a:cubicBezTo>
                  <a:pt x="1573636" y="517009"/>
                  <a:pt x="1568518" y="541064"/>
                  <a:pt x="1559264" y="562943"/>
                </a:cubicBezTo>
                <a:lnTo>
                  <a:pt x="1555655" y="568297"/>
                </a:lnTo>
                <a:lnTo>
                  <a:pt x="1572991" y="581236"/>
                </a:lnTo>
                <a:cubicBezTo>
                  <a:pt x="1803446" y="771072"/>
                  <a:pt x="1996835" y="1004296"/>
                  <a:pt x="2140651" y="1268424"/>
                </a:cubicBezTo>
                <a:lnTo>
                  <a:pt x="2211788" y="1415726"/>
                </a:lnTo>
                <a:lnTo>
                  <a:pt x="2233833" y="1411275"/>
                </a:lnTo>
                <a:cubicBezTo>
                  <a:pt x="2334835" y="1411275"/>
                  <a:pt x="2416713" y="1493153"/>
                  <a:pt x="2416713" y="1594155"/>
                </a:cubicBezTo>
                <a:cubicBezTo>
                  <a:pt x="2416713" y="1644656"/>
                  <a:pt x="2396244" y="1690376"/>
                  <a:pt x="2363149" y="1723471"/>
                </a:cubicBezTo>
                <a:lnTo>
                  <a:pt x="2332570" y="1744088"/>
                </a:lnTo>
                <a:lnTo>
                  <a:pt x="2375306" y="1909597"/>
                </a:lnTo>
                <a:cubicBezTo>
                  <a:pt x="2406516" y="2061328"/>
                  <a:pt x="2422988" y="2218445"/>
                  <a:pt x="2423159" y="2379386"/>
                </a:cubicBezTo>
                <a:cubicBezTo>
                  <a:pt x="2423350" y="2560446"/>
                  <a:pt x="2402900" y="2736708"/>
                  <a:pt x="2364028" y="2905946"/>
                </a:cubicBezTo>
                <a:lnTo>
                  <a:pt x="2324402" y="3042902"/>
                </a:lnTo>
                <a:lnTo>
                  <a:pt x="2363149" y="3069025"/>
                </a:lnTo>
                <a:cubicBezTo>
                  <a:pt x="2396244" y="3102120"/>
                  <a:pt x="2416713" y="3147840"/>
                  <a:pt x="2416713" y="3198341"/>
                </a:cubicBezTo>
                <a:cubicBezTo>
                  <a:pt x="2416713" y="3299343"/>
                  <a:pt x="2334835" y="3381221"/>
                  <a:pt x="2233833" y="3381221"/>
                </a:cubicBezTo>
                <a:lnTo>
                  <a:pt x="2200913" y="3374575"/>
                </a:lnTo>
                <a:lnTo>
                  <a:pt x="2194373" y="3390363"/>
                </a:lnTo>
                <a:cubicBezTo>
                  <a:pt x="2047389" y="3696292"/>
                  <a:pt x="1835607" y="3965219"/>
                  <a:pt x="1576798" y="4179333"/>
                </a:cubicBezTo>
                <a:lnTo>
                  <a:pt x="1559603" y="4192224"/>
                </a:lnTo>
                <a:lnTo>
                  <a:pt x="1569920" y="4225460"/>
                </a:lnTo>
                <a:cubicBezTo>
                  <a:pt x="1572356" y="4237366"/>
                  <a:pt x="1573636" y="4249692"/>
                  <a:pt x="1573636" y="4262317"/>
                </a:cubicBezTo>
                <a:cubicBezTo>
                  <a:pt x="1573636" y="4363319"/>
                  <a:pt x="1491758" y="4445197"/>
                  <a:pt x="1390756" y="4445197"/>
                </a:cubicBezTo>
                <a:cubicBezTo>
                  <a:pt x="1365505" y="4445197"/>
                  <a:pt x="1341450" y="4440080"/>
                  <a:pt x="1319571" y="4430826"/>
                </a:cubicBezTo>
                <a:lnTo>
                  <a:pt x="1265340" y="4394262"/>
                </a:lnTo>
                <a:lnTo>
                  <a:pt x="1205411" y="4430771"/>
                </a:lnTo>
                <a:cubicBezTo>
                  <a:pt x="941320" y="4574657"/>
                  <a:pt x="646313" y="4668977"/>
                  <a:pt x="332868" y="4701222"/>
                </a:cubicBezTo>
                <a:lnTo>
                  <a:pt x="176833" y="4709307"/>
                </a:lnTo>
                <a:lnTo>
                  <a:pt x="175694" y="4714950"/>
                </a:lnTo>
                <a:cubicBezTo>
                  <a:pt x="161813" y="4747769"/>
                  <a:pt x="129316" y="4770797"/>
                  <a:pt x="91440" y="4770797"/>
                </a:cubicBezTo>
                <a:cubicBezTo>
                  <a:pt x="40939" y="4770797"/>
                  <a:pt x="0" y="4729858"/>
                  <a:pt x="0" y="4679357"/>
                </a:cubicBezTo>
                <a:cubicBezTo>
                  <a:pt x="0" y="4628856"/>
                  <a:pt x="40939" y="4587917"/>
                  <a:pt x="91440" y="4587917"/>
                </a:cubicBezTo>
                <a:cubicBezTo>
                  <a:pt x="116690" y="4587917"/>
                  <a:pt x="139550" y="4598152"/>
                  <a:pt x="156098" y="4614699"/>
                </a:cubicBezTo>
                <a:lnTo>
                  <a:pt x="170761" y="4636448"/>
                </a:lnTo>
                <a:lnTo>
                  <a:pt x="325293" y="4628441"/>
                </a:lnTo>
                <a:cubicBezTo>
                  <a:pt x="628902" y="4597207"/>
                  <a:pt x="914653" y="4505847"/>
                  <a:pt x="1170456" y="4366476"/>
                </a:cubicBezTo>
                <a:lnTo>
                  <a:pt x="1222927" y="4334511"/>
                </a:lnTo>
                <a:lnTo>
                  <a:pt x="1222248" y="4333502"/>
                </a:lnTo>
                <a:cubicBezTo>
                  <a:pt x="1212993" y="4311623"/>
                  <a:pt x="1207876" y="4287568"/>
                  <a:pt x="1207876" y="4262317"/>
                </a:cubicBezTo>
                <a:cubicBezTo>
                  <a:pt x="1207876" y="4161315"/>
                  <a:pt x="1289754" y="4079437"/>
                  <a:pt x="1390756" y="4079437"/>
                </a:cubicBezTo>
                <a:cubicBezTo>
                  <a:pt x="1416006" y="4079437"/>
                  <a:pt x="1440061" y="4084555"/>
                  <a:pt x="1461941" y="4093809"/>
                </a:cubicBezTo>
                <a:lnTo>
                  <a:pt x="1518324" y="4131823"/>
                </a:lnTo>
                <a:lnTo>
                  <a:pt x="1530189" y="4122928"/>
                </a:lnTo>
                <a:cubicBezTo>
                  <a:pt x="1780877" y="3915533"/>
                  <a:pt x="1986013" y="3655045"/>
                  <a:pt x="2128384" y="3358716"/>
                </a:cubicBezTo>
                <a:lnTo>
                  <a:pt x="2133231" y="3347016"/>
                </a:lnTo>
                <a:lnTo>
                  <a:pt x="2104518" y="3327657"/>
                </a:lnTo>
                <a:cubicBezTo>
                  <a:pt x="2071423" y="3294562"/>
                  <a:pt x="2050953" y="3248842"/>
                  <a:pt x="2050953" y="3198341"/>
                </a:cubicBezTo>
                <a:cubicBezTo>
                  <a:pt x="2050953" y="3097339"/>
                  <a:pt x="2132831" y="3015461"/>
                  <a:pt x="2233833" y="3015461"/>
                </a:cubicBezTo>
                <a:lnTo>
                  <a:pt x="2255032" y="3019741"/>
                </a:lnTo>
                <a:lnTo>
                  <a:pt x="2292716" y="2889500"/>
                </a:lnTo>
                <a:cubicBezTo>
                  <a:pt x="2330367" y="2725572"/>
                  <a:pt x="2350176" y="2554841"/>
                  <a:pt x="2349990" y="2379464"/>
                </a:cubicBezTo>
                <a:cubicBezTo>
                  <a:pt x="2349825" y="2223572"/>
                  <a:pt x="2333870" y="2071386"/>
                  <a:pt x="2303639" y="1924416"/>
                </a:cubicBezTo>
                <a:lnTo>
                  <a:pt x="2264011" y="1770943"/>
                </a:lnTo>
                <a:lnTo>
                  <a:pt x="2233833" y="1777035"/>
                </a:lnTo>
                <a:cubicBezTo>
                  <a:pt x="2132831" y="1777035"/>
                  <a:pt x="2050953" y="1695157"/>
                  <a:pt x="2050953" y="1594155"/>
                </a:cubicBezTo>
                <a:cubicBezTo>
                  <a:pt x="2050953" y="1543654"/>
                  <a:pt x="2071423" y="1497934"/>
                  <a:pt x="2104518" y="1464839"/>
                </a:cubicBezTo>
                <a:lnTo>
                  <a:pt x="2142095" y="1439504"/>
                </a:lnTo>
                <a:lnTo>
                  <a:pt x="2076348" y="1303362"/>
                </a:lnTo>
                <a:cubicBezTo>
                  <a:pt x="1937044" y="1047522"/>
                  <a:pt x="1749724" y="821617"/>
                  <a:pt x="1526501" y="637738"/>
                </a:cubicBezTo>
                <a:lnTo>
                  <a:pt x="1511719" y="626705"/>
                </a:lnTo>
                <a:lnTo>
                  <a:pt x="1461941" y="660266"/>
                </a:lnTo>
                <a:cubicBezTo>
                  <a:pt x="1440061" y="669521"/>
                  <a:pt x="1416006" y="674638"/>
                  <a:pt x="1390756" y="674638"/>
                </a:cubicBezTo>
                <a:cubicBezTo>
                  <a:pt x="1289754" y="674638"/>
                  <a:pt x="1207876" y="592760"/>
                  <a:pt x="1207876" y="491758"/>
                </a:cubicBezTo>
                <a:cubicBezTo>
                  <a:pt x="1207876" y="479133"/>
                  <a:pt x="1209155" y="466807"/>
                  <a:pt x="1211591" y="454901"/>
                </a:cubicBezTo>
                <a:lnTo>
                  <a:pt x="1220072" y="427583"/>
                </a:lnTo>
                <a:lnTo>
                  <a:pt x="1166253" y="394952"/>
                </a:lnTo>
                <a:cubicBezTo>
                  <a:pt x="910155" y="256124"/>
                  <a:pt x="624212" y="165368"/>
                  <a:pt x="320538" y="134777"/>
                </a:cubicBezTo>
                <a:lnTo>
                  <a:pt x="175337" y="127562"/>
                </a:lnTo>
                <a:lnTo>
                  <a:pt x="156098" y="156098"/>
                </a:lnTo>
                <a:cubicBezTo>
                  <a:pt x="139550" y="172646"/>
                  <a:pt x="116690" y="182880"/>
                  <a:pt x="91440" y="182880"/>
                </a:cubicBezTo>
                <a:cubicBezTo>
                  <a:pt x="40939" y="182880"/>
                  <a:pt x="0" y="141941"/>
                  <a:pt x="0" y="91440"/>
                </a:cubicBezTo>
                <a:cubicBezTo>
                  <a:pt x="0" y="40939"/>
                  <a:pt x="40939" y="0"/>
                  <a:pt x="91440" y="0"/>
                </a:cubicBezTo>
                <a:close/>
              </a:path>
            </a:pathLst>
          </a:custGeom>
          <a:solidFill>
            <a:srgbClr val="7F7F7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D125FD-2330-4C95-9AD0-5066B26C79F8}"/>
              </a:ext>
            </a:extLst>
          </p:cNvPr>
          <p:cNvSpPr/>
          <p:nvPr/>
        </p:nvSpPr>
        <p:spPr>
          <a:xfrm>
            <a:off x="3085287" y="1323598"/>
            <a:ext cx="205740" cy="20574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067A901-663D-410B-B7DC-B6200B5AF1E5}"/>
              </a:ext>
            </a:extLst>
          </p:cNvPr>
          <p:cNvSpPr/>
          <p:nvPr/>
        </p:nvSpPr>
        <p:spPr>
          <a:xfrm>
            <a:off x="3085287" y="4151517"/>
            <a:ext cx="205740" cy="205740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997A3E-62A3-448D-8B52-EB826EDFD8AD}"/>
              </a:ext>
            </a:extLst>
          </p:cNvPr>
          <p:cNvSpPr/>
          <p:nvPr/>
        </p:nvSpPr>
        <p:spPr>
          <a:xfrm>
            <a:off x="3717595" y="3353535"/>
            <a:ext cx="205740" cy="205740"/>
          </a:xfrm>
          <a:prstGeom prst="ellipse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7A407B-4FD5-4937-9486-7AFAFBDA926B}"/>
              </a:ext>
            </a:extLst>
          </p:cNvPr>
          <p:cNvSpPr/>
          <p:nvPr/>
        </p:nvSpPr>
        <p:spPr>
          <a:xfrm>
            <a:off x="3717595" y="2150396"/>
            <a:ext cx="205740" cy="20574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47C3E96-949C-4E4B-85AC-C78FEFD72BCE}"/>
              </a:ext>
            </a:extLst>
          </p:cNvPr>
          <p:cNvSpPr/>
          <p:nvPr/>
        </p:nvSpPr>
        <p:spPr>
          <a:xfrm>
            <a:off x="4160879" y="1066402"/>
            <a:ext cx="3947077" cy="515999"/>
          </a:xfrm>
          <a:custGeom>
            <a:avLst/>
            <a:gdLst>
              <a:gd name="connsiteX0" fmla="*/ 0 w 5262769"/>
              <a:gd name="connsiteY0" fmla="*/ 0 h 687998"/>
              <a:gd name="connsiteX1" fmla="*/ 4919869 w 5262769"/>
              <a:gd name="connsiteY1" fmla="*/ 0 h 687998"/>
              <a:gd name="connsiteX2" fmla="*/ 4919869 w 5262769"/>
              <a:gd name="connsiteY2" fmla="*/ 2198 h 687998"/>
              <a:gd name="connsiteX3" fmla="*/ 5262769 w 5262769"/>
              <a:gd name="connsiteY3" fmla="*/ 345098 h 687998"/>
              <a:gd name="connsiteX4" fmla="*/ 4919869 w 5262769"/>
              <a:gd name="connsiteY4" fmla="*/ 687998 h 687998"/>
              <a:gd name="connsiteX5" fmla="*/ 0 w 5262769"/>
              <a:gd name="connsiteY5" fmla="*/ 687998 h 68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2769" h="687998">
                <a:moveTo>
                  <a:pt x="0" y="0"/>
                </a:moveTo>
                <a:lnTo>
                  <a:pt x="4919869" y="0"/>
                </a:lnTo>
                <a:lnTo>
                  <a:pt x="4919869" y="2198"/>
                </a:lnTo>
                <a:cubicBezTo>
                  <a:pt x="5109247" y="2198"/>
                  <a:pt x="5262769" y="155720"/>
                  <a:pt x="5262769" y="345098"/>
                </a:cubicBezTo>
                <a:cubicBezTo>
                  <a:pt x="5262769" y="534476"/>
                  <a:pt x="5109247" y="687998"/>
                  <a:pt x="4919869" y="687998"/>
                </a:cubicBezTo>
                <a:lnTo>
                  <a:pt x="0" y="687998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3D907E2-870F-46D7-9F0F-9E231DE60770}"/>
              </a:ext>
            </a:extLst>
          </p:cNvPr>
          <p:cNvSpPr/>
          <p:nvPr/>
        </p:nvSpPr>
        <p:spPr>
          <a:xfrm>
            <a:off x="3901329" y="1068051"/>
            <a:ext cx="514350" cy="514350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F2A7A24-2FF2-4FD8-9BCA-A3FC98AF4E8A}"/>
              </a:ext>
            </a:extLst>
          </p:cNvPr>
          <p:cNvSpPr/>
          <p:nvPr/>
        </p:nvSpPr>
        <p:spPr>
          <a:xfrm>
            <a:off x="4851266" y="2090173"/>
            <a:ext cx="3947077" cy="515999"/>
          </a:xfrm>
          <a:custGeom>
            <a:avLst/>
            <a:gdLst>
              <a:gd name="connsiteX0" fmla="*/ 0 w 5262769"/>
              <a:gd name="connsiteY0" fmla="*/ 0 h 687998"/>
              <a:gd name="connsiteX1" fmla="*/ 4919869 w 5262769"/>
              <a:gd name="connsiteY1" fmla="*/ 0 h 687998"/>
              <a:gd name="connsiteX2" fmla="*/ 4919869 w 5262769"/>
              <a:gd name="connsiteY2" fmla="*/ 2198 h 687998"/>
              <a:gd name="connsiteX3" fmla="*/ 5262769 w 5262769"/>
              <a:gd name="connsiteY3" fmla="*/ 345098 h 687998"/>
              <a:gd name="connsiteX4" fmla="*/ 4919869 w 5262769"/>
              <a:gd name="connsiteY4" fmla="*/ 687998 h 687998"/>
              <a:gd name="connsiteX5" fmla="*/ 0 w 5262769"/>
              <a:gd name="connsiteY5" fmla="*/ 687998 h 68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2769" h="687998">
                <a:moveTo>
                  <a:pt x="0" y="0"/>
                </a:moveTo>
                <a:lnTo>
                  <a:pt x="4919869" y="0"/>
                </a:lnTo>
                <a:lnTo>
                  <a:pt x="4919869" y="2198"/>
                </a:lnTo>
                <a:cubicBezTo>
                  <a:pt x="5109247" y="2198"/>
                  <a:pt x="5262769" y="155720"/>
                  <a:pt x="5262769" y="345098"/>
                </a:cubicBezTo>
                <a:cubicBezTo>
                  <a:pt x="5262769" y="534476"/>
                  <a:pt x="5109247" y="687998"/>
                  <a:pt x="4919869" y="687998"/>
                </a:cubicBezTo>
                <a:lnTo>
                  <a:pt x="0" y="687998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FD75B41-7264-4ACE-8CA7-A179E8AEA8FF}"/>
              </a:ext>
            </a:extLst>
          </p:cNvPr>
          <p:cNvSpPr/>
          <p:nvPr/>
        </p:nvSpPr>
        <p:spPr>
          <a:xfrm>
            <a:off x="4591716" y="2091822"/>
            <a:ext cx="514350" cy="514350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2BB24E4-433E-460D-935C-CE572886AC9D}"/>
              </a:ext>
            </a:extLst>
          </p:cNvPr>
          <p:cNvSpPr/>
          <p:nvPr/>
        </p:nvSpPr>
        <p:spPr>
          <a:xfrm>
            <a:off x="4840356" y="3106048"/>
            <a:ext cx="3947077" cy="515999"/>
          </a:xfrm>
          <a:custGeom>
            <a:avLst/>
            <a:gdLst>
              <a:gd name="connsiteX0" fmla="*/ 0 w 5262769"/>
              <a:gd name="connsiteY0" fmla="*/ 0 h 687998"/>
              <a:gd name="connsiteX1" fmla="*/ 4919869 w 5262769"/>
              <a:gd name="connsiteY1" fmla="*/ 0 h 687998"/>
              <a:gd name="connsiteX2" fmla="*/ 4919869 w 5262769"/>
              <a:gd name="connsiteY2" fmla="*/ 2198 h 687998"/>
              <a:gd name="connsiteX3" fmla="*/ 5262769 w 5262769"/>
              <a:gd name="connsiteY3" fmla="*/ 345098 h 687998"/>
              <a:gd name="connsiteX4" fmla="*/ 4919869 w 5262769"/>
              <a:gd name="connsiteY4" fmla="*/ 687998 h 687998"/>
              <a:gd name="connsiteX5" fmla="*/ 0 w 5262769"/>
              <a:gd name="connsiteY5" fmla="*/ 687998 h 68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2769" h="687998">
                <a:moveTo>
                  <a:pt x="0" y="0"/>
                </a:moveTo>
                <a:lnTo>
                  <a:pt x="4919869" y="0"/>
                </a:lnTo>
                <a:lnTo>
                  <a:pt x="4919869" y="2198"/>
                </a:lnTo>
                <a:cubicBezTo>
                  <a:pt x="5109247" y="2198"/>
                  <a:pt x="5262769" y="155720"/>
                  <a:pt x="5262769" y="345098"/>
                </a:cubicBezTo>
                <a:cubicBezTo>
                  <a:pt x="5262769" y="534476"/>
                  <a:pt x="5109247" y="687998"/>
                  <a:pt x="4919869" y="687998"/>
                </a:cubicBezTo>
                <a:lnTo>
                  <a:pt x="0" y="687998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8036BE-C6AF-497F-BA6C-DDBD97B66220}"/>
              </a:ext>
            </a:extLst>
          </p:cNvPr>
          <p:cNvSpPr/>
          <p:nvPr/>
        </p:nvSpPr>
        <p:spPr>
          <a:xfrm>
            <a:off x="4580806" y="3107696"/>
            <a:ext cx="514350" cy="514350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EEE62A9-222A-4FD9-98F5-D6AC282E968C}"/>
              </a:ext>
            </a:extLst>
          </p:cNvPr>
          <p:cNvSpPr/>
          <p:nvPr/>
        </p:nvSpPr>
        <p:spPr>
          <a:xfrm>
            <a:off x="4160364" y="4117888"/>
            <a:ext cx="3947077" cy="515999"/>
          </a:xfrm>
          <a:custGeom>
            <a:avLst/>
            <a:gdLst>
              <a:gd name="connsiteX0" fmla="*/ 0 w 5262769"/>
              <a:gd name="connsiteY0" fmla="*/ 0 h 687998"/>
              <a:gd name="connsiteX1" fmla="*/ 4919869 w 5262769"/>
              <a:gd name="connsiteY1" fmla="*/ 0 h 687998"/>
              <a:gd name="connsiteX2" fmla="*/ 4919869 w 5262769"/>
              <a:gd name="connsiteY2" fmla="*/ 2198 h 687998"/>
              <a:gd name="connsiteX3" fmla="*/ 5262769 w 5262769"/>
              <a:gd name="connsiteY3" fmla="*/ 345098 h 687998"/>
              <a:gd name="connsiteX4" fmla="*/ 4919869 w 5262769"/>
              <a:gd name="connsiteY4" fmla="*/ 687998 h 687998"/>
              <a:gd name="connsiteX5" fmla="*/ 0 w 5262769"/>
              <a:gd name="connsiteY5" fmla="*/ 687998 h 68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2769" h="687998">
                <a:moveTo>
                  <a:pt x="0" y="0"/>
                </a:moveTo>
                <a:lnTo>
                  <a:pt x="4919869" y="0"/>
                </a:lnTo>
                <a:lnTo>
                  <a:pt x="4919869" y="2198"/>
                </a:lnTo>
                <a:cubicBezTo>
                  <a:pt x="5109247" y="2198"/>
                  <a:pt x="5262769" y="155720"/>
                  <a:pt x="5262769" y="345098"/>
                </a:cubicBezTo>
                <a:cubicBezTo>
                  <a:pt x="5262769" y="534476"/>
                  <a:pt x="5109247" y="687998"/>
                  <a:pt x="4919869" y="687998"/>
                </a:cubicBezTo>
                <a:lnTo>
                  <a:pt x="0" y="687998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A3C278A-89E3-43B1-9A0B-53012CAFAE6A}"/>
              </a:ext>
            </a:extLst>
          </p:cNvPr>
          <p:cNvSpPr/>
          <p:nvPr/>
        </p:nvSpPr>
        <p:spPr>
          <a:xfrm>
            <a:off x="3900815" y="4119536"/>
            <a:ext cx="514350" cy="514350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1D8326-8A4B-4C0E-A702-D6B43B4CBFAA}"/>
              </a:ext>
            </a:extLst>
          </p:cNvPr>
          <p:cNvSpPr txBox="1"/>
          <p:nvPr/>
        </p:nvSpPr>
        <p:spPr>
          <a:xfrm>
            <a:off x="4415165" y="1070593"/>
            <a:ext cx="385868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Inconsistent strategy across deployments: Public cloud – private cloud - edge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2EFEF6-2D5C-4BC9-BC5B-C8F61508ABC2}"/>
              </a:ext>
            </a:extLst>
          </p:cNvPr>
          <p:cNvSpPr txBox="1"/>
          <p:nvPr/>
        </p:nvSpPr>
        <p:spPr>
          <a:xfrm>
            <a:off x="5106066" y="2101047"/>
            <a:ext cx="323191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Lack of visibility and monitoring of containerized workloads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1A53A1-DC71-4C86-BAD8-E8D89B0A2C9B}"/>
              </a:ext>
            </a:extLst>
          </p:cNvPr>
          <p:cNvSpPr txBox="1"/>
          <p:nvPr/>
        </p:nvSpPr>
        <p:spPr>
          <a:xfrm>
            <a:off x="5106066" y="3117921"/>
            <a:ext cx="357542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Inability to meet requirements for security and compliance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849321-5C3E-4644-BCD4-7079A725A8DD}"/>
              </a:ext>
            </a:extLst>
          </p:cNvPr>
          <p:cNvSpPr txBox="1"/>
          <p:nvPr/>
        </p:nvSpPr>
        <p:spPr>
          <a:xfrm>
            <a:off x="4436373" y="4131468"/>
            <a:ext cx="323191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Resource quotas need to be managed manually</a:t>
            </a:r>
          </a:p>
        </p:txBody>
      </p:sp>
    </p:spTree>
    <p:extLst>
      <p:ext uri="{BB962C8B-B14F-4D97-AF65-F5344CB8AC3E}">
        <p14:creationId xmlns:p14="http://schemas.microsoft.com/office/powerpoint/2010/main" val="237563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DBF578-7FAE-4EED-8897-52BCAEC7A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47C2F39-E2C4-4531-A7FF-0911D3E0A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775597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Data persistence, storage and protection for containerized workloads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10BF668-C35D-4552-ABAB-E46A655042D7}"/>
              </a:ext>
            </a:extLst>
          </p:cNvPr>
          <p:cNvCxnSpPr>
            <a:cxnSpLocks/>
            <a:stCxn id="59" idx="6"/>
            <a:endCxn id="73" idx="6"/>
          </p:cNvCxnSpPr>
          <p:nvPr/>
        </p:nvCxnSpPr>
        <p:spPr>
          <a:xfrm>
            <a:off x="2798802" y="2486312"/>
            <a:ext cx="481594" cy="0"/>
          </a:xfrm>
          <a:prstGeom prst="line">
            <a:avLst/>
          </a:prstGeom>
          <a:ln w="12700">
            <a:gradFill flip="none" rotWithShape="1">
              <a:gsLst>
                <a:gs pos="0">
                  <a:srgbClr val="41B6E6"/>
                </a:gs>
                <a:gs pos="38000">
                  <a:schemeClr val="accent1">
                    <a:lumMod val="45000"/>
                    <a:lumOff val="55000"/>
                  </a:schemeClr>
                </a:gs>
                <a:gs pos="68000">
                  <a:srgbClr val="F2AF00"/>
                </a:gs>
                <a:gs pos="100000">
                  <a:srgbClr val="F2AF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7A6A1F2F-E1BC-4BB1-81C2-5EF5551C09BB}"/>
              </a:ext>
            </a:extLst>
          </p:cNvPr>
          <p:cNvSpPr>
            <a:spLocks noChangeAspect="1"/>
          </p:cNvSpPr>
          <p:nvPr/>
        </p:nvSpPr>
        <p:spPr>
          <a:xfrm>
            <a:off x="599293" y="1545992"/>
            <a:ext cx="1828800" cy="1828800"/>
          </a:xfrm>
          <a:prstGeom prst="ellipse">
            <a:avLst/>
          </a:prstGeom>
          <a:solidFill>
            <a:schemeClr val="tx2"/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27EFA874-5211-4C91-93EB-0EEB1CB615EE}"/>
              </a:ext>
            </a:extLst>
          </p:cNvPr>
          <p:cNvSpPr/>
          <p:nvPr/>
        </p:nvSpPr>
        <p:spPr>
          <a:xfrm>
            <a:off x="279253" y="1174249"/>
            <a:ext cx="2468880" cy="2468880"/>
          </a:xfrm>
          <a:prstGeom prst="arc">
            <a:avLst>
              <a:gd name="adj1" fmla="val 10649922"/>
              <a:gd name="adj2" fmla="val 197241"/>
            </a:avLst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8EE3E10E-30C8-4518-9FCA-4A51AA96C382}"/>
              </a:ext>
            </a:extLst>
          </p:cNvPr>
          <p:cNvSpPr>
            <a:spLocks noChangeAspect="1"/>
          </p:cNvSpPr>
          <p:nvPr/>
        </p:nvSpPr>
        <p:spPr>
          <a:xfrm rot="10800000">
            <a:off x="462133" y="1408832"/>
            <a:ext cx="2103120" cy="2103120"/>
          </a:xfrm>
          <a:prstGeom prst="arc">
            <a:avLst>
              <a:gd name="adj1" fmla="val 10874532"/>
              <a:gd name="adj2" fmla="val 21550236"/>
            </a:avLst>
          </a:prstGeom>
          <a:ln w="19050">
            <a:solidFill>
              <a:srgbClr val="EEEE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2F1A3E0F-E507-4A0F-8A04-32C2A1222236}"/>
              </a:ext>
            </a:extLst>
          </p:cNvPr>
          <p:cNvSpPr>
            <a:spLocks noChangeAspect="1"/>
          </p:cNvSpPr>
          <p:nvPr/>
        </p:nvSpPr>
        <p:spPr>
          <a:xfrm>
            <a:off x="240512" y="2440592"/>
            <a:ext cx="91440" cy="91440"/>
          </a:xfrm>
          <a:prstGeom prst="ellipse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DAADC78-2FD3-48E2-8155-C10F691E00F0}"/>
              </a:ext>
            </a:extLst>
          </p:cNvPr>
          <p:cNvSpPr>
            <a:spLocks noChangeAspect="1"/>
          </p:cNvSpPr>
          <p:nvPr/>
        </p:nvSpPr>
        <p:spPr>
          <a:xfrm>
            <a:off x="2707362" y="2440592"/>
            <a:ext cx="91440" cy="91440"/>
          </a:xfrm>
          <a:prstGeom prst="ellipse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044DD77E-CFDD-4D8B-84A9-CDA131370D9F}"/>
              </a:ext>
            </a:extLst>
          </p:cNvPr>
          <p:cNvSpPr>
            <a:spLocks noChangeAspect="1"/>
          </p:cNvSpPr>
          <p:nvPr/>
        </p:nvSpPr>
        <p:spPr>
          <a:xfrm rot="10800000">
            <a:off x="3651104" y="1569913"/>
            <a:ext cx="1828800" cy="1828800"/>
          </a:xfrm>
          <a:prstGeom prst="ellipse">
            <a:avLst/>
          </a:prstGeom>
          <a:solidFill>
            <a:schemeClr val="tx2"/>
          </a:solidFill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70" name="Arc 69">
            <a:extLst>
              <a:ext uri="{FF2B5EF4-FFF2-40B4-BE49-F238E27FC236}">
                <a16:creationId xmlns:a16="http://schemas.microsoft.com/office/drawing/2014/main" id="{A2B8E747-1116-41C7-90A0-9B4E32A3A9DA}"/>
              </a:ext>
            </a:extLst>
          </p:cNvPr>
          <p:cNvSpPr/>
          <p:nvPr/>
        </p:nvSpPr>
        <p:spPr>
          <a:xfrm rot="10800000">
            <a:off x="3331065" y="1301576"/>
            <a:ext cx="2468880" cy="2468880"/>
          </a:xfrm>
          <a:prstGeom prst="arc">
            <a:avLst>
              <a:gd name="adj1" fmla="val 10649922"/>
              <a:gd name="adj2" fmla="val 197241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Arc 70">
            <a:extLst>
              <a:ext uri="{FF2B5EF4-FFF2-40B4-BE49-F238E27FC236}">
                <a16:creationId xmlns:a16="http://schemas.microsoft.com/office/drawing/2014/main" id="{CB9CC30B-B15C-4E0C-A811-00A962BDB5D2}"/>
              </a:ext>
            </a:extLst>
          </p:cNvPr>
          <p:cNvSpPr>
            <a:spLocks noChangeAspect="1"/>
          </p:cNvSpPr>
          <p:nvPr/>
        </p:nvSpPr>
        <p:spPr>
          <a:xfrm>
            <a:off x="3513945" y="1432753"/>
            <a:ext cx="2103120" cy="2103120"/>
          </a:xfrm>
          <a:prstGeom prst="arc">
            <a:avLst>
              <a:gd name="adj1" fmla="val 10874532"/>
              <a:gd name="adj2" fmla="val 21550236"/>
            </a:avLst>
          </a:prstGeom>
          <a:ln w="19050">
            <a:solidFill>
              <a:srgbClr val="EEEE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096C6DD-7939-4D53-A341-674B03EC2691}"/>
              </a:ext>
            </a:extLst>
          </p:cNvPr>
          <p:cNvSpPr>
            <a:spLocks noChangeAspect="1"/>
          </p:cNvSpPr>
          <p:nvPr/>
        </p:nvSpPr>
        <p:spPr>
          <a:xfrm rot="10800000">
            <a:off x="5747246" y="2440593"/>
            <a:ext cx="91440" cy="91440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3FE7708-18FF-4727-BE13-83B56FE036F0}"/>
              </a:ext>
            </a:extLst>
          </p:cNvPr>
          <p:cNvSpPr>
            <a:spLocks noChangeAspect="1"/>
          </p:cNvSpPr>
          <p:nvPr/>
        </p:nvSpPr>
        <p:spPr>
          <a:xfrm rot="10800000">
            <a:off x="3280396" y="2440592"/>
            <a:ext cx="91440" cy="91440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22041A1-08A3-40EE-90AE-26F6F2F9DDA7}"/>
              </a:ext>
            </a:extLst>
          </p:cNvPr>
          <p:cNvSpPr>
            <a:spLocks noChangeAspect="1"/>
          </p:cNvSpPr>
          <p:nvPr/>
        </p:nvSpPr>
        <p:spPr>
          <a:xfrm>
            <a:off x="6690990" y="1545991"/>
            <a:ext cx="1828800" cy="1828800"/>
          </a:xfrm>
          <a:prstGeom prst="ellipse">
            <a:avLst/>
          </a:prstGeom>
          <a:solidFill>
            <a:schemeClr val="tx2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5A73B660-42BE-49ED-B033-62ECE690C8BB}"/>
              </a:ext>
            </a:extLst>
          </p:cNvPr>
          <p:cNvSpPr/>
          <p:nvPr/>
        </p:nvSpPr>
        <p:spPr>
          <a:xfrm>
            <a:off x="6370949" y="1174248"/>
            <a:ext cx="2468880" cy="2468880"/>
          </a:xfrm>
          <a:prstGeom prst="arc">
            <a:avLst>
              <a:gd name="adj1" fmla="val 10649922"/>
              <a:gd name="adj2" fmla="val 197241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rc 76">
            <a:extLst>
              <a:ext uri="{FF2B5EF4-FFF2-40B4-BE49-F238E27FC236}">
                <a16:creationId xmlns:a16="http://schemas.microsoft.com/office/drawing/2014/main" id="{67389473-27CF-40BD-A9FC-401E94055137}"/>
              </a:ext>
            </a:extLst>
          </p:cNvPr>
          <p:cNvSpPr>
            <a:spLocks noChangeAspect="1"/>
          </p:cNvSpPr>
          <p:nvPr/>
        </p:nvSpPr>
        <p:spPr>
          <a:xfrm rot="10800000">
            <a:off x="6553829" y="1408831"/>
            <a:ext cx="2103120" cy="2103120"/>
          </a:xfrm>
          <a:prstGeom prst="arc">
            <a:avLst>
              <a:gd name="adj1" fmla="val 10874532"/>
              <a:gd name="adj2" fmla="val 21550236"/>
            </a:avLst>
          </a:prstGeom>
          <a:ln w="19050">
            <a:solidFill>
              <a:srgbClr val="EEEE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1CF9CAF-2952-47F1-AEE3-A8B142CAAA5F}"/>
              </a:ext>
            </a:extLst>
          </p:cNvPr>
          <p:cNvSpPr>
            <a:spLocks noChangeAspect="1"/>
          </p:cNvSpPr>
          <p:nvPr/>
        </p:nvSpPr>
        <p:spPr>
          <a:xfrm>
            <a:off x="6332208" y="2444575"/>
            <a:ext cx="91440" cy="91440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69952CF-9EE8-4A80-A564-4AD043A07DC2}"/>
              </a:ext>
            </a:extLst>
          </p:cNvPr>
          <p:cNvSpPr>
            <a:spLocks noChangeAspect="1"/>
          </p:cNvSpPr>
          <p:nvPr/>
        </p:nvSpPr>
        <p:spPr>
          <a:xfrm>
            <a:off x="8799058" y="2440592"/>
            <a:ext cx="91440" cy="91440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2"/>
              </a:solidFill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50DAA6E-E23D-4040-B17D-E84501AC3F13}"/>
              </a:ext>
            </a:extLst>
          </p:cNvPr>
          <p:cNvCxnSpPr>
            <a:cxnSpLocks/>
            <a:stCxn id="72" idx="2"/>
            <a:endCxn id="78" idx="2"/>
          </p:cNvCxnSpPr>
          <p:nvPr/>
        </p:nvCxnSpPr>
        <p:spPr>
          <a:xfrm>
            <a:off x="5838686" y="2486313"/>
            <a:ext cx="493522" cy="3982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3"/>
                </a:gs>
                <a:gs pos="36000">
                  <a:schemeClr val="accent3"/>
                </a:gs>
                <a:gs pos="69000">
                  <a:schemeClr val="accent2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ACCA1EC-B417-448D-BB09-326AF966B86B}"/>
              </a:ext>
            </a:extLst>
          </p:cNvPr>
          <p:cNvGrpSpPr/>
          <p:nvPr/>
        </p:nvGrpSpPr>
        <p:grpSpPr>
          <a:xfrm>
            <a:off x="7051309" y="1908483"/>
            <a:ext cx="1108159" cy="1247098"/>
            <a:chOff x="6769009" y="1764244"/>
            <a:chExt cx="1391703" cy="1603484"/>
          </a:xfrm>
        </p:grpSpPr>
        <p:pic>
          <p:nvPicPr>
            <p:cNvPr id="86" name="Picture 8">
              <a:extLst>
                <a:ext uri="{FF2B5EF4-FFF2-40B4-BE49-F238E27FC236}">
                  <a16:creationId xmlns:a16="http://schemas.microsoft.com/office/drawing/2014/main" id="{68A90648-8E30-44F3-A107-3A053C6B6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009" y="1764244"/>
              <a:ext cx="1391703" cy="1603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Freeform 32">
              <a:extLst>
                <a:ext uri="{FF2B5EF4-FFF2-40B4-BE49-F238E27FC236}">
                  <a16:creationId xmlns:a16="http://schemas.microsoft.com/office/drawing/2014/main" id="{F2994347-AB8C-494C-A1F6-DECB0878AC2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186199" y="2153832"/>
              <a:ext cx="557321" cy="640081"/>
            </a:xfrm>
            <a:custGeom>
              <a:avLst/>
              <a:gdLst>
                <a:gd name="T0" fmla="*/ 266 w 532"/>
                <a:gd name="T1" fmla="*/ 0 h 611"/>
                <a:gd name="T2" fmla="*/ 0 w 532"/>
                <a:gd name="T3" fmla="*/ 153 h 611"/>
                <a:gd name="T4" fmla="*/ 0 w 532"/>
                <a:gd name="T5" fmla="*/ 459 h 611"/>
                <a:gd name="T6" fmla="*/ 266 w 532"/>
                <a:gd name="T7" fmla="*/ 611 h 611"/>
                <a:gd name="T8" fmla="*/ 532 w 532"/>
                <a:gd name="T9" fmla="*/ 459 h 611"/>
                <a:gd name="T10" fmla="*/ 532 w 532"/>
                <a:gd name="T11" fmla="*/ 153 h 611"/>
                <a:gd name="T12" fmla="*/ 266 w 532"/>
                <a:gd name="T13" fmla="*/ 0 h 611"/>
                <a:gd name="T14" fmla="*/ 472 w 532"/>
                <a:gd name="T15" fmla="*/ 165 h 611"/>
                <a:gd name="T16" fmla="*/ 266 w 532"/>
                <a:gd name="T17" fmla="*/ 282 h 611"/>
                <a:gd name="T18" fmla="*/ 60 w 532"/>
                <a:gd name="T19" fmla="*/ 165 h 611"/>
                <a:gd name="T20" fmla="*/ 266 w 532"/>
                <a:gd name="T21" fmla="*/ 48 h 611"/>
                <a:gd name="T22" fmla="*/ 472 w 532"/>
                <a:gd name="T23" fmla="*/ 165 h 611"/>
                <a:gd name="T24" fmla="*/ 41 w 532"/>
                <a:gd name="T25" fmla="*/ 203 h 611"/>
                <a:gd name="T26" fmla="*/ 245 w 532"/>
                <a:gd name="T27" fmla="*/ 315 h 611"/>
                <a:gd name="T28" fmla="*/ 245 w 532"/>
                <a:gd name="T29" fmla="*/ 552 h 611"/>
                <a:gd name="T30" fmla="*/ 41 w 532"/>
                <a:gd name="T31" fmla="*/ 435 h 611"/>
                <a:gd name="T32" fmla="*/ 41 w 532"/>
                <a:gd name="T33" fmla="*/ 203 h 611"/>
                <a:gd name="T34" fmla="*/ 286 w 532"/>
                <a:gd name="T35" fmla="*/ 552 h 611"/>
                <a:gd name="T36" fmla="*/ 286 w 532"/>
                <a:gd name="T37" fmla="*/ 315 h 611"/>
                <a:gd name="T38" fmla="*/ 492 w 532"/>
                <a:gd name="T39" fmla="*/ 203 h 611"/>
                <a:gd name="T40" fmla="*/ 492 w 532"/>
                <a:gd name="T41" fmla="*/ 435 h 611"/>
                <a:gd name="T42" fmla="*/ 286 w 532"/>
                <a:gd name="T43" fmla="*/ 55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2" h="611">
                  <a:moveTo>
                    <a:pt x="266" y="0"/>
                  </a:moveTo>
                  <a:lnTo>
                    <a:pt x="0" y="153"/>
                  </a:lnTo>
                  <a:lnTo>
                    <a:pt x="0" y="459"/>
                  </a:lnTo>
                  <a:lnTo>
                    <a:pt x="266" y="611"/>
                  </a:lnTo>
                  <a:lnTo>
                    <a:pt x="532" y="459"/>
                  </a:lnTo>
                  <a:lnTo>
                    <a:pt x="532" y="153"/>
                  </a:lnTo>
                  <a:lnTo>
                    <a:pt x="266" y="0"/>
                  </a:lnTo>
                  <a:close/>
                  <a:moveTo>
                    <a:pt x="472" y="165"/>
                  </a:moveTo>
                  <a:lnTo>
                    <a:pt x="266" y="282"/>
                  </a:lnTo>
                  <a:lnTo>
                    <a:pt x="60" y="165"/>
                  </a:lnTo>
                  <a:lnTo>
                    <a:pt x="266" y="48"/>
                  </a:lnTo>
                  <a:lnTo>
                    <a:pt x="472" y="165"/>
                  </a:lnTo>
                  <a:close/>
                  <a:moveTo>
                    <a:pt x="41" y="203"/>
                  </a:moveTo>
                  <a:lnTo>
                    <a:pt x="245" y="315"/>
                  </a:lnTo>
                  <a:lnTo>
                    <a:pt x="245" y="552"/>
                  </a:lnTo>
                  <a:lnTo>
                    <a:pt x="41" y="435"/>
                  </a:lnTo>
                  <a:lnTo>
                    <a:pt x="41" y="203"/>
                  </a:lnTo>
                  <a:close/>
                  <a:moveTo>
                    <a:pt x="286" y="552"/>
                  </a:moveTo>
                  <a:lnTo>
                    <a:pt x="286" y="315"/>
                  </a:lnTo>
                  <a:lnTo>
                    <a:pt x="492" y="203"/>
                  </a:lnTo>
                  <a:lnTo>
                    <a:pt x="492" y="435"/>
                  </a:lnTo>
                  <a:lnTo>
                    <a:pt x="286" y="552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E9E143FC-C096-45FB-A027-A29DD149FC91}"/>
              </a:ext>
            </a:extLst>
          </p:cNvPr>
          <p:cNvSpPr txBox="1"/>
          <p:nvPr/>
        </p:nvSpPr>
        <p:spPr>
          <a:xfrm>
            <a:off x="6423648" y="3930160"/>
            <a:ext cx="237885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PowerProtect Data Manager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6BA9F2C-9ACB-4992-A0F0-16C57B23F37C}"/>
              </a:ext>
            </a:extLst>
          </p:cNvPr>
          <p:cNvSpPr txBox="1"/>
          <p:nvPr/>
        </p:nvSpPr>
        <p:spPr>
          <a:xfrm>
            <a:off x="6750789" y="4288368"/>
            <a:ext cx="170919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Application aware data protection and recovery with industry leading tools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1FD8CCF5-2C69-4883-AA91-9A94E4786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156" y="1895177"/>
            <a:ext cx="1206697" cy="1182270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1AA603CF-3C95-41F6-9914-8E29E761A246}"/>
              </a:ext>
            </a:extLst>
          </p:cNvPr>
          <p:cNvSpPr txBox="1"/>
          <p:nvPr/>
        </p:nvSpPr>
        <p:spPr>
          <a:xfrm>
            <a:off x="3402525" y="3930160"/>
            <a:ext cx="232595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Container Storage Modules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6B5EFC1-0524-452B-BB8F-60E6CFE701FC}"/>
              </a:ext>
            </a:extLst>
          </p:cNvPr>
          <p:cNvSpPr txBox="1"/>
          <p:nvPr/>
        </p:nvSpPr>
        <p:spPr>
          <a:xfrm>
            <a:off x="3651105" y="4288368"/>
            <a:ext cx="182880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Software modules for storage management that go beyond CSI functionality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A1D3B0D-798F-4377-A410-43AB104B087E}"/>
              </a:ext>
            </a:extLst>
          </p:cNvPr>
          <p:cNvSpPr txBox="1"/>
          <p:nvPr/>
        </p:nvSpPr>
        <p:spPr>
          <a:xfrm>
            <a:off x="1015961" y="3930160"/>
            <a:ext cx="99546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CSI Plugins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38D9FA9-99E6-4F22-9911-3F3AC482EDF0}"/>
              </a:ext>
            </a:extLst>
          </p:cNvPr>
          <p:cNvSpPr txBox="1"/>
          <p:nvPr/>
        </p:nvSpPr>
        <p:spPr>
          <a:xfrm>
            <a:off x="659096" y="4288368"/>
            <a:ext cx="170919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Storage interfaces built with the CSI standard specification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F25428B-BF57-48F4-BCC8-BCA00821248A}"/>
              </a:ext>
            </a:extLst>
          </p:cNvPr>
          <p:cNvGrpSpPr/>
          <p:nvPr/>
        </p:nvGrpSpPr>
        <p:grpSpPr>
          <a:xfrm>
            <a:off x="1140457" y="2064430"/>
            <a:ext cx="748946" cy="935204"/>
            <a:chOff x="977990" y="1864191"/>
            <a:chExt cx="1035552" cy="1251509"/>
          </a:xfrm>
        </p:grpSpPr>
        <p:sp>
          <p:nvSpPr>
            <p:cNvPr id="96" name="Cylinder 85">
              <a:extLst>
                <a:ext uri="{FF2B5EF4-FFF2-40B4-BE49-F238E27FC236}">
                  <a16:creationId xmlns:a16="http://schemas.microsoft.com/office/drawing/2014/main" id="{A62423D7-F9AB-44C1-AA2E-D04786ABDD78}"/>
                </a:ext>
              </a:extLst>
            </p:cNvPr>
            <p:cNvSpPr/>
            <p:nvPr/>
          </p:nvSpPr>
          <p:spPr>
            <a:xfrm>
              <a:off x="977992" y="1864191"/>
              <a:ext cx="1035550" cy="1251509"/>
            </a:xfrm>
            <a:prstGeom prst="can">
              <a:avLst/>
            </a:prstGeom>
            <a:solidFill>
              <a:srgbClr val="5B9BD5">
                <a:lumMod val="60000"/>
                <a:lumOff val="40000"/>
              </a:srgbClr>
            </a:solidFill>
            <a:ln w="38100" cap="flat" cmpd="sng" algn="ctr">
              <a:solidFill>
                <a:srgbClr val="00447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7D3ED335-EF79-4473-9E50-7D7B2BEE09D2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977990" y="2316774"/>
              <a:ext cx="879447" cy="609443"/>
              <a:chOff x="5898260" y="3928874"/>
              <a:chExt cx="1990725" cy="1379538"/>
            </a:xfrm>
            <a:solidFill>
              <a:srgbClr val="00447C"/>
            </a:solidFill>
          </p:grpSpPr>
          <p:sp>
            <p:nvSpPr>
              <p:cNvPr id="98" name="Freeform 4593">
                <a:extLst>
                  <a:ext uri="{FF2B5EF4-FFF2-40B4-BE49-F238E27FC236}">
                    <a16:creationId xmlns:a16="http://schemas.microsoft.com/office/drawing/2014/main" id="{FB39CE85-ECB7-4ED7-96B1-88D13B1B8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6008" y="4338447"/>
                <a:ext cx="942977" cy="969965"/>
              </a:xfrm>
              <a:custGeom>
                <a:avLst/>
                <a:gdLst>
                  <a:gd name="T0" fmla="*/ 549 w 1027"/>
                  <a:gd name="T1" fmla="*/ 1055 h 1055"/>
                  <a:gd name="T2" fmla="*/ 363 w 1027"/>
                  <a:gd name="T3" fmla="*/ 982 h 1055"/>
                  <a:gd name="T4" fmla="*/ 284 w 1027"/>
                  <a:gd name="T5" fmla="*/ 758 h 1055"/>
                  <a:gd name="T6" fmla="*/ 284 w 1027"/>
                  <a:gd name="T7" fmla="*/ 295 h 1055"/>
                  <a:gd name="T8" fmla="*/ 243 w 1027"/>
                  <a:gd name="T9" fmla="*/ 172 h 1055"/>
                  <a:gd name="T10" fmla="*/ 148 w 1027"/>
                  <a:gd name="T11" fmla="*/ 133 h 1055"/>
                  <a:gd name="T12" fmla="*/ 148 w 1027"/>
                  <a:gd name="T13" fmla="*/ 133 h 1055"/>
                  <a:gd name="T14" fmla="*/ 66 w 1027"/>
                  <a:gd name="T15" fmla="*/ 133 h 1055"/>
                  <a:gd name="T16" fmla="*/ 0 w 1027"/>
                  <a:gd name="T17" fmla="*/ 67 h 1055"/>
                  <a:gd name="T18" fmla="*/ 66 w 1027"/>
                  <a:gd name="T19" fmla="*/ 0 h 1055"/>
                  <a:gd name="T20" fmla="*/ 147 w 1027"/>
                  <a:gd name="T21" fmla="*/ 0 h 1055"/>
                  <a:gd name="T22" fmla="*/ 336 w 1027"/>
                  <a:gd name="T23" fmla="*/ 77 h 1055"/>
                  <a:gd name="T24" fmla="*/ 417 w 1027"/>
                  <a:gd name="T25" fmla="*/ 295 h 1055"/>
                  <a:gd name="T26" fmla="*/ 417 w 1027"/>
                  <a:gd name="T27" fmla="*/ 759 h 1055"/>
                  <a:gd name="T28" fmla="*/ 417 w 1027"/>
                  <a:gd name="T29" fmla="*/ 761 h 1055"/>
                  <a:gd name="T30" fmla="*/ 460 w 1027"/>
                  <a:gd name="T31" fmla="*/ 890 h 1055"/>
                  <a:gd name="T32" fmla="*/ 549 w 1027"/>
                  <a:gd name="T33" fmla="*/ 922 h 1055"/>
                  <a:gd name="T34" fmla="*/ 677 w 1027"/>
                  <a:gd name="T35" fmla="*/ 759 h 1055"/>
                  <a:gd name="T36" fmla="*/ 677 w 1027"/>
                  <a:gd name="T37" fmla="*/ 757 h 1055"/>
                  <a:gd name="T38" fmla="*/ 684 w 1027"/>
                  <a:gd name="T39" fmla="*/ 512 h 1055"/>
                  <a:gd name="T40" fmla="*/ 684 w 1027"/>
                  <a:gd name="T41" fmla="*/ 508 h 1055"/>
                  <a:gd name="T42" fmla="*/ 960 w 1027"/>
                  <a:gd name="T43" fmla="*/ 270 h 1055"/>
                  <a:gd name="T44" fmla="*/ 1027 w 1027"/>
                  <a:gd name="T45" fmla="*/ 337 h 1055"/>
                  <a:gd name="T46" fmla="*/ 960 w 1027"/>
                  <a:gd name="T47" fmla="*/ 404 h 1055"/>
                  <a:gd name="T48" fmla="*/ 817 w 1027"/>
                  <a:gd name="T49" fmla="*/ 518 h 1055"/>
                  <a:gd name="T50" fmla="*/ 810 w 1027"/>
                  <a:gd name="T51" fmla="*/ 760 h 1055"/>
                  <a:gd name="T52" fmla="*/ 781 w 1027"/>
                  <a:gd name="T53" fmla="*/ 900 h 1055"/>
                  <a:gd name="T54" fmla="*/ 549 w 1027"/>
                  <a:gd name="T55" fmla="*/ 1055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27" h="1055">
                    <a:moveTo>
                      <a:pt x="549" y="1055"/>
                    </a:moveTo>
                    <a:cubicBezTo>
                      <a:pt x="474" y="1055"/>
                      <a:pt x="410" y="1030"/>
                      <a:pt x="363" y="982"/>
                    </a:cubicBezTo>
                    <a:cubicBezTo>
                      <a:pt x="283" y="899"/>
                      <a:pt x="283" y="778"/>
                      <a:pt x="284" y="758"/>
                    </a:cubicBezTo>
                    <a:cubicBezTo>
                      <a:pt x="284" y="295"/>
                      <a:pt x="284" y="295"/>
                      <a:pt x="284" y="295"/>
                    </a:cubicBezTo>
                    <a:cubicBezTo>
                      <a:pt x="284" y="240"/>
                      <a:pt x="270" y="199"/>
                      <a:pt x="243" y="172"/>
                    </a:cubicBezTo>
                    <a:cubicBezTo>
                      <a:pt x="204" y="134"/>
                      <a:pt x="149" y="133"/>
                      <a:pt x="148" y="133"/>
                    </a:cubicBezTo>
                    <a:cubicBezTo>
                      <a:pt x="148" y="133"/>
                      <a:pt x="148" y="133"/>
                      <a:pt x="148" y="133"/>
                    </a:cubicBezTo>
                    <a:cubicBezTo>
                      <a:pt x="66" y="133"/>
                      <a:pt x="66" y="133"/>
                      <a:pt x="66" y="133"/>
                    </a:cubicBezTo>
                    <a:cubicBezTo>
                      <a:pt x="29" y="133"/>
                      <a:pt x="0" y="103"/>
                      <a:pt x="0" y="67"/>
                    </a:cubicBezTo>
                    <a:cubicBezTo>
                      <a:pt x="0" y="30"/>
                      <a:pt x="29" y="0"/>
                      <a:pt x="66" y="0"/>
                    </a:cubicBezTo>
                    <a:cubicBezTo>
                      <a:pt x="147" y="0"/>
                      <a:pt x="147" y="0"/>
                      <a:pt x="147" y="0"/>
                    </a:cubicBezTo>
                    <a:cubicBezTo>
                      <a:pt x="157" y="0"/>
                      <a:pt x="259" y="1"/>
                      <a:pt x="336" y="77"/>
                    </a:cubicBezTo>
                    <a:cubicBezTo>
                      <a:pt x="390" y="130"/>
                      <a:pt x="417" y="203"/>
                      <a:pt x="417" y="295"/>
                    </a:cubicBezTo>
                    <a:cubicBezTo>
                      <a:pt x="417" y="759"/>
                      <a:pt x="417" y="759"/>
                      <a:pt x="417" y="759"/>
                    </a:cubicBezTo>
                    <a:cubicBezTo>
                      <a:pt x="417" y="760"/>
                      <a:pt x="417" y="760"/>
                      <a:pt x="417" y="761"/>
                    </a:cubicBezTo>
                    <a:cubicBezTo>
                      <a:pt x="416" y="784"/>
                      <a:pt x="423" y="852"/>
                      <a:pt x="460" y="890"/>
                    </a:cubicBezTo>
                    <a:cubicBezTo>
                      <a:pt x="481" y="912"/>
                      <a:pt x="510" y="922"/>
                      <a:pt x="549" y="922"/>
                    </a:cubicBezTo>
                    <a:cubicBezTo>
                      <a:pt x="674" y="922"/>
                      <a:pt x="677" y="776"/>
                      <a:pt x="677" y="759"/>
                    </a:cubicBezTo>
                    <a:cubicBezTo>
                      <a:pt x="677" y="758"/>
                      <a:pt x="677" y="758"/>
                      <a:pt x="677" y="757"/>
                    </a:cubicBezTo>
                    <a:cubicBezTo>
                      <a:pt x="684" y="512"/>
                      <a:pt x="684" y="512"/>
                      <a:pt x="684" y="512"/>
                    </a:cubicBezTo>
                    <a:cubicBezTo>
                      <a:pt x="684" y="510"/>
                      <a:pt x="684" y="509"/>
                      <a:pt x="684" y="508"/>
                    </a:cubicBezTo>
                    <a:cubicBezTo>
                      <a:pt x="691" y="426"/>
                      <a:pt x="758" y="270"/>
                      <a:pt x="960" y="270"/>
                    </a:cubicBezTo>
                    <a:cubicBezTo>
                      <a:pt x="997" y="270"/>
                      <a:pt x="1027" y="300"/>
                      <a:pt x="1027" y="337"/>
                    </a:cubicBezTo>
                    <a:cubicBezTo>
                      <a:pt x="1027" y="374"/>
                      <a:pt x="997" y="404"/>
                      <a:pt x="960" y="404"/>
                    </a:cubicBezTo>
                    <a:cubicBezTo>
                      <a:pt x="835" y="404"/>
                      <a:pt x="819" y="500"/>
                      <a:pt x="817" y="518"/>
                    </a:cubicBezTo>
                    <a:cubicBezTo>
                      <a:pt x="810" y="760"/>
                      <a:pt x="810" y="760"/>
                      <a:pt x="810" y="760"/>
                    </a:cubicBezTo>
                    <a:cubicBezTo>
                      <a:pt x="810" y="771"/>
                      <a:pt x="808" y="834"/>
                      <a:pt x="781" y="900"/>
                    </a:cubicBezTo>
                    <a:cubicBezTo>
                      <a:pt x="738" y="1000"/>
                      <a:pt x="656" y="1055"/>
                      <a:pt x="549" y="10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5143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Freeform 4594">
                <a:extLst>
                  <a:ext uri="{FF2B5EF4-FFF2-40B4-BE49-F238E27FC236}">
                    <a16:creationId xmlns:a16="http://schemas.microsoft.com/office/drawing/2014/main" id="{0E6E75DC-1671-42F3-877F-7ABD79F817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15760" y="3928874"/>
                <a:ext cx="852490" cy="941388"/>
              </a:xfrm>
              <a:custGeom>
                <a:avLst/>
                <a:gdLst>
                  <a:gd name="T0" fmla="*/ 66 w 928"/>
                  <a:gd name="T1" fmla="*/ 1024 h 1024"/>
                  <a:gd name="T2" fmla="*/ 20 w 928"/>
                  <a:gd name="T3" fmla="*/ 1006 h 1024"/>
                  <a:gd name="T4" fmla="*/ 0 w 928"/>
                  <a:gd name="T5" fmla="*/ 958 h 1024"/>
                  <a:gd name="T6" fmla="*/ 0 w 928"/>
                  <a:gd name="T7" fmla="*/ 67 h 1024"/>
                  <a:gd name="T8" fmla="*/ 20 w 928"/>
                  <a:gd name="T9" fmla="*/ 20 h 1024"/>
                  <a:gd name="T10" fmla="*/ 68 w 928"/>
                  <a:gd name="T11" fmla="*/ 1 h 1024"/>
                  <a:gd name="T12" fmla="*/ 477 w 928"/>
                  <a:gd name="T13" fmla="*/ 12 h 1024"/>
                  <a:gd name="T14" fmla="*/ 542 w 928"/>
                  <a:gd name="T15" fmla="*/ 77 h 1024"/>
                  <a:gd name="T16" fmla="*/ 542 w 928"/>
                  <a:gd name="T17" fmla="*/ 77 h 1024"/>
                  <a:gd name="T18" fmla="*/ 570 w 928"/>
                  <a:gd name="T19" fmla="*/ 167 h 1024"/>
                  <a:gd name="T20" fmla="*/ 738 w 928"/>
                  <a:gd name="T21" fmla="*/ 257 h 1024"/>
                  <a:gd name="T22" fmla="*/ 861 w 928"/>
                  <a:gd name="T23" fmla="*/ 257 h 1024"/>
                  <a:gd name="T24" fmla="*/ 928 w 928"/>
                  <a:gd name="T25" fmla="*/ 324 h 1024"/>
                  <a:gd name="T26" fmla="*/ 928 w 928"/>
                  <a:gd name="T27" fmla="*/ 701 h 1024"/>
                  <a:gd name="T28" fmla="*/ 861 w 928"/>
                  <a:gd name="T29" fmla="*/ 768 h 1024"/>
                  <a:gd name="T30" fmla="*/ 738 w 928"/>
                  <a:gd name="T31" fmla="*/ 768 h 1024"/>
                  <a:gd name="T32" fmla="*/ 570 w 928"/>
                  <a:gd name="T33" fmla="*/ 858 h 1024"/>
                  <a:gd name="T34" fmla="*/ 542 w 928"/>
                  <a:gd name="T35" fmla="*/ 949 h 1024"/>
                  <a:gd name="T36" fmla="*/ 477 w 928"/>
                  <a:gd name="T37" fmla="*/ 1013 h 1024"/>
                  <a:gd name="T38" fmla="*/ 68 w 928"/>
                  <a:gd name="T39" fmla="*/ 1024 h 1024"/>
                  <a:gd name="T40" fmla="*/ 66 w 928"/>
                  <a:gd name="T41" fmla="*/ 1024 h 1024"/>
                  <a:gd name="T42" fmla="*/ 133 w 928"/>
                  <a:gd name="T43" fmla="*/ 136 h 1024"/>
                  <a:gd name="T44" fmla="*/ 133 w 928"/>
                  <a:gd name="T45" fmla="*/ 889 h 1024"/>
                  <a:gd name="T46" fmla="*/ 419 w 928"/>
                  <a:gd name="T47" fmla="*/ 882 h 1024"/>
                  <a:gd name="T48" fmla="*/ 733 w 928"/>
                  <a:gd name="T49" fmla="*/ 635 h 1024"/>
                  <a:gd name="T50" fmla="*/ 736 w 928"/>
                  <a:gd name="T51" fmla="*/ 635 h 1024"/>
                  <a:gd name="T52" fmla="*/ 795 w 928"/>
                  <a:gd name="T53" fmla="*/ 635 h 1024"/>
                  <a:gd name="T54" fmla="*/ 795 w 928"/>
                  <a:gd name="T55" fmla="*/ 391 h 1024"/>
                  <a:gd name="T56" fmla="*/ 736 w 928"/>
                  <a:gd name="T57" fmla="*/ 391 h 1024"/>
                  <a:gd name="T58" fmla="*/ 733 w 928"/>
                  <a:gd name="T59" fmla="*/ 390 h 1024"/>
                  <a:gd name="T60" fmla="*/ 419 w 928"/>
                  <a:gd name="T61" fmla="*/ 143 h 1024"/>
                  <a:gd name="T62" fmla="*/ 133 w 928"/>
                  <a:gd name="T63" fmla="*/ 136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8" h="1024">
                    <a:moveTo>
                      <a:pt x="66" y="1024"/>
                    </a:moveTo>
                    <a:cubicBezTo>
                      <a:pt x="49" y="1024"/>
                      <a:pt x="32" y="1018"/>
                      <a:pt x="20" y="1006"/>
                    </a:cubicBezTo>
                    <a:cubicBezTo>
                      <a:pt x="7" y="993"/>
                      <a:pt x="0" y="976"/>
                      <a:pt x="0" y="958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49"/>
                      <a:pt x="7" y="32"/>
                      <a:pt x="20" y="20"/>
                    </a:cubicBezTo>
                    <a:cubicBezTo>
                      <a:pt x="33" y="7"/>
                      <a:pt x="50" y="0"/>
                      <a:pt x="68" y="1"/>
                    </a:cubicBezTo>
                    <a:cubicBezTo>
                      <a:pt x="477" y="12"/>
                      <a:pt x="477" y="12"/>
                      <a:pt x="477" y="12"/>
                    </a:cubicBezTo>
                    <a:cubicBezTo>
                      <a:pt x="513" y="13"/>
                      <a:pt x="541" y="41"/>
                      <a:pt x="542" y="77"/>
                    </a:cubicBezTo>
                    <a:cubicBezTo>
                      <a:pt x="542" y="77"/>
                      <a:pt x="542" y="77"/>
                      <a:pt x="542" y="77"/>
                    </a:cubicBezTo>
                    <a:cubicBezTo>
                      <a:pt x="542" y="77"/>
                      <a:pt x="544" y="123"/>
                      <a:pt x="570" y="167"/>
                    </a:cubicBezTo>
                    <a:cubicBezTo>
                      <a:pt x="603" y="223"/>
                      <a:pt x="658" y="253"/>
                      <a:pt x="738" y="257"/>
                    </a:cubicBezTo>
                    <a:cubicBezTo>
                      <a:pt x="861" y="257"/>
                      <a:pt x="861" y="257"/>
                      <a:pt x="861" y="257"/>
                    </a:cubicBezTo>
                    <a:cubicBezTo>
                      <a:pt x="898" y="257"/>
                      <a:pt x="928" y="287"/>
                      <a:pt x="928" y="324"/>
                    </a:cubicBezTo>
                    <a:cubicBezTo>
                      <a:pt x="928" y="701"/>
                      <a:pt x="928" y="701"/>
                      <a:pt x="928" y="701"/>
                    </a:cubicBezTo>
                    <a:cubicBezTo>
                      <a:pt x="928" y="738"/>
                      <a:pt x="898" y="768"/>
                      <a:pt x="861" y="768"/>
                    </a:cubicBezTo>
                    <a:cubicBezTo>
                      <a:pt x="738" y="768"/>
                      <a:pt x="738" y="768"/>
                      <a:pt x="738" y="768"/>
                    </a:cubicBezTo>
                    <a:cubicBezTo>
                      <a:pt x="658" y="772"/>
                      <a:pt x="603" y="802"/>
                      <a:pt x="570" y="858"/>
                    </a:cubicBezTo>
                    <a:cubicBezTo>
                      <a:pt x="544" y="902"/>
                      <a:pt x="542" y="948"/>
                      <a:pt x="542" y="949"/>
                    </a:cubicBezTo>
                    <a:cubicBezTo>
                      <a:pt x="540" y="984"/>
                      <a:pt x="512" y="1012"/>
                      <a:pt x="477" y="1013"/>
                    </a:cubicBezTo>
                    <a:cubicBezTo>
                      <a:pt x="68" y="1024"/>
                      <a:pt x="68" y="1024"/>
                      <a:pt x="68" y="1024"/>
                    </a:cubicBezTo>
                    <a:cubicBezTo>
                      <a:pt x="68" y="1024"/>
                      <a:pt x="67" y="1024"/>
                      <a:pt x="66" y="1024"/>
                    </a:cubicBezTo>
                    <a:close/>
                    <a:moveTo>
                      <a:pt x="133" y="136"/>
                    </a:moveTo>
                    <a:cubicBezTo>
                      <a:pt x="133" y="889"/>
                      <a:pt x="133" y="889"/>
                      <a:pt x="133" y="889"/>
                    </a:cubicBezTo>
                    <a:cubicBezTo>
                      <a:pt x="419" y="882"/>
                      <a:pt x="419" y="882"/>
                      <a:pt x="419" y="882"/>
                    </a:cubicBezTo>
                    <a:cubicBezTo>
                      <a:pt x="441" y="794"/>
                      <a:pt x="511" y="646"/>
                      <a:pt x="733" y="635"/>
                    </a:cubicBezTo>
                    <a:cubicBezTo>
                      <a:pt x="734" y="635"/>
                      <a:pt x="735" y="635"/>
                      <a:pt x="736" y="635"/>
                    </a:cubicBezTo>
                    <a:cubicBezTo>
                      <a:pt x="795" y="635"/>
                      <a:pt x="795" y="635"/>
                      <a:pt x="795" y="635"/>
                    </a:cubicBezTo>
                    <a:cubicBezTo>
                      <a:pt x="795" y="391"/>
                      <a:pt x="795" y="391"/>
                      <a:pt x="795" y="391"/>
                    </a:cubicBezTo>
                    <a:cubicBezTo>
                      <a:pt x="736" y="391"/>
                      <a:pt x="736" y="391"/>
                      <a:pt x="736" y="391"/>
                    </a:cubicBezTo>
                    <a:cubicBezTo>
                      <a:pt x="735" y="391"/>
                      <a:pt x="734" y="391"/>
                      <a:pt x="733" y="390"/>
                    </a:cubicBezTo>
                    <a:cubicBezTo>
                      <a:pt x="511" y="379"/>
                      <a:pt x="441" y="231"/>
                      <a:pt x="419" y="143"/>
                    </a:cubicBezTo>
                    <a:lnTo>
                      <a:pt x="133" y="1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5143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Freeform 4595">
                <a:extLst>
                  <a:ext uri="{FF2B5EF4-FFF2-40B4-BE49-F238E27FC236}">
                    <a16:creationId xmlns:a16="http://schemas.microsoft.com/office/drawing/2014/main" id="{A0AE1191-032E-44F4-8111-2B162BBAA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7132" y="4120962"/>
                <a:ext cx="73024" cy="549273"/>
              </a:xfrm>
              <a:custGeom>
                <a:avLst/>
                <a:gdLst>
                  <a:gd name="T0" fmla="*/ 40 w 80"/>
                  <a:gd name="T1" fmla="*/ 597 h 597"/>
                  <a:gd name="T2" fmla="*/ 0 w 80"/>
                  <a:gd name="T3" fmla="*/ 558 h 597"/>
                  <a:gd name="T4" fmla="*/ 0 w 80"/>
                  <a:gd name="T5" fmla="*/ 40 h 597"/>
                  <a:gd name="T6" fmla="*/ 40 w 80"/>
                  <a:gd name="T7" fmla="*/ 0 h 597"/>
                  <a:gd name="T8" fmla="*/ 80 w 80"/>
                  <a:gd name="T9" fmla="*/ 40 h 597"/>
                  <a:gd name="T10" fmla="*/ 80 w 80"/>
                  <a:gd name="T11" fmla="*/ 558 h 597"/>
                  <a:gd name="T12" fmla="*/ 40 w 80"/>
                  <a:gd name="T13" fmla="*/ 597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597">
                    <a:moveTo>
                      <a:pt x="40" y="597"/>
                    </a:moveTo>
                    <a:cubicBezTo>
                      <a:pt x="18" y="597"/>
                      <a:pt x="0" y="580"/>
                      <a:pt x="0" y="55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62" y="0"/>
                      <a:pt x="80" y="18"/>
                      <a:pt x="80" y="40"/>
                    </a:cubicBezTo>
                    <a:cubicBezTo>
                      <a:pt x="80" y="558"/>
                      <a:pt x="80" y="558"/>
                      <a:pt x="80" y="558"/>
                    </a:cubicBezTo>
                    <a:cubicBezTo>
                      <a:pt x="80" y="580"/>
                      <a:pt x="62" y="597"/>
                      <a:pt x="40" y="5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5143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Freeform 4596">
                <a:extLst>
                  <a:ext uri="{FF2B5EF4-FFF2-40B4-BE49-F238E27FC236}">
                    <a16:creationId xmlns:a16="http://schemas.microsoft.com/office/drawing/2014/main" id="{11C48B75-7D09-464E-8617-6C0068D7FE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8260" y="4132076"/>
                <a:ext cx="274639" cy="122238"/>
              </a:xfrm>
              <a:custGeom>
                <a:avLst/>
                <a:gdLst>
                  <a:gd name="T0" fmla="*/ 232 w 299"/>
                  <a:gd name="T1" fmla="*/ 134 h 134"/>
                  <a:gd name="T2" fmla="*/ 67 w 299"/>
                  <a:gd name="T3" fmla="*/ 134 h 134"/>
                  <a:gd name="T4" fmla="*/ 0 w 299"/>
                  <a:gd name="T5" fmla="*/ 67 h 134"/>
                  <a:gd name="T6" fmla="*/ 67 w 299"/>
                  <a:gd name="T7" fmla="*/ 0 h 134"/>
                  <a:gd name="T8" fmla="*/ 232 w 299"/>
                  <a:gd name="T9" fmla="*/ 0 h 134"/>
                  <a:gd name="T10" fmla="*/ 299 w 299"/>
                  <a:gd name="T11" fmla="*/ 67 h 134"/>
                  <a:gd name="T12" fmla="*/ 232 w 299"/>
                  <a:gd name="T13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9" h="134">
                    <a:moveTo>
                      <a:pt x="232" y="134"/>
                    </a:moveTo>
                    <a:cubicBezTo>
                      <a:pt x="67" y="134"/>
                      <a:pt x="67" y="134"/>
                      <a:pt x="67" y="134"/>
                    </a:cubicBezTo>
                    <a:cubicBezTo>
                      <a:pt x="30" y="134"/>
                      <a:pt x="0" y="104"/>
                      <a:pt x="0" y="67"/>
                    </a:cubicBezTo>
                    <a:cubicBezTo>
                      <a:pt x="0" y="30"/>
                      <a:pt x="30" y="0"/>
                      <a:pt x="67" y="0"/>
                    </a:cubicBezTo>
                    <a:cubicBezTo>
                      <a:pt x="232" y="0"/>
                      <a:pt x="232" y="0"/>
                      <a:pt x="232" y="0"/>
                    </a:cubicBezTo>
                    <a:cubicBezTo>
                      <a:pt x="269" y="0"/>
                      <a:pt x="299" y="30"/>
                      <a:pt x="299" y="67"/>
                    </a:cubicBezTo>
                    <a:cubicBezTo>
                      <a:pt x="299" y="104"/>
                      <a:pt x="269" y="134"/>
                      <a:pt x="232" y="1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5143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Freeform 4597">
                <a:extLst>
                  <a:ext uri="{FF2B5EF4-FFF2-40B4-BE49-F238E27FC236}">
                    <a16:creationId xmlns:a16="http://schemas.microsoft.com/office/drawing/2014/main" id="{5CFD97D4-E170-448F-88E0-FDF6EEFB1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8260" y="4551176"/>
                <a:ext cx="274639" cy="122238"/>
              </a:xfrm>
              <a:custGeom>
                <a:avLst/>
                <a:gdLst>
                  <a:gd name="T0" fmla="*/ 232 w 299"/>
                  <a:gd name="T1" fmla="*/ 133 h 133"/>
                  <a:gd name="T2" fmla="*/ 67 w 299"/>
                  <a:gd name="T3" fmla="*/ 133 h 133"/>
                  <a:gd name="T4" fmla="*/ 0 w 299"/>
                  <a:gd name="T5" fmla="*/ 67 h 133"/>
                  <a:gd name="T6" fmla="*/ 67 w 299"/>
                  <a:gd name="T7" fmla="*/ 0 h 133"/>
                  <a:gd name="T8" fmla="*/ 232 w 299"/>
                  <a:gd name="T9" fmla="*/ 0 h 133"/>
                  <a:gd name="T10" fmla="*/ 299 w 299"/>
                  <a:gd name="T11" fmla="*/ 67 h 133"/>
                  <a:gd name="T12" fmla="*/ 232 w 299"/>
                  <a:gd name="T13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9" h="133">
                    <a:moveTo>
                      <a:pt x="232" y="133"/>
                    </a:moveTo>
                    <a:cubicBezTo>
                      <a:pt x="67" y="133"/>
                      <a:pt x="67" y="133"/>
                      <a:pt x="67" y="133"/>
                    </a:cubicBezTo>
                    <a:cubicBezTo>
                      <a:pt x="30" y="133"/>
                      <a:pt x="0" y="104"/>
                      <a:pt x="0" y="67"/>
                    </a:cubicBezTo>
                    <a:cubicBezTo>
                      <a:pt x="0" y="30"/>
                      <a:pt x="30" y="0"/>
                      <a:pt x="67" y="0"/>
                    </a:cubicBezTo>
                    <a:cubicBezTo>
                      <a:pt x="232" y="0"/>
                      <a:pt x="232" y="0"/>
                      <a:pt x="232" y="0"/>
                    </a:cubicBezTo>
                    <a:cubicBezTo>
                      <a:pt x="269" y="0"/>
                      <a:pt x="299" y="30"/>
                      <a:pt x="299" y="67"/>
                    </a:cubicBezTo>
                    <a:cubicBezTo>
                      <a:pt x="299" y="104"/>
                      <a:pt x="269" y="133"/>
                      <a:pt x="232" y="1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5143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568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487B866-792D-4B3D-BC4A-F0C6633A9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8" t="17269" r="986"/>
          <a:stretch/>
        </p:blipFill>
        <p:spPr>
          <a:xfrm>
            <a:off x="0" y="-1"/>
            <a:ext cx="9144000" cy="514883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69FB8CD-B8E5-4EFF-80FB-43F8A8E3AED4}"/>
              </a:ext>
            </a:extLst>
          </p:cNvPr>
          <p:cNvSpPr/>
          <p:nvPr/>
        </p:nvSpPr>
        <p:spPr>
          <a:xfrm>
            <a:off x="0" y="-1"/>
            <a:ext cx="9192126" cy="5197643"/>
          </a:xfrm>
          <a:prstGeom prst="rect">
            <a:avLst/>
          </a:prstGeom>
          <a:solidFill>
            <a:schemeClr val="bg2">
              <a:alpha val="37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itle 48">
            <a:extLst>
              <a:ext uri="{FF2B5EF4-FFF2-40B4-BE49-F238E27FC236}">
                <a16:creationId xmlns:a16="http://schemas.microsoft.com/office/drawing/2014/main" id="{B17EB22A-F2AC-411D-A27D-476F2B2B9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</p:spPr>
        <p:txBody>
          <a:bodyPr/>
          <a:lstStyle/>
          <a:p>
            <a:r>
              <a:rPr lang="en-US" sz="2800" dirty="0"/>
              <a:t>Every organization must be a digital organization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6017F7F-40A3-46D2-B3C8-73170E22BB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824409" y="1249683"/>
            <a:ext cx="1390163" cy="2931835"/>
          </a:xfrm>
          <a:prstGeom prst="rect">
            <a:avLst/>
          </a:prstGeom>
          <a:solidFill>
            <a:schemeClr val="bg2">
              <a:alpha val="56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34558" y="1249683"/>
            <a:ext cx="1390163" cy="2931835"/>
          </a:xfrm>
          <a:prstGeom prst="rect">
            <a:avLst/>
          </a:prstGeom>
          <a:solidFill>
            <a:schemeClr val="bg2">
              <a:alpha val="56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42112" y="1249683"/>
            <a:ext cx="1390163" cy="2931835"/>
          </a:xfrm>
          <a:prstGeom prst="rect">
            <a:avLst/>
          </a:prstGeom>
          <a:solidFill>
            <a:schemeClr val="bg2">
              <a:alpha val="56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63944" y="1249683"/>
            <a:ext cx="1390163" cy="2931835"/>
          </a:xfrm>
          <a:prstGeom prst="rect">
            <a:avLst/>
          </a:prstGeom>
          <a:solidFill>
            <a:schemeClr val="bg2">
              <a:alpha val="56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9318" y="1249683"/>
            <a:ext cx="1390163" cy="2931835"/>
          </a:xfrm>
          <a:prstGeom prst="rect">
            <a:avLst/>
          </a:prstGeom>
          <a:solidFill>
            <a:schemeClr val="bg2">
              <a:alpha val="56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99BB073-DDCF-438B-ADB6-50C6882E5456}"/>
              </a:ext>
            </a:extLst>
          </p:cNvPr>
          <p:cNvGraphicFramePr/>
          <p:nvPr/>
        </p:nvGraphicFramePr>
        <p:xfrm>
          <a:off x="617819" y="1815768"/>
          <a:ext cx="7865035" cy="2137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73357" y="3703483"/>
            <a:ext cx="213200" cy="6206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1B6E6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15</a:t>
            </a:r>
            <a: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srgbClr val="41B6E6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%</a:t>
            </a:r>
          </a:p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9</a:t>
            </a:r>
            <a: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%</a:t>
            </a:r>
            <a:endParaRPr kumimoji="0" lang="tr-TR" sz="1100" b="1" i="0" u="none" strike="noStrike" kern="1200" cap="none" spc="0" normalizeH="0" baseline="30000" noProof="0" dirty="0">
              <a:ln>
                <a:noFill/>
              </a:ln>
              <a:solidFill>
                <a:srgbClr val="F2AF00"/>
              </a:solidFill>
              <a:effectLst/>
              <a:uLnTx/>
              <a:uFillTx/>
              <a:latin typeface="Dell Replica Light" charset="0"/>
              <a:ea typeface="Dell Replica Light" charset="0"/>
              <a:cs typeface="Dell Replica Light" charset="0"/>
            </a:endParaRPr>
          </a:p>
          <a:p>
            <a:pPr algn="ctr" defTabSz="609573">
              <a:defRPr/>
            </a:pPr>
            <a:r>
              <a:rPr lang="tr-TR" sz="1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Dell Replica Light" charset="0"/>
                <a:ea typeface="Dell Replica Light" charset="0"/>
                <a:cs typeface="Dell Replica Light" charset="0"/>
              </a:rPr>
              <a:t>3</a:t>
            </a:r>
            <a:r>
              <a:rPr lang="en-US" sz="1100" b="1" baseline="30000" dirty="0">
                <a:solidFill>
                  <a:schemeClr val="accent2">
                    <a:lumMod val="60000"/>
                    <a:lumOff val="40000"/>
                  </a:schemeClr>
                </a:solidFill>
                <a:latin typeface="Dell Replica Light" charset="0"/>
                <a:ea typeface="Dell Replica Light" charset="0"/>
                <a:cs typeface="Dell Replica Light" charset="0"/>
              </a:rPr>
              <a:t>%</a:t>
            </a:r>
            <a:endParaRPr lang="tr-TR" sz="1100" b="1" baseline="30000" dirty="0">
              <a:solidFill>
                <a:schemeClr val="accent2">
                  <a:lumMod val="60000"/>
                  <a:lumOff val="40000"/>
                </a:schemeClr>
              </a:solidFill>
              <a:latin typeface="Dell Replica Light" charset="0"/>
              <a:ea typeface="Dell Replica Light" charset="0"/>
              <a:cs typeface="Dell Replica Light" charset="0"/>
            </a:endParaRPr>
          </a:p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100" b="1" i="0" u="none" strike="noStrike" kern="1200" cap="none" spc="0" normalizeH="0" baseline="30000" noProof="0" dirty="0">
              <a:ln>
                <a:noFill/>
              </a:ln>
              <a:solidFill>
                <a:srgbClr val="F2AF00"/>
              </a:solidFill>
              <a:effectLst/>
              <a:uLnTx/>
              <a:uFillTx/>
              <a:latin typeface="Dell Replica Light" charset="0"/>
              <a:ea typeface="Dell Replica Light" charset="0"/>
              <a:cs typeface="Dell Replica Ligh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9045" y="3703482"/>
            <a:ext cx="213200" cy="6206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1B6E6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32</a:t>
            </a:r>
            <a: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srgbClr val="41B6E6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%</a:t>
            </a:r>
          </a:p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30</a:t>
            </a:r>
            <a: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%</a:t>
            </a:r>
            <a:endParaRPr kumimoji="0" lang="tr-TR" sz="1100" b="1" i="0" u="none" strike="noStrike" kern="1200" cap="none" spc="0" normalizeH="0" baseline="30000" noProof="0" dirty="0">
              <a:ln>
                <a:noFill/>
              </a:ln>
              <a:solidFill>
                <a:srgbClr val="F2AF00"/>
              </a:solidFill>
              <a:effectLst/>
              <a:uLnTx/>
              <a:uFillTx/>
              <a:latin typeface="Dell Replica Light" charset="0"/>
              <a:ea typeface="Dell Replica Light" charset="0"/>
              <a:cs typeface="Dell Replica Light" charset="0"/>
            </a:endParaRPr>
          </a:p>
          <a:p>
            <a:pPr algn="ctr" defTabSz="609573">
              <a:defRPr/>
            </a:pPr>
            <a:r>
              <a:rPr lang="tr-TR" sz="1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Dell Replica Light" charset="0"/>
                <a:ea typeface="Dell Replica Light" charset="0"/>
                <a:cs typeface="Dell Replica Light" charset="0"/>
              </a:rPr>
              <a:t>13</a:t>
            </a:r>
            <a:r>
              <a:rPr lang="en-US" sz="1100" b="1" baseline="30000" dirty="0">
                <a:solidFill>
                  <a:schemeClr val="accent2">
                    <a:lumMod val="60000"/>
                    <a:lumOff val="40000"/>
                  </a:schemeClr>
                </a:solidFill>
                <a:latin typeface="Dell Replica Light" charset="0"/>
                <a:ea typeface="Dell Replica Light" charset="0"/>
                <a:cs typeface="Dell Replica Light" charset="0"/>
              </a:rPr>
              <a:t>%</a:t>
            </a:r>
          </a:p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30000" noProof="0" dirty="0">
              <a:ln>
                <a:noFill/>
              </a:ln>
              <a:solidFill>
                <a:srgbClr val="F2AF00"/>
              </a:solidFill>
              <a:effectLst/>
              <a:uLnTx/>
              <a:uFillTx/>
              <a:latin typeface="Dell Replica Light" charset="0"/>
              <a:ea typeface="Dell Replica Light" charset="0"/>
              <a:cs typeface="Dell Replica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6133" y="3703482"/>
            <a:ext cx="213200" cy="6206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1B6E6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34</a:t>
            </a:r>
            <a: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srgbClr val="41B6E6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%</a:t>
            </a:r>
          </a:p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33</a:t>
            </a:r>
            <a: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%</a:t>
            </a:r>
            <a:endParaRPr kumimoji="0" lang="tr-TR" sz="1100" b="1" i="0" u="none" strike="noStrike" kern="1200" cap="none" spc="0" normalizeH="0" baseline="30000" noProof="0" dirty="0">
              <a:ln>
                <a:noFill/>
              </a:ln>
              <a:solidFill>
                <a:srgbClr val="F2AF00"/>
              </a:solidFill>
              <a:effectLst/>
              <a:uLnTx/>
              <a:uFillTx/>
              <a:latin typeface="Dell Replica Light" charset="0"/>
              <a:ea typeface="Dell Replica Light" charset="0"/>
              <a:cs typeface="Dell Replica Light" charset="0"/>
            </a:endParaRPr>
          </a:p>
          <a:p>
            <a:pPr algn="ctr" defTabSz="609573">
              <a:defRPr/>
            </a:pPr>
            <a:r>
              <a:rPr lang="tr-TR" sz="1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Dell Replica Light" charset="0"/>
                <a:ea typeface="Dell Replica Light" charset="0"/>
                <a:cs typeface="Dell Replica Light" charset="0"/>
              </a:rPr>
              <a:t>39</a:t>
            </a:r>
            <a:r>
              <a:rPr lang="en-US" sz="1100" b="1" baseline="30000" dirty="0">
                <a:solidFill>
                  <a:schemeClr val="accent2">
                    <a:lumMod val="60000"/>
                    <a:lumOff val="40000"/>
                  </a:schemeClr>
                </a:solidFill>
                <a:latin typeface="Dell Replica Light" charset="0"/>
                <a:ea typeface="Dell Replica Light" charset="0"/>
                <a:cs typeface="Dell Replica Light" charset="0"/>
              </a:rPr>
              <a:t>%</a:t>
            </a:r>
          </a:p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30000" noProof="0" dirty="0">
              <a:ln>
                <a:noFill/>
              </a:ln>
              <a:solidFill>
                <a:srgbClr val="F2AF00"/>
              </a:solidFill>
              <a:effectLst/>
              <a:uLnTx/>
              <a:uFillTx/>
              <a:latin typeface="Dell Replica Light" charset="0"/>
              <a:ea typeface="Dell Replica Light" charset="0"/>
              <a:cs typeface="Dell Replica Ligh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0370" y="3703482"/>
            <a:ext cx="213200" cy="6206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1B6E6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14</a:t>
            </a:r>
            <a: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srgbClr val="41B6E6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%</a:t>
            </a:r>
          </a:p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23</a:t>
            </a:r>
            <a: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%</a:t>
            </a:r>
            <a:endParaRPr kumimoji="0" lang="tr-TR" sz="1100" b="1" i="0" u="none" strike="noStrike" kern="1200" cap="none" spc="0" normalizeH="0" baseline="30000" noProof="0" dirty="0">
              <a:ln>
                <a:noFill/>
              </a:ln>
              <a:solidFill>
                <a:srgbClr val="F2AF00"/>
              </a:solidFill>
              <a:effectLst/>
              <a:uLnTx/>
              <a:uFillTx/>
              <a:latin typeface="Dell Replica Light" charset="0"/>
              <a:ea typeface="Dell Replica Light" charset="0"/>
              <a:cs typeface="Dell Replica Light" charset="0"/>
            </a:endParaRPr>
          </a:p>
          <a:p>
            <a:pPr algn="ctr" defTabSz="609573">
              <a:defRPr/>
            </a:pPr>
            <a:r>
              <a:rPr lang="tr-TR" sz="1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Dell Replica Light" charset="0"/>
                <a:ea typeface="Dell Replica Light" charset="0"/>
                <a:cs typeface="Dell Replica Light" charset="0"/>
              </a:rPr>
              <a:t>39</a:t>
            </a:r>
            <a:r>
              <a:rPr lang="en-US" sz="1100" b="1" baseline="30000" dirty="0">
                <a:solidFill>
                  <a:schemeClr val="accent2">
                    <a:lumMod val="60000"/>
                    <a:lumOff val="40000"/>
                  </a:schemeClr>
                </a:solidFill>
                <a:latin typeface="Dell Replica Light" charset="0"/>
                <a:ea typeface="Dell Replica Light" charset="0"/>
                <a:cs typeface="Dell Replica Light" charset="0"/>
              </a:rPr>
              <a:t>%</a:t>
            </a:r>
          </a:p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30000" noProof="0" dirty="0">
              <a:ln>
                <a:noFill/>
              </a:ln>
              <a:solidFill>
                <a:srgbClr val="F2AF00"/>
              </a:solidFill>
              <a:effectLst/>
              <a:uLnTx/>
              <a:uFillTx/>
              <a:latin typeface="Dell Replica Light" charset="0"/>
              <a:ea typeface="Dell Replica Light" charset="0"/>
              <a:cs typeface="Dell Replica Ligh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21493" y="3703482"/>
            <a:ext cx="141064" cy="6206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1B6E6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5</a:t>
            </a:r>
            <a: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srgbClr val="41B6E6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%</a:t>
            </a:r>
          </a:p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5</a:t>
            </a:r>
            <a: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%</a:t>
            </a:r>
            <a:endParaRPr kumimoji="0" lang="tr-TR" sz="1100" b="1" i="0" u="none" strike="noStrike" kern="1200" cap="none" spc="0" normalizeH="0" baseline="30000" noProof="0" dirty="0">
              <a:ln>
                <a:noFill/>
              </a:ln>
              <a:solidFill>
                <a:srgbClr val="F2AF00"/>
              </a:solidFill>
              <a:effectLst/>
              <a:uLnTx/>
              <a:uFillTx/>
              <a:latin typeface="Dell Replica Light" charset="0"/>
              <a:ea typeface="Dell Replica Light" charset="0"/>
              <a:cs typeface="Dell Replica Light" charset="0"/>
            </a:endParaRPr>
          </a:p>
          <a:p>
            <a:pPr algn="ctr" defTabSz="609573">
              <a:defRPr/>
            </a:pPr>
            <a:r>
              <a:rPr lang="tr-TR" sz="1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Dell Replica Light" charset="0"/>
                <a:ea typeface="Dell Replica Light" charset="0"/>
                <a:cs typeface="Dell Replica Light" charset="0"/>
              </a:rPr>
              <a:t>6</a:t>
            </a:r>
            <a:r>
              <a:rPr lang="en-US" sz="1100" b="1" baseline="30000" dirty="0">
                <a:solidFill>
                  <a:schemeClr val="accent2">
                    <a:lumMod val="60000"/>
                    <a:lumOff val="40000"/>
                  </a:schemeClr>
                </a:solidFill>
                <a:latin typeface="Dell Replica Light" charset="0"/>
                <a:ea typeface="Dell Replica Light" charset="0"/>
                <a:cs typeface="Dell Replica Light" charset="0"/>
              </a:rPr>
              <a:t>%</a:t>
            </a:r>
          </a:p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30000" noProof="0" dirty="0">
              <a:ln>
                <a:noFill/>
              </a:ln>
              <a:solidFill>
                <a:srgbClr val="F2AF00"/>
              </a:solidFill>
              <a:effectLst/>
              <a:uLnTx/>
              <a:uFillTx/>
              <a:latin typeface="Dell Replica Light" charset="0"/>
              <a:ea typeface="Dell Replica Light" charset="0"/>
              <a:cs typeface="Dell Replica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5993" y="1373902"/>
            <a:ext cx="1267976" cy="4983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 charset="0"/>
                <a:ea typeface="Dell Replica" charset="0"/>
                <a:cs typeface="Dell Replica" charset="0"/>
              </a:rPr>
              <a:t>Digital Laggards</a:t>
            </a:r>
          </a:p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Do not have a digital plan; limited </a:t>
            </a:r>
            <a:br>
              <a:rPr kumimoji="0" lang="en-US" sz="71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</a:br>
            <a:r>
              <a:rPr kumimoji="0" lang="en-US" sz="71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initiatives &amp; investments in place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25262" y="1373902"/>
            <a:ext cx="1263167" cy="4983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 charset="0"/>
                <a:ea typeface="Dell Replica" charset="0"/>
                <a:cs typeface="Dell Replica" charset="0"/>
              </a:rPr>
              <a:t>Digital Followers</a:t>
            </a:r>
          </a:p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Very few digital investments; </a:t>
            </a:r>
            <a:br>
              <a:rPr kumimoji="0" lang="en-US" sz="71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</a:br>
            <a:r>
              <a:rPr kumimoji="0" lang="en-US" sz="71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tentatively planning for the future</a:t>
            </a:r>
            <a:endParaRPr kumimoji="0" lang="en-US" sz="124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l Replica" charset="0"/>
              <a:ea typeface="Dell Replica" charset="0"/>
              <a:cs typeface="Dell Replic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07790" y="1373901"/>
            <a:ext cx="1260473" cy="8633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 charset="0"/>
                <a:ea typeface="Dell Replica" charset="0"/>
                <a:cs typeface="Dell Replica" charset="0"/>
              </a:rPr>
              <a:t>Digital Evaluators</a:t>
            </a:r>
          </a:p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Gradually embracing digital </a:t>
            </a:r>
            <a:br>
              <a:rPr kumimoji="0" lang="en-US" sz="71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</a:br>
            <a:r>
              <a:rPr kumimoji="0" lang="en-US" sz="71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transformation &amp; planning </a:t>
            </a:r>
            <a:br>
              <a:rPr kumimoji="0" lang="en-US" sz="71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</a:br>
            <a:r>
              <a:rPr kumimoji="0" lang="en-US" sz="71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for the future</a:t>
            </a:r>
            <a:endParaRPr kumimoji="0" lang="en-US" sz="124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l Replica" charset="0"/>
              <a:ea typeface="Dell Replica" charset="0"/>
              <a:cs typeface="Dell Replica" charset="0"/>
            </a:endParaRPr>
          </a:p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endParaRPr kumimoji="0" lang="en-US" sz="124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l Replica" charset="0"/>
              <a:ea typeface="Dell Replica" charset="0"/>
              <a:cs typeface="Dell Replica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82207" y="1373902"/>
            <a:ext cx="1295227" cy="4983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 charset="0"/>
                <a:ea typeface="Dell Replica" charset="0"/>
                <a:cs typeface="Dell Replica" charset="0"/>
              </a:rPr>
              <a:t>Digital Adopters</a:t>
            </a:r>
          </a:p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Have a mature digital plan,</a:t>
            </a:r>
            <a:br>
              <a:rPr kumimoji="0" lang="en-US" sz="71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</a:br>
            <a:r>
              <a:rPr kumimoji="0" lang="en-US" sz="71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investments &amp; innovations in place</a:t>
            </a:r>
            <a:endParaRPr kumimoji="0" lang="en-US" sz="124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l Replica" charset="0"/>
              <a:ea typeface="Dell Replica" charset="0"/>
              <a:cs typeface="Dell Replic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88674" y="1373902"/>
            <a:ext cx="1263167" cy="753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 charset="0"/>
                <a:ea typeface="Dell Replica" charset="0"/>
                <a:cs typeface="Dell Replica" charset="0"/>
              </a:rPr>
              <a:t>Digital Leaders</a:t>
            </a:r>
          </a:p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Digital transformation is ingrained</a:t>
            </a:r>
            <a:br>
              <a:rPr kumimoji="0" lang="en-US" sz="71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</a:br>
            <a:r>
              <a:rPr kumimoji="0" lang="en-US" sz="71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in the DNA of the business</a:t>
            </a:r>
            <a:endParaRPr kumimoji="0" lang="en-US" sz="124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l Replica" charset="0"/>
              <a:ea typeface="Dell Replica" charset="0"/>
              <a:cs typeface="Dell Replica" charset="0"/>
            </a:endParaRPr>
          </a:p>
          <a:p>
            <a:pPr marL="0" marR="0" lvl="0" indent="0" algn="ctr" defTabSz="609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endParaRPr kumimoji="0" lang="en-US" sz="124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l Replica" charset="0"/>
              <a:ea typeface="Dell Replica" charset="0"/>
              <a:cs typeface="Dell Replica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9400" y="2989989"/>
            <a:ext cx="320601" cy="10333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57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44" b="0" i="0" u="none" strike="noStrike" kern="1200" cap="none" spc="0" normalizeH="0" baseline="0" noProof="0" dirty="0">
                <a:ln>
                  <a:noFill/>
                </a:ln>
                <a:solidFill>
                  <a:srgbClr val="41B6E6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2016</a:t>
            </a:r>
            <a:endParaRPr kumimoji="0" lang="en-US" sz="1244" b="0" i="0" u="none" strike="noStrike" kern="1200" cap="none" spc="0" normalizeH="0" baseline="30000" noProof="0" dirty="0">
              <a:ln>
                <a:noFill/>
              </a:ln>
              <a:solidFill>
                <a:srgbClr val="41B6E6"/>
              </a:solidFill>
              <a:effectLst/>
              <a:uLnTx/>
              <a:uFillTx/>
              <a:latin typeface="Dell Replica Light" charset="0"/>
              <a:ea typeface="Dell Replica Light" charset="0"/>
              <a:cs typeface="Dell Replica Light" charset="0"/>
            </a:endParaRPr>
          </a:p>
          <a:p>
            <a:pPr marL="0" marR="0" lvl="0" indent="0" algn="ctr" defTabSz="60957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44" b="0" i="0" u="none" strike="noStrike" kern="1200" cap="none" spc="0" normalizeH="0" baseline="0" noProof="0" dirty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Dell Replica Light" charset="0"/>
                <a:ea typeface="Dell Replica Light" charset="0"/>
                <a:cs typeface="Dell Replica Light" charset="0"/>
              </a:rPr>
              <a:t>2018</a:t>
            </a:r>
            <a:endParaRPr kumimoji="0" lang="tr-TR" sz="1244" b="0" i="0" u="none" strike="noStrike" kern="1200" cap="none" spc="0" normalizeH="0" baseline="0" noProof="0" dirty="0">
              <a:ln>
                <a:noFill/>
              </a:ln>
              <a:solidFill>
                <a:srgbClr val="F2AF00"/>
              </a:solidFill>
              <a:effectLst/>
              <a:uLnTx/>
              <a:uFillTx/>
              <a:latin typeface="Dell Replica Light" charset="0"/>
              <a:ea typeface="Dell Replica Light" charset="0"/>
              <a:cs typeface="Dell Replica Light" charset="0"/>
            </a:endParaRPr>
          </a:p>
          <a:p>
            <a:pPr marL="0" marR="0" lvl="0" indent="0" algn="ctr" defTabSz="60957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44" dirty="0">
                <a:solidFill>
                  <a:schemeClr val="accent2">
                    <a:lumMod val="60000"/>
                    <a:lumOff val="40000"/>
                  </a:schemeClr>
                </a:solidFill>
                <a:latin typeface="Dell Replica Light" charset="0"/>
                <a:ea typeface="Dell Replica Light" charset="0"/>
                <a:cs typeface="Dell Replica Light" charset="0"/>
              </a:rPr>
              <a:t>2020</a:t>
            </a:r>
          </a:p>
          <a:p>
            <a:pPr marL="0" marR="0" lvl="0" indent="0" algn="ctr" defTabSz="60957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4" b="0" i="0" u="none" strike="noStrike" kern="1200" cap="none" spc="0" normalizeH="0" baseline="30000" noProof="0" dirty="0">
              <a:ln>
                <a:noFill/>
              </a:ln>
              <a:solidFill>
                <a:srgbClr val="F2AF00"/>
              </a:solidFill>
              <a:effectLst/>
              <a:uLnTx/>
              <a:uFillTx/>
              <a:latin typeface="Dell Replica Light" charset="0"/>
              <a:ea typeface="Dell Replica Light" charset="0"/>
              <a:cs typeface="Dell Replica Light" charset="0"/>
            </a:endParaRPr>
          </a:p>
        </p:txBody>
      </p:sp>
      <p:sp>
        <p:nvSpPr>
          <p:cNvPr id="27" name="fl" descr="                              Dell - Internal Use - Confidential&#10;">
            <a:extLst>
              <a:ext uri="{FF2B5EF4-FFF2-40B4-BE49-F238E27FC236}">
                <a16:creationId xmlns:a16="http://schemas.microsoft.com/office/drawing/2014/main" id="{5CA8D8DD-67F1-4FA4-AAC7-3642B362EE8D}"/>
              </a:ext>
            </a:extLst>
          </p:cNvPr>
          <p:cNvSpPr txBox="1"/>
          <p:nvPr/>
        </p:nvSpPr>
        <p:spPr>
          <a:xfrm>
            <a:off x="576263" y="5007744"/>
            <a:ext cx="902491" cy="831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Copyright 2019 Dell Inc.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D7B5A2-1892-4C38-AF79-D256EC7A4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42" y="4379261"/>
            <a:ext cx="941866" cy="6239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C8F580F-BA41-47F0-8816-DE49D9AECB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41106"/>
            <a:ext cx="9144000" cy="346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265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DBF578-7FAE-4EED-8897-52BCAEC7A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47C2F39-E2C4-4531-A7FF-0911D3E0A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28600"/>
            <a:ext cx="6665383" cy="387798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Dell solutions for containerized workloads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F699DF-F6FF-4054-A139-9A0F8E5655B7}"/>
              </a:ext>
            </a:extLst>
          </p:cNvPr>
          <p:cNvSpPr/>
          <p:nvPr/>
        </p:nvSpPr>
        <p:spPr>
          <a:xfrm>
            <a:off x="0" y="1917510"/>
            <a:ext cx="6536267" cy="929866"/>
          </a:xfrm>
          <a:prstGeom prst="rect">
            <a:avLst/>
          </a:prstGeom>
          <a:gradFill>
            <a:gsLst>
              <a:gs pos="0">
                <a:schemeClr val="tx1">
                  <a:alpha val="78000"/>
                </a:schemeClr>
              </a:gs>
              <a:gs pos="36000">
                <a:schemeClr val="tx1">
                  <a:alpha val="78000"/>
                </a:schemeClr>
              </a:gs>
              <a:gs pos="70000">
                <a:schemeClr val="tx1">
                  <a:alpha val="78000"/>
                </a:schemeClr>
              </a:gs>
              <a:gs pos="100000">
                <a:schemeClr val="tx1">
                  <a:alpha val="78000"/>
                </a:schemeClr>
              </a:gs>
            </a:gsLst>
            <a:lin ang="54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2"/>
              </a:solidFill>
            </a:endParaRPr>
          </a:p>
        </p:txBody>
      </p:sp>
      <p:pic>
        <p:nvPicPr>
          <p:cNvPr id="55" name="Picture 8">
            <a:extLst>
              <a:ext uri="{FF2B5EF4-FFF2-40B4-BE49-F238E27FC236}">
                <a16:creationId xmlns:a16="http://schemas.microsoft.com/office/drawing/2014/main" id="{18151A47-C601-412D-98ED-E92BAB1A2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8243" y="2058993"/>
            <a:ext cx="646900" cy="6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135C4EE-6236-4B91-9647-875582B82CD9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035" y="2016687"/>
            <a:ext cx="791755" cy="731512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33B9A4AE-37CC-47F9-B5B4-0825C7C15DE0}"/>
              </a:ext>
            </a:extLst>
          </p:cNvPr>
          <p:cNvGrpSpPr>
            <a:grpSpLocks noChangeAspect="1"/>
          </p:cNvGrpSpPr>
          <p:nvPr/>
        </p:nvGrpSpPr>
        <p:grpSpPr>
          <a:xfrm>
            <a:off x="2249756" y="2088254"/>
            <a:ext cx="1110881" cy="586306"/>
            <a:chOff x="3419933" y="5328015"/>
            <a:chExt cx="1284856" cy="678127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56F0C11-8960-409B-8EF9-CBDA23D90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86" b="528"/>
            <a:stretch/>
          </p:blipFill>
          <p:spPr>
            <a:xfrm>
              <a:off x="3759584" y="5328015"/>
              <a:ext cx="605555" cy="46037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CFDDA98-890F-4EE6-83FA-DF9DA64E5E0B}"/>
                </a:ext>
              </a:extLst>
            </p:cNvPr>
            <p:cNvSpPr txBox="1"/>
            <p:nvPr/>
          </p:nvSpPr>
          <p:spPr>
            <a:xfrm>
              <a:off x="3419933" y="5881550"/>
              <a:ext cx="1284856" cy="1245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2"/>
                  </a:solidFill>
                </a:rPr>
                <a:t>Azure Kubernetes Service</a:t>
              </a:r>
            </a:p>
          </p:txBody>
        </p: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E0D8ABF6-56F3-471F-A2D3-47ECBD0D70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71390" y="2276333"/>
            <a:ext cx="1091422" cy="212221"/>
          </a:xfrm>
          <a:prstGeom prst="rect">
            <a:avLst/>
          </a:prstGeom>
        </p:spPr>
      </p:pic>
      <p:pic>
        <p:nvPicPr>
          <p:cNvPr id="64" name="Picture 63" descr="Logo&#10;&#10;Description automatically generated">
            <a:extLst>
              <a:ext uri="{FF2B5EF4-FFF2-40B4-BE49-F238E27FC236}">
                <a16:creationId xmlns:a16="http://schemas.microsoft.com/office/drawing/2014/main" id="{1E39A8FD-A87D-400B-9B8E-A6C4D387D65E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37" y="2220871"/>
            <a:ext cx="986114" cy="323145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896CCC0E-93BF-4EDC-811C-FFEB5C16D44A}"/>
              </a:ext>
            </a:extLst>
          </p:cNvPr>
          <p:cNvGrpSpPr>
            <a:grpSpLocks noChangeAspect="1"/>
          </p:cNvGrpSpPr>
          <p:nvPr/>
        </p:nvGrpSpPr>
        <p:grpSpPr>
          <a:xfrm>
            <a:off x="5489057" y="2028888"/>
            <a:ext cx="707188" cy="707111"/>
            <a:chOff x="6945594" y="5217998"/>
            <a:chExt cx="817940" cy="817851"/>
          </a:xfrm>
        </p:grpSpPr>
        <p:pic>
          <p:nvPicPr>
            <p:cNvPr id="66" name="Picture 6" descr="VMware Tanzu Certifications and Resources for Cloud Providers">
              <a:extLst>
                <a:ext uri="{FF2B5EF4-FFF2-40B4-BE49-F238E27FC236}">
                  <a16:creationId xmlns:a16="http://schemas.microsoft.com/office/drawing/2014/main" id="{B05C4442-80E0-4766-AD48-4F630BD2AB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6000" contras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4"/>
            <a:stretch/>
          </p:blipFill>
          <p:spPr bwMode="auto">
            <a:xfrm>
              <a:off x="6945594" y="5217998"/>
              <a:ext cx="817940" cy="672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4" descr="New: Cloud Provider Tanzu App Platform and Tanzu Data Services portfolio">
              <a:extLst>
                <a:ext uri="{FF2B5EF4-FFF2-40B4-BE49-F238E27FC236}">
                  <a16:creationId xmlns:a16="http://schemas.microsoft.com/office/drawing/2014/main" id="{7139C9FA-42C0-4D9F-8791-B720E83C4D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5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45"/>
            <a:stretch/>
          </p:blipFill>
          <p:spPr bwMode="auto">
            <a:xfrm>
              <a:off x="6953303" y="5905964"/>
              <a:ext cx="806437" cy="129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00F7FBBE-269D-4B88-8616-FAAD52510842}"/>
              </a:ext>
            </a:extLst>
          </p:cNvPr>
          <p:cNvSpPr txBox="1"/>
          <p:nvPr/>
        </p:nvSpPr>
        <p:spPr>
          <a:xfrm>
            <a:off x="677333" y="1480625"/>
            <a:ext cx="5181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Choose your preferred Kubernetes ecosystem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944CCB07-B86C-41C2-9FFE-E1425337FBE2}"/>
              </a:ext>
            </a:extLst>
          </p:cNvPr>
          <p:cNvSpPr/>
          <p:nvPr/>
        </p:nvSpPr>
        <p:spPr>
          <a:xfrm>
            <a:off x="92503" y="3639912"/>
            <a:ext cx="6536267" cy="929866"/>
          </a:xfrm>
          <a:prstGeom prst="rect">
            <a:avLst/>
          </a:prstGeom>
          <a:gradFill>
            <a:gsLst>
              <a:gs pos="0">
                <a:schemeClr val="tx1">
                  <a:alpha val="78000"/>
                </a:schemeClr>
              </a:gs>
              <a:gs pos="36000">
                <a:schemeClr val="tx1">
                  <a:alpha val="78000"/>
                </a:schemeClr>
              </a:gs>
              <a:gs pos="70000">
                <a:schemeClr val="tx1">
                  <a:alpha val="78000"/>
                </a:schemeClr>
              </a:gs>
              <a:gs pos="100000">
                <a:schemeClr val="tx1">
                  <a:alpha val="78000"/>
                </a:schemeClr>
              </a:gs>
            </a:gsLst>
            <a:lin ang="54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6A44FE3-25F2-4A98-88B1-276C8FC1CCD6}"/>
              </a:ext>
            </a:extLst>
          </p:cNvPr>
          <p:cNvSpPr txBox="1"/>
          <p:nvPr/>
        </p:nvSpPr>
        <p:spPr>
          <a:xfrm>
            <a:off x="800315" y="3185944"/>
            <a:ext cx="5181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Data persistence, storage and protection</a:t>
            </a: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FE5CEB1B-F226-4C3B-A2C6-51FD8FF6D40E}"/>
              </a:ext>
            </a:extLst>
          </p:cNvPr>
          <p:cNvGrpSpPr>
            <a:grpSpLocks noChangeAspect="1"/>
          </p:cNvGrpSpPr>
          <p:nvPr/>
        </p:nvGrpSpPr>
        <p:grpSpPr>
          <a:xfrm>
            <a:off x="4479168" y="3776013"/>
            <a:ext cx="727520" cy="743032"/>
            <a:chOff x="6769009" y="1764244"/>
            <a:chExt cx="1391703" cy="1603484"/>
          </a:xfrm>
        </p:grpSpPr>
        <p:pic>
          <p:nvPicPr>
            <p:cNvPr id="146" name="Picture 8">
              <a:extLst>
                <a:ext uri="{FF2B5EF4-FFF2-40B4-BE49-F238E27FC236}">
                  <a16:creationId xmlns:a16="http://schemas.microsoft.com/office/drawing/2014/main" id="{15B8BC46-DF12-464C-88E9-BAE7A7A07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009" y="1764244"/>
              <a:ext cx="1391703" cy="1603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7" name="Freeform 32">
              <a:extLst>
                <a:ext uri="{FF2B5EF4-FFF2-40B4-BE49-F238E27FC236}">
                  <a16:creationId xmlns:a16="http://schemas.microsoft.com/office/drawing/2014/main" id="{A63D9A04-3D31-42BC-A26C-221CB508362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186199" y="2153832"/>
              <a:ext cx="557321" cy="640081"/>
            </a:xfrm>
            <a:custGeom>
              <a:avLst/>
              <a:gdLst>
                <a:gd name="T0" fmla="*/ 266 w 532"/>
                <a:gd name="T1" fmla="*/ 0 h 611"/>
                <a:gd name="T2" fmla="*/ 0 w 532"/>
                <a:gd name="T3" fmla="*/ 153 h 611"/>
                <a:gd name="T4" fmla="*/ 0 w 532"/>
                <a:gd name="T5" fmla="*/ 459 h 611"/>
                <a:gd name="T6" fmla="*/ 266 w 532"/>
                <a:gd name="T7" fmla="*/ 611 h 611"/>
                <a:gd name="T8" fmla="*/ 532 w 532"/>
                <a:gd name="T9" fmla="*/ 459 h 611"/>
                <a:gd name="T10" fmla="*/ 532 w 532"/>
                <a:gd name="T11" fmla="*/ 153 h 611"/>
                <a:gd name="T12" fmla="*/ 266 w 532"/>
                <a:gd name="T13" fmla="*/ 0 h 611"/>
                <a:gd name="T14" fmla="*/ 472 w 532"/>
                <a:gd name="T15" fmla="*/ 165 h 611"/>
                <a:gd name="T16" fmla="*/ 266 w 532"/>
                <a:gd name="T17" fmla="*/ 282 h 611"/>
                <a:gd name="T18" fmla="*/ 60 w 532"/>
                <a:gd name="T19" fmla="*/ 165 h 611"/>
                <a:gd name="T20" fmla="*/ 266 w 532"/>
                <a:gd name="T21" fmla="*/ 48 h 611"/>
                <a:gd name="T22" fmla="*/ 472 w 532"/>
                <a:gd name="T23" fmla="*/ 165 h 611"/>
                <a:gd name="T24" fmla="*/ 41 w 532"/>
                <a:gd name="T25" fmla="*/ 203 h 611"/>
                <a:gd name="T26" fmla="*/ 245 w 532"/>
                <a:gd name="T27" fmla="*/ 315 h 611"/>
                <a:gd name="T28" fmla="*/ 245 w 532"/>
                <a:gd name="T29" fmla="*/ 552 h 611"/>
                <a:gd name="T30" fmla="*/ 41 w 532"/>
                <a:gd name="T31" fmla="*/ 435 h 611"/>
                <a:gd name="T32" fmla="*/ 41 w 532"/>
                <a:gd name="T33" fmla="*/ 203 h 611"/>
                <a:gd name="T34" fmla="*/ 286 w 532"/>
                <a:gd name="T35" fmla="*/ 552 h 611"/>
                <a:gd name="T36" fmla="*/ 286 w 532"/>
                <a:gd name="T37" fmla="*/ 315 h 611"/>
                <a:gd name="T38" fmla="*/ 492 w 532"/>
                <a:gd name="T39" fmla="*/ 203 h 611"/>
                <a:gd name="T40" fmla="*/ 492 w 532"/>
                <a:gd name="T41" fmla="*/ 435 h 611"/>
                <a:gd name="T42" fmla="*/ 286 w 532"/>
                <a:gd name="T43" fmla="*/ 55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2" h="611">
                  <a:moveTo>
                    <a:pt x="266" y="0"/>
                  </a:moveTo>
                  <a:lnTo>
                    <a:pt x="0" y="153"/>
                  </a:lnTo>
                  <a:lnTo>
                    <a:pt x="0" y="459"/>
                  </a:lnTo>
                  <a:lnTo>
                    <a:pt x="266" y="611"/>
                  </a:lnTo>
                  <a:lnTo>
                    <a:pt x="532" y="459"/>
                  </a:lnTo>
                  <a:lnTo>
                    <a:pt x="532" y="153"/>
                  </a:lnTo>
                  <a:lnTo>
                    <a:pt x="266" y="0"/>
                  </a:lnTo>
                  <a:close/>
                  <a:moveTo>
                    <a:pt x="472" y="165"/>
                  </a:moveTo>
                  <a:lnTo>
                    <a:pt x="266" y="282"/>
                  </a:lnTo>
                  <a:lnTo>
                    <a:pt x="60" y="165"/>
                  </a:lnTo>
                  <a:lnTo>
                    <a:pt x="266" y="48"/>
                  </a:lnTo>
                  <a:lnTo>
                    <a:pt x="472" y="165"/>
                  </a:lnTo>
                  <a:close/>
                  <a:moveTo>
                    <a:pt x="41" y="203"/>
                  </a:moveTo>
                  <a:lnTo>
                    <a:pt x="245" y="315"/>
                  </a:lnTo>
                  <a:lnTo>
                    <a:pt x="245" y="552"/>
                  </a:lnTo>
                  <a:lnTo>
                    <a:pt x="41" y="435"/>
                  </a:lnTo>
                  <a:lnTo>
                    <a:pt x="41" y="203"/>
                  </a:lnTo>
                  <a:close/>
                  <a:moveTo>
                    <a:pt x="286" y="552"/>
                  </a:moveTo>
                  <a:lnTo>
                    <a:pt x="286" y="315"/>
                  </a:lnTo>
                  <a:lnTo>
                    <a:pt x="492" y="203"/>
                  </a:lnTo>
                  <a:lnTo>
                    <a:pt x="492" y="435"/>
                  </a:lnTo>
                  <a:lnTo>
                    <a:pt x="286" y="552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defRPr/>
              </a:pPr>
              <a:endParaRPr lang="en-US" sz="1013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00E653-F0CB-4890-B5CC-9BF36FF462FC}"/>
              </a:ext>
            </a:extLst>
          </p:cNvPr>
          <p:cNvGrpSpPr>
            <a:grpSpLocks noChangeAspect="1"/>
          </p:cNvGrpSpPr>
          <p:nvPr/>
        </p:nvGrpSpPr>
        <p:grpSpPr>
          <a:xfrm>
            <a:off x="504539" y="3888472"/>
            <a:ext cx="457200" cy="518114"/>
            <a:chOff x="1108754" y="3803053"/>
            <a:chExt cx="491693" cy="557203"/>
          </a:xfrm>
        </p:grpSpPr>
        <p:sp>
          <p:nvSpPr>
            <p:cNvPr id="150" name="Cylinder 85">
              <a:extLst>
                <a:ext uri="{FF2B5EF4-FFF2-40B4-BE49-F238E27FC236}">
                  <a16:creationId xmlns:a16="http://schemas.microsoft.com/office/drawing/2014/main" id="{E4AE28F4-02E7-4581-9045-624DE3BC1CAA}"/>
                </a:ext>
              </a:extLst>
            </p:cNvPr>
            <p:cNvSpPr/>
            <p:nvPr/>
          </p:nvSpPr>
          <p:spPr>
            <a:xfrm>
              <a:off x="1108755" y="3803053"/>
              <a:ext cx="491692" cy="557203"/>
            </a:xfrm>
            <a:prstGeom prst="can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800" kern="0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C0D02754-79AD-4FE1-8084-7BDBEA7589B7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1108754" y="4004554"/>
              <a:ext cx="417572" cy="271339"/>
              <a:chOff x="5898260" y="3928874"/>
              <a:chExt cx="1990725" cy="1379538"/>
            </a:xfrm>
            <a:solidFill>
              <a:schemeClr val="tx2"/>
            </a:solidFill>
          </p:grpSpPr>
          <p:sp>
            <p:nvSpPr>
              <p:cNvPr id="152" name="Freeform 4593">
                <a:extLst>
                  <a:ext uri="{FF2B5EF4-FFF2-40B4-BE49-F238E27FC236}">
                    <a16:creationId xmlns:a16="http://schemas.microsoft.com/office/drawing/2014/main" id="{CF91CCDC-0771-496A-850C-06A62B45A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6008" y="4338447"/>
                <a:ext cx="942977" cy="969965"/>
              </a:xfrm>
              <a:custGeom>
                <a:avLst/>
                <a:gdLst>
                  <a:gd name="T0" fmla="*/ 549 w 1027"/>
                  <a:gd name="T1" fmla="*/ 1055 h 1055"/>
                  <a:gd name="T2" fmla="*/ 363 w 1027"/>
                  <a:gd name="T3" fmla="*/ 982 h 1055"/>
                  <a:gd name="T4" fmla="*/ 284 w 1027"/>
                  <a:gd name="T5" fmla="*/ 758 h 1055"/>
                  <a:gd name="T6" fmla="*/ 284 w 1027"/>
                  <a:gd name="T7" fmla="*/ 295 h 1055"/>
                  <a:gd name="T8" fmla="*/ 243 w 1027"/>
                  <a:gd name="T9" fmla="*/ 172 h 1055"/>
                  <a:gd name="T10" fmla="*/ 148 w 1027"/>
                  <a:gd name="T11" fmla="*/ 133 h 1055"/>
                  <a:gd name="T12" fmla="*/ 148 w 1027"/>
                  <a:gd name="T13" fmla="*/ 133 h 1055"/>
                  <a:gd name="T14" fmla="*/ 66 w 1027"/>
                  <a:gd name="T15" fmla="*/ 133 h 1055"/>
                  <a:gd name="T16" fmla="*/ 0 w 1027"/>
                  <a:gd name="T17" fmla="*/ 67 h 1055"/>
                  <a:gd name="T18" fmla="*/ 66 w 1027"/>
                  <a:gd name="T19" fmla="*/ 0 h 1055"/>
                  <a:gd name="T20" fmla="*/ 147 w 1027"/>
                  <a:gd name="T21" fmla="*/ 0 h 1055"/>
                  <a:gd name="T22" fmla="*/ 336 w 1027"/>
                  <a:gd name="T23" fmla="*/ 77 h 1055"/>
                  <a:gd name="T24" fmla="*/ 417 w 1027"/>
                  <a:gd name="T25" fmla="*/ 295 h 1055"/>
                  <a:gd name="T26" fmla="*/ 417 w 1027"/>
                  <a:gd name="T27" fmla="*/ 759 h 1055"/>
                  <a:gd name="T28" fmla="*/ 417 w 1027"/>
                  <a:gd name="T29" fmla="*/ 761 h 1055"/>
                  <a:gd name="T30" fmla="*/ 460 w 1027"/>
                  <a:gd name="T31" fmla="*/ 890 h 1055"/>
                  <a:gd name="T32" fmla="*/ 549 w 1027"/>
                  <a:gd name="T33" fmla="*/ 922 h 1055"/>
                  <a:gd name="T34" fmla="*/ 677 w 1027"/>
                  <a:gd name="T35" fmla="*/ 759 h 1055"/>
                  <a:gd name="T36" fmla="*/ 677 w 1027"/>
                  <a:gd name="T37" fmla="*/ 757 h 1055"/>
                  <a:gd name="T38" fmla="*/ 684 w 1027"/>
                  <a:gd name="T39" fmla="*/ 512 h 1055"/>
                  <a:gd name="T40" fmla="*/ 684 w 1027"/>
                  <a:gd name="T41" fmla="*/ 508 h 1055"/>
                  <a:gd name="T42" fmla="*/ 960 w 1027"/>
                  <a:gd name="T43" fmla="*/ 270 h 1055"/>
                  <a:gd name="T44" fmla="*/ 1027 w 1027"/>
                  <a:gd name="T45" fmla="*/ 337 h 1055"/>
                  <a:gd name="T46" fmla="*/ 960 w 1027"/>
                  <a:gd name="T47" fmla="*/ 404 h 1055"/>
                  <a:gd name="T48" fmla="*/ 817 w 1027"/>
                  <a:gd name="T49" fmla="*/ 518 h 1055"/>
                  <a:gd name="T50" fmla="*/ 810 w 1027"/>
                  <a:gd name="T51" fmla="*/ 760 h 1055"/>
                  <a:gd name="T52" fmla="*/ 781 w 1027"/>
                  <a:gd name="T53" fmla="*/ 900 h 1055"/>
                  <a:gd name="T54" fmla="*/ 549 w 1027"/>
                  <a:gd name="T55" fmla="*/ 1055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27" h="1055">
                    <a:moveTo>
                      <a:pt x="549" y="1055"/>
                    </a:moveTo>
                    <a:cubicBezTo>
                      <a:pt x="474" y="1055"/>
                      <a:pt x="410" y="1030"/>
                      <a:pt x="363" y="982"/>
                    </a:cubicBezTo>
                    <a:cubicBezTo>
                      <a:pt x="283" y="899"/>
                      <a:pt x="283" y="778"/>
                      <a:pt x="284" y="758"/>
                    </a:cubicBezTo>
                    <a:cubicBezTo>
                      <a:pt x="284" y="295"/>
                      <a:pt x="284" y="295"/>
                      <a:pt x="284" y="295"/>
                    </a:cubicBezTo>
                    <a:cubicBezTo>
                      <a:pt x="284" y="240"/>
                      <a:pt x="270" y="199"/>
                      <a:pt x="243" y="172"/>
                    </a:cubicBezTo>
                    <a:cubicBezTo>
                      <a:pt x="204" y="134"/>
                      <a:pt x="149" y="133"/>
                      <a:pt x="148" y="133"/>
                    </a:cubicBezTo>
                    <a:cubicBezTo>
                      <a:pt x="148" y="133"/>
                      <a:pt x="148" y="133"/>
                      <a:pt x="148" y="133"/>
                    </a:cubicBezTo>
                    <a:cubicBezTo>
                      <a:pt x="66" y="133"/>
                      <a:pt x="66" y="133"/>
                      <a:pt x="66" y="133"/>
                    </a:cubicBezTo>
                    <a:cubicBezTo>
                      <a:pt x="29" y="133"/>
                      <a:pt x="0" y="103"/>
                      <a:pt x="0" y="67"/>
                    </a:cubicBezTo>
                    <a:cubicBezTo>
                      <a:pt x="0" y="30"/>
                      <a:pt x="29" y="0"/>
                      <a:pt x="66" y="0"/>
                    </a:cubicBezTo>
                    <a:cubicBezTo>
                      <a:pt x="147" y="0"/>
                      <a:pt x="147" y="0"/>
                      <a:pt x="147" y="0"/>
                    </a:cubicBezTo>
                    <a:cubicBezTo>
                      <a:pt x="157" y="0"/>
                      <a:pt x="259" y="1"/>
                      <a:pt x="336" y="77"/>
                    </a:cubicBezTo>
                    <a:cubicBezTo>
                      <a:pt x="390" y="130"/>
                      <a:pt x="417" y="203"/>
                      <a:pt x="417" y="295"/>
                    </a:cubicBezTo>
                    <a:cubicBezTo>
                      <a:pt x="417" y="759"/>
                      <a:pt x="417" y="759"/>
                      <a:pt x="417" y="759"/>
                    </a:cubicBezTo>
                    <a:cubicBezTo>
                      <a:pt x="417" y="760"/>
                      <a:pt x="417" y="760"/>
                      <a:pt x="417" y="761"/>
                    </a:cubicBezTo>
                    <a:cubicBezTo>
                      <a:pt x="416" y="784"/>
                      <a:pt x="423" y="852"/>
                      <a:pt x="460" y="890"/>
                    </a:cubicBezTo>
                    <a:cubicBezTo>
                      <a:pt x="481" y="912"/>
                      <a:pt x="510" y="922"/>
                      <a:pt x="549" y="922"/>
                    </a:cubicBezTo>
                    <a:cubicBezTo>
                      <a:pt x="674" y="922"/>
                      <a:pt x="677" y="776"/>
                      <a:pt x="677" y="759"/>
                    </a:cubicBezTo>
                    <a:cubicBezTo>
                      <a:pt x="677" y="758"/>
                      <a:pt x="677" y="758"/>
                      <a:pt x="677" y="757"/>
                    </a:cubicBezTo>
                    <a:cubicBezTo>
                      <a:pt x="684" y="512"/>
                      <a:pt x="684" y="512"/>
                      <a:pt x="684" y="512"/>
                    </a:cubicBezTo>
                    <a:cubicBezTo>
                      <a:pt x="684" y="510"/>
                      <a:pt x="684" y="509"/>
                      <a:pt x="684" y="508"/>
                    </a:cubicBezTo>
                    <a:cubicBezTo>
                      <a:pt x="691" y="426"/>
                      <a:pt x="758" y="270"/>
                      <a:pt x="960" y="270"/>
                    </a:cubicBezTo>
                    <a:cubicBezTo>
                      <a:pt x="997" y="270"/>
                      <a:pt x="1027" y="300"/>
                      <a:pt x="1027" y="337"/>
                    </a:cubicBezTo>
                    <a:cubicBezTo>
                      <a:pt x="1027" y="374"/>
                      <a:pt x="997" y="404"/>
                      <a:pt x="960" y="404"/>
                    </a:cubicBezTo>
                    <a:cubicBezTo>
                      <a:pt x="835" y="404"/>
                      <a:pt x="819" y="500"/>
                      <a:pt x="817" y="518"/>
                    </a:cubicBezTo>
                    <a:cubicBezTo>
                      <a:pt x="810" y="760"/>
                      <a:pt x="810" y="760"/>
                      <a:pt x="810" y="760"/>
                    </a:cubicBezTo>
                    <a:cubicBezTo>
                      <a:pt x="810" y="771"/>
                      <a:pt x="808" y="834"/>
                      <a:pt x="781" y="900"/>
                    </a:cubicBezTo>
                    <a:cubicBezTo>
                      <a:pt x="738" y="1000"/>
                      <a:pt x="656" y="1055"/>
                      <a:pt x="549" y="10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385754">
                  <a:defRPr/>
                </a:pPr>
                <a:endParaRPr lang="en-US" sz="7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Freeform 4594">
                <a:extLst>
                  <a:ext uri="{FF2B5EF4-FFF2-40B4-BE49-F238E27FC236}">
                    <a16:creationId xmlns:a16="http://schemas.microsoft.com/office/drawing/2014/main" id="{7615D456-1559-4D44-9E5D-7AF73B8470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15760" y="3928874"/>
                <a:ext cx="852490" cy="941388"/>
              </a:xfrm>
              <a:custGeom>
                <a:avLst/>
                <a:gdLst>
                  <a:gd name="T0" fmla="*/ 66 w 928"/>
                  <a:gd name="T1" fmla="*/ 1024 h 1024"/>
                  <a:gd name="T2" fmla="*/ 20 w 928"/>
                  <a:gd name="T3" fmla="*/ 1006 h 1024"/>
                  <a:gd name="T4" fmla="*/ 0 w 928"/>
                  <a:gd name="T5" fmla="*/ 958 h 1024"/>
                  <a:gd name="T6" fmla="*/ 0 w 928"/>
                  <a:gd name="T7" fmla="*/ 67 h 1024"/>
                  <a:gd name="T8" fmla="*/ 20 w 928"/>
                  <a:gd name="T9" fmla="*/ 20 h 1024"/>
                  <a:gd name="T10" fmla="*/ 68 w 928"/>
                  <a:gd name="T11" fmla="*/ 1 h 1024"/>
                  <a:gd name="T12" fmla="*/ 477 w 928"/>
                  <a:gd name="T13" fmla="*/ 12 h 1024"/>
                  <a:gd name="T14" fmla="*/ 542 w 928"/>
                  <a:gd name="T15" fmla="*/ 77 h 1024"/>
                  <a:gd name="T16" fmla="*/ 542 w 928"/>
                  <a:gd name="T17" fmla="*/ 77 h 1024"/>
                  <a:gd name="T18" fmla="*/ 570 w 928"/>
                  <a:gd name="T19" fmla="*/ 167 h 1024"/>
                  <a:gd name="T20" fmla="*/ 738 w 928"/>
                  <a:gd name="T21" fmla="*/ 257 h 1024"/>
                  <a:gd name="T22" fmla="*/ 861 w 928"/>
                  <a:gd name="T23" fmla="*/ 257 h 1024"/>
                  <a:gd name="T24" fmla="*/ 928 w 928"/>
                  <a:gd name="T25" fmla="*/ 324 h 1024"/>
                  <a:gd name="T26" fmla="*/ 928 w 928"/>
                  <a:gd name="T27" fmla="*/ 701 h 1024"/>
                  <a:gd name="T28" fmla="*/ 861 w 928"/>
                  <a:gd name="T29" fmla="*/ 768 h 1024"/>
                  <a:gd name="T30" fmla="*/ 738 w 928"/>
                  <a:gd name="T31" fmla="*/ 768 h 1024"/>
                  <a:gd name="T32" fmla="*/ 570 w 928"/>
                  <a:gd name="T33" fmla="*/ 858 h 1024"/>
                  <a:gd name="T34" fmla="*/ 542 w 928"/>
                  <a:gd name="T35" fmla="*/ 949 h 1024"/>
                  <a:gd name="T36" fmla="*/ 477 w 928"/>
                  <a:gd name="T37" fmla="*/ 1013 h 1024"/>
                  <a:gd name="T38" fmla="*/ 68 w 928"/>
                  <a:gd name="T39" fmla="*/ 1024 h 1024"/>
                  <a:gd name="T40" fmla="*/ 66 w 928"/>
                  <a:gd name="T41" fmla="*/ 1024 h 1024"/>
                  <a:gd name="T42" fmla="*/ 133 w 928"/>
                  <a:gd name="T43" fmla="*/ 136 h 1024"/>
                  <a:gd name="T44" fmla="*/ 133 w 928"/>
                  <a:gd name="T45" fmla="*/ 889 h 1024"/>
                  <a:gd name="T46" fmla="*/ 419 w 928"/>
                  <a:gd name="T47" fmla="*/ 882 h 1024"/>
                  <a:gd name="T48" fmla="*/ 733 w 928"/>
                  <a:gd name="T49" fmla="*/ 635 h 1024"/>
                  <a:gd name="T50" fmla="*/ 736 w 928"/>
                  <a:gd name="T51" fmla="*/ 635 h 1024"/>
                  <a:gd name="T52" fmla="*/ 795 w 928"/>
                  <a:gd name="T53" fmla="*/ 635 h 1024"/>
                  <a:gd name="T54" fmla="*/ 795 w 928"/>
                  <a:gd name="T55" fmla="*/ 391 h 1024"/>
                  <a:gd name="T56" fmla="*/ 736 w 928"/>
                  <a:gd name="T57" fmla="*/ 391 h 1024"/>
                  <a:gd name="T58" fmla="*/ 733 w 928"/>
                  <a:gd name="T59" fmla="*/ 390 h 1024"/>
                  <a:gd name="T60" fmla="*/ 419 w 928"/>
                  <a:gd name="T61" fmla="*/ 143 h 1024"/>
                  <a:gd name="T62" fmla="*/ 133 w 928"/>
                  <a:gd name="T63" fmla="*/ 136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8" h="1024">
                    <a:moveTo>
                      <a:pt x="66" y="1024"/>
                    </a:moveTo>
                    <a:cubicBezTo>
                      <a:pt x="49" y="1024"/>
                      <a:pt x="32" y="1018"/>
                      <a:pt x="20" y="1006"/>
                    </a:cubicBezTo>
                    <a:cubicBezTo>
                      <a:pt x="7" y="993"/>
                      <a:pt x="0" y="976"/>
                      <a:pt x="0" y="958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49"/>
                      <a:pt x="7" y="32"/>
                      <a:pt x="20" y="20"/>
                    </a:cubicBezTo>
                    <a:cubicBezTo>
                      <a:pt x="33" y="7"/>
                      <a:pt x="50" y="0"/>
                      <a:pt x="68" y="1"/>
                    </a:cubicBezTo>
                    <a:cubicBezTo>
                      <a:pt x="477" y="12"/>
                      <a:pt x="477" y="12"/>
                      <a:pt x="477" y="12"/>
                    </a:cubicBezTo>
                    <a:cubicBezTo>
                      <a:pt x="513" y="13"/>
                      <a:pt x="541" y="41"/>
                      <a:pt x="542" y="77"/>
                    </a:cubicBezTo>
                    <a:cubicBezTo>
                      <a:pt x="542" y="77"/>
                      <a:pt x="542" y="77"/>
                      <a:pt x="542" y="77"/>
                    </a:cubicBezTo>
                    <a:cubicBezTo>
                      <a:pt x="542" y="77"/>
                      <a:pt x="544" y="123"/>
                      <a:pt x="570" y="167"/>
                    </a:cubicBezTo>
                    <a:cubicBezTo>
                      <a:pt x="603" y="223"/>
                      <a:pt x="658" y="253"/>
                      <a:pt x="738" y="257"/>
                    </a:cubicBezTo>
                    <a:cubicBezTo>
                      <a:pt x="861" y="257"/>
                      <a:pt x="861" y="257"/>
                      <a:pt x="861" y="257"/>
                    </a:cubicBezTo>
                    <a:cubicBezTo>
                      <a:pt x="898" y="257"/>
                      <a:pt x="928" y="287"/>
                      <a:pt x="928" y="324"/>
                    </a:cubicBezTo>
                    <a:cubicBezTo>
                      <a:pt x="928" y="701"/>
                      <a:pt x="928" y="701"/>
                      <a:pt x="928" y="701"/>
                    </a:cubicBezTo>
                    <a:cubicBezTo>
                      <a:pt x="928" y="738"/>
                      <a:pt x="898" y="768"/>
                      <a:pt x="861" y="768"/>
                    </a:cubicBezTo>
                    <a:cubicBezTo>
                      <a:pt x="738" y="768"/>
                      <a:pt x="738" y="768"/>
                      <a:pt x="738" y="768"/>
                    </a:cubicBezTo>
                    <a:cubicBezTo>
                      <a:pt x="658" y="772"/>
                      <a:pt x="603" y="802"/>
                      <a:pt x="570" y="858"/>
                    </a:cubicBezTo>
                    <a:cubicBezTo>
                      <a:pt x="544" y="902"/>
                      <a:pt x="542" y="948"/>
                      <a:pt x="542" y="949"/>
                    </a:cubicBezTo>
                    <a:cubicBezTo>
                      <a:pt x="540" y="984"/>
                      <a:pt x="512" y="1012"/>
                      <a:pt x="477" y="1013"/>
                    </a:cubicBezTo>
                    <a:cubicBezTo>
                      <a:pt x="68" y="1024"/>
                      <a:pt x="68" y="1024"/>
                      <a:pt x="68" y="1024"/>
                    </a:cubicBezTo>
                    <a:cubicBezTo>
                      <a:pt x="68" y="1024"/>
                      <a:pt x="67" y="1024"/>
                      <a:pt x="66" y="1024"/>
                    </a:cubicBezTo>
                    <a:close/>
                    <a:moveTo>
                      <a:pt x="133" y="136"/>
                    </a:moveTo>
                    <a:cubicBezTo>
                      <a:pt x="133" y="889"/>
                      <a:pt x="133" y="889"/>
                      <a:pt x="133" y="889"/>
                    </a:cubicBezTo>
                    <a:cubicBezTo>
                      <a:pt x="419" y="882"/>
                      <a:pt x="419" y="882"/>
                      <a:pt x="419" y="882"/>
                    </a:cubicBezTo>
                    <a:cubicBezTo>
                      <a:pt x="441" y="794"/>
                      <a:pt x="511" y="646"/>
                      <a:pt x="733" y="635"/>
                    </a:cubicBezTo>
                    <a:cubicBezTo>
                      <a:pt x="734" y="635"/>
                      <a:pt x="735" y="635"/>
                      <a:pt x="736" y="635"/>
                    </a:cubicBezTo>
                    <a:cubicBezTo>
                      <a:pt x="795" y="635"/>
                      <a:pt x="795" y="635"/>
                      <a:pt x="795" y="635"/>
                    </a:cubicBezTo>
                    <a:cubicBezTo>
                      <a:pt x="795" y="391"/>
                      <a:pt x="795" y="391"/>
                      <a:pt x="795" y="391"/>
                    </a:cubicBezTo>
                    <a:cubicBezTo>
                      <a:pt x="736" y="391"/>
                      <a:pt x="736" y="391"/>
                      <a:pt x="736" y="391"/>
                    </a:cubicBezTo>
                    <a:cubicBezTo>
                      <a:pt x="735" y="391"/>
                      <a:pt x="734" y="391"/>
                      <a:pt x="733" y="390"/>
                    </a:cubicBezTo>
                    <a:cubicBezTo>
                      <a:pt x="511" y="379"/>
                      <a:pt x="441" y="231"/>
                      <a:pt x="419" y="143"/>
                    </a:cubicBezTo>
                    <a:lnTo>
                      <a:pt x="133" y="1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385754">
                  <a:defRPr/>
                </a:pPr>
                <a:endParaRPr lang="en-US" sz="7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Freeform 4595">
                <a:extLst>
                  <a:ext uri="{FF2B5EF4-FFF2-40B4-BE49-F238E27FC236}">
                    <a16:creationId xmlns:a16="http://schemas.microsoft.com/office/drawing/2014/main" id="{2A470324-2252-4F1E-B62D-D0B964EF70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7132" y="4120962"/>
                <a:ext cx="73024" cy="549273"/>
              </a:xfrm>
              <a:custGeom>
                <a:avLst/>
                <a:gdLst>
                  <a:gd name="T0" fmla="*/ 40 w 80"/>
                  <a:gd name="T1" fmla="*/ 597 h 597"/>
                  <a:gd name="T2" fmla="*/ 0 w 80"/>
                  <a:gd name="T3" fmla="*/ 558 h 597"/>
                  <a:gd name="T4" fmla="*/ 0 w 80"/>
                  <a:gd name="T5" fmla="*/ 40 h 597"/>
                  <a:gd name="T6" fmla="*/ 40 w 80"/>
                  <a:gd name="T7" fmla="*/ 0 h 597"/>
                  <a:gd name="T8" fmla="*/ 80 w 80"/>
                  <a:gd name="T9" fmla="*/ 40 h 597"/>
                  <a:gd name="T10" fmla="*/ 80 w 80"/>
                  <a:gd name="T11" fmla="*/ 558 h 597"/>
                  <a:gd name="T12" fmla="*/ 40 w 80"/>
                  <a:gd name="T13" fmla="*/ 597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597">
                    <a:moveTo>
                      <a:pt x="40" y="597"/>
                    </a:moveTo>
                    <a:cubicBezTo>
                      <a:pt x="18" y="597"/>
                      <a:pt x="0" y="580"/>
                      <a:pt x="0" y="55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62" y="0"/>
                      <a:pt x="80" y="18"/>
                      <a:pt x="80" y="40"/>
                    </a:cubicBezTo>
                    <a:cubicBezTo>
                      <a:pt x="80" y="558"/>
                      <a:pt x="80" y="558"/>
                      <a:pt x="80" y="558"/>
                    </a:cubicBezTo>
                    <a:cubicBezTo>
                      <a:pt x="80" y="580"/>
                      <a:pt x="62" y="597"/>
                      <a:pt x="40" y="5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385754">
                  <a:defRPr/>
                </a:pPr>
                <a:endParaRPr lang="en-US" sz="700" kern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Freeform 4596">
                <a:extLst>
                  <a:ext uri="{FF2B5EF4-FFF2-40B4-BE49-F238E27FC236}">
                    <a16:creationId xmlns:a16="http://schemas.microsoft.com/office/drawing/2014/main" id="{D459F94C-BBDA-44C2-87DB-985F80F5ED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8260" y="4132076"/>
                <a:ext cx="274639" cy="122238"/>
              </a:xfrm>
              <a:custGeom>
                <a:avLst/>
                <a:gdLst>
                  <a:gd name="T0" fmla="*/ 232 w 299"/>
                  <a:gd name="T1" fmla="*/ 134 h 134"/>
                  <a:gd name="T2" fmla="*/ 67 w 299"/>
                  <a:gd name="T3" fmla="*/ 134 h 134"/>
                  <a:gd name="T4" fmla="*/ 0 w 299"/>
                  <a:gd name="T5" fmla="*/ 67 h 134"/>
                  <a:gd name="T6" fmla="*/ 67 w 299"/>
                  <a:gd name="T7" fmla="*/ 0 h 134"/>
                  <a:gd name="T8" fmla="*/ 232 w 299"/>
                  <a:gd name="T9" fmla="*/ 0 h 134"/>
                  <a:gd name="T10" fmla="*/ 299 w 299"/>
                  <a:gd name="T11" fmla="*/ 67 h 134"/>
                  <a:gd name="T12" fmla="*/ 232 w 299"/>
                  <a:gd name="T13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9" h="134">
                    <a:moveTo>
                      <a:pt x="232" y="134"/>
                    </a:moveTo>
                    <a:cubicBezTo>
                      <a:pt x="67" y="134"/>
                      <a:pt x="67" y="134"/>
                      <a:pt x="67" y="134"/>
                    </a:cubicBezTo>
                    <a:cubicBezTo>
                      <a:pt x="30" y="134"/>
                      <a:pt x="0" y="104"/>
                      <a:pt x="0" y="67"/>
                    </a:cubicBezTo>
                    <a:cubicBezTo>
                      <a:pt x="0" y="30"/>
                      <a:pt x="30" y="0"/>
                      <a:pt x="67" y="0"/>
                    </a:cubicBezTo>
                    <a:cubicBezTo>
                      <a:pt x="232" y="0"/>
                      <a:pt x="232" y="0"/>
                      <a:pt x="232" y="0"/>
                    </a:cubicBezTo>
                    <a:cubicBezTo>
                      <a:pt x="269" y="0"/>
                      <a:pt x="299" y="30"/>
                      <a:pt x="299" y="67"/>
                    </a:cubicBezTo>
                    <a:cubicBezTo>
                      <a:pt x="299" y="104"/>
                      <a:pt x="269" y="134"/>
                      <a:pt x="232" y="1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385754">
                  <a:defRPr/>
                </a:pPr>
                <a:endParaRPr lang="en-US" sz="7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6" name="Freeform 4597">
                <a:extLst>
                  <a:ext uri="{FF2B5EF4-FFF2-40B4-BE49-F238E27FC236}">
                    <a16:creationId xmlns:a16="http://schemas.microsoft.com/office/drawing/2014/main" id="{897708A1-4942-4F9E-8ADD-D770A7612F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8260" y="4551176"/>
                <a:ext cx="274639" cy="122238"/>
              </a:xfrm>
              <a:custGeom>
                <a:avLst/>
                <a:gdLst>
                  <a:gd name="T0" fmla="*/ 232 w 299"/>
                  <a:gd name="T1" fmla="*/ 133 h 133"/>
                  <a:gd name="T2" fmla="*/ 67 w 299"/>
                  <a:gd name="T3" fmla="*/ 133 h 133"/>
                  <a:gd name="T4" fmla="*/ 0 w 299"/>
                  <a:gd name="T5" fmla="*/ 67 h 133"/>
                  <a:gd name="T6" fmla="*/ 67 w 299"/>
                  <a:gd name="T7" fmla="*/ 0 h 133"/>
                  <a:gd name="T8" fmla="*/ 232 w 299"/>
                  <a:gd name="T9" fmla="*/ 0 h 133"/>
                  <a:gd name="T10" fmla="*/ 299 w 299"/>
                  <a:gd name="T11" fmla="*/ 67 h 133"/>
                  <a:gd name="T12" fmla="*/ 232 w 299"/>
                  <a:gd name="T13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9" h="133">
                    <a:moveTo>
                      <a:pt x="232" y="133"/>
                    </a:moveTo>
                    <a:cubicBezTo>
                      <a:pt x="67" y="133"/>
                      <a:pt x="67" y="133"/>
                      <a:pt x="67" y="133"/>
                    </a:cubicBezTo>
                    <a:cubicBezTo>
                      <a:pt x="30" y="133"/>
                      <a:pt x="0" y="104"/>
                      <a:pt x="0" y="67"/>
                    </a:cubicBezTo>
                    <a:cubicBezTo>
                      <a:pt x="0" y="30"/>
                      <a:pt x="30" y="0"/>
                      <a:pt x="67" y="0"/>
                    </a:cubicBezTo>
                    <a:cubicBezTo>
                      <a:pt x="232" y="0"/>
                      <a:pt x="232" y="0"/>
                      <a:pt x="232" y="0"/>
                    </a:cubicBezTo>
                    <a:cubicBezTo>
                      <a:pt x="269" y="0"/>
                      <a:pt x="299" y="30"/>
                      <a:pt x="299" y="67"/>
                    </a:cubicBezTo>
                    <a:cubicBezTo>
                      <a:pt x="299" y="104"/>
                      <a:pt x="269" y="133"/>
                      <a:pt x="232" y="1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385754">
                  <a:defRPr/>
                </a:pPr>
                <a:endParaRPr lang="en-US" sz="700" kern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F8E21591-AD87-4BB3-AD8D-B35BC88C0ABE}"/>
              </a:ext>
            </a:extLst>
          </p:cNvPr>
          <p:cNvSpPr txBox="1"/>
          <p:nvPr/>
        </p:nvSpPr>
        <p:spPr>
          <a:xfrm>
            <a:off x="5301484" y="3985947"/>
            <a:ext cx="884858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514350">
              <a:defRPr/>
            </a:pPr>
            <a:r>
              <a:rPr lang="en-US" sz="1050" dirty="0">
                <a:solidFill>
                  <a:srgbClr val="FFFFFF"/>
                </a:solidFill>
                <a:latin typeface="Arial"/>
              </a:rPr>
              <a:t>PowerProtect</a:t>
            </a:r>
            <a:br>
              <a:rPr lang="en-US" sz="1050" dirty="0">
                <a:solidFill>
                  <a:srgbClr val="FFFFFF"/>
                </a:solidFill>
                <a:latin typeface="Arial"/>
              </a:rPr>
            </a:br>
            <a:r>
              <a:rPr lang="en-US" sz="1050" dirty="0">
                <a:solidFill>
                  <a:srgbClr val="FFFFFF"/>
                </a:solidFill>
                <a:latin typeface="Arial"/>
              </a:rPr>
              <a:t>Data Manager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A2786CC9-4FB4-4849-9B51-F5CC2E7EBBE7}"/>
              </a:ext>
            </a:extLst>
          </p:cNvPr>
          <p:cNvSpPr txBox="1"/>
          <p:nvPr/>
        </p:nvSpPr>
        <p:spPr>
          <a:xfrm>
            <a:off x="3060865" y="3985947"/>
            <a:ext cx="1096454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514350">
              <a:defRPr/>
            </a:pPr>
            <a:r>
              <a:rPr lang="en-US" sz="1050" dirty="0">
                <a:solidFill>
                  <a:srgbClr val="FFFFFF"/>
                </a:solidFill>
                <a:latin typeface="Arial"/>
              </a:rPr>
              <a:t>Container Storage</a:t>
            </a:r>
            <a:br>
              <a:rPr lang="en-US" sz="1050" dirty="0">
                <a:solidFill>
                  <a:srgbClr val="FFFFFF"/>
                </a:solidFill>
                <a:latin typeface="Arial"/>
              </a:rPr>
            </a:br>
            <a:r>
              <a:rPr lang="en-US" sz="1050" dirty="0">
                <a:solidFill>
                  <a:srgbClr val="FFFFFF"/>
                </a:solidFill>
                <a:latin typeface="Arial"/>
              </a:rPr>
              <a:t>Modules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00C0B3C7-EFD0-4ABA-9A39-F234D94AE87F}"/>
              </a:ext>
            </a:extLst>
          </p:cNvPr>
          <p:cNvSpPr txBox="1"/>
          <p:nvPr/>
        </p:nvSpPr>
        <p:spPr>
          <a:xfrm>
            <a:off x="1112065" y="4066213"/>
            <a:ext cx="705321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514350">
              <a:defRPr/>
            </a:pPr>
            <a:r>
              <a:rPr lang="en-US" sz="1050" dirty="0">
                <a:solidFill>
                  <a:srgbClr val="FFFFFF"/>
                </a:solidFill>
                <a:latin typeface="Arial"/>
              </a:rPr>
              <a:t>CSI Plugins</a:t>
            </a: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5F71ED2E-960C-4C44-AB39-22E60ABEB3E9}"/>
              </a:ext>
            </a:extLst>
          </p:cNvPr>
          <p:cNvGrpSpPr>
            <a:grpSpLocks noChangeAspect="1"/>
          </p:cNvGrpSpPr>
          <p:nvPr/>
        </p:nvGrpSpPr>
        <p:grpSpPr>
          <a:xfrm>
            <a:off x="2214964" y="3787339"/>
            <a:ext cx="731520" cy="720380"/>
            <a:chOff x="4174673" y="209502"/>
            <a:chExt cx="4603998" cy="4533874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FC037792-CC24-4DA0-89EA-F519CAEED8F6}"/>
                </a:ext>
              </a:extLst>
            </p:cNvPr>
            <p:cNvGrpSpPr/>
            <p:nvPr/>
          </p:nvGrpSpPr>
          <p:grpSpPr>
            <a:xfrm>
              <a:off x="5909103" y="209502"/>
              <a:ext cx="1128471" cy="1277966"/>
              <a:chOff x="3888836" y="512164"/>
              <a:chExt cx="1128471" cy="1277966"/>
            </a:xfrm>
          </p:grpSpPr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49B1E3B1-0DD2-401D-9D27-F840ECDCEAA6}"/>
                  </a:ext>
                </a:extLst>
              </p:cNvPr>
              <p:cNvSpPr/>
              <p:nvPr/>
            </p:nvSpPr>
            <p:spPr>
              <a:xfrm>
                <a:off x="3888836" y="512164"/>
                <a:ext cx="1128471" cy="820766"/>
              </a:xfrm>
              <a:custGeom>
                <a:avLst/>
                <a:gdLst>
                  <a:gd name="connsiteX0" fmla="*/ 564236 w 1128471"/>
                  <a:gd name="connsiteY0" fmla="*/ 0 h 820766"/>
                  <a:gd name="connsiteX1" fmla="*/ 1128471 w 1128471"/>
                  <a:gd name="connsiteY1" fmla="*/ 377342 h 820766"/>
                  <a:gd name="connsiteX2" fmla="*/ 1127406 w 1128471"/>
                  <a:gd name="connsiteY2" fmla="*/ 377342 h 820766"/>
                  <a:gd name="connsiteX3" fmla="*/ 1128471 w 1128471"/>
                  <a:gd name="connsiteY3" fmla="*/ 382618 h 820766"/>
                  <a:gd name="connsiteX4" fmla="*/ 1128471 w 1128471"/>
                  <a:gd name="connsiteY4" fmla="*/ 820766 h 820766"/>
                  <a:gd name="connsiteX5" fmla="*/ 0 w 1128471"/>
                  <a:gd name="connsiteY5" fmla="*/ 820766 h 820766"/>
                  <a:gd name="connsiteX6" fmla="*/ 0 w 1128471"/>
                  <a:gd name="connsiteY6" fmla="*/ 382618 h 820766"/>
                  <a:gd name="connsiteX7" fmla="*/ 1065 w 1128471"/>
                  <a:gd name="connsiteY7" fmla="*/ 377342 h 820766"/>
                  <a:gd name="connsiteX8" fmla="*/ 1 w 1128471"/>
                  <a:gd name="connsiteY8" fmla="*/ 377342 h 820766"/>
                  <a:gd name="connsiteX9" fmla="*/ 564236 w 1128471"/>
                  <a:gd name="connsiteY9" fmla="*/ 0 h 82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8471" h="820766">
                    <a:moveTo>
                      <a:pt x="564236" y="0"/>
                    </a:moveTo>
                    <a:cubicBezTo>
                      <a:pt x="875854" y="0"/>
                      <a:pt x="1128471" y="168942"/>
                      <a:pt x="1128471" y="377342"/>
                    </a:cubicBezTo>
                    <a:lnTo>
                      <a:pt x="1127406" y="377342"/>
                    </a:lnTo>
                    <a:lnTo>
                      <a:pt x="1128471" y="382618"/>
                    </a:lnTo>
                    <a:lnTo>
                      <a:pt x="1128471" y="820766"/>
                    </a:lnTo>
                    <a:lnTo>
                      <a:pt x="0" y="820766"/>
                    </a:lnTo>
                    <a:lnTo>
                      <a:pt x="0" y="382618"/>
                    </a:lnTo>
                    <a:lnTo>
                      <a:pt x="1065" y="377342"/>
                    </a:lnTo>
                    <a:lnTo>
                      <a:pt x="1" y="377342"/>
                    </a:lnTo>
                    <a:cubicBezTo>
                      <a:pt x="1" y="168942"/>
                      <a:pt x="252618" y="0"/>
                      <a:pt x="564236" y="0"/>
                    </a:cubicBezTo>
                    <a:close/>
                  </a:path>
                </a:pathLst>
              </a:custGeom>
              <a:solidFill>
                <a:srgbClr val="00447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00">
                  <a:solidFill>
                    <a:schemeClr val="bg2"/>
                  </a:solidFill>
                </a:endParaRPr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1189DB59-F5AF-4CA2-881E-6DAB143ACF32}"/>
                  </a:ext>
                </a:extLst>
              </p:cNvPr>
              <p:cNvSpPr/>
              <p:nvPr/>
            </p:nvSpPr>
            <p:spPr>
              <a:xfrm>
                <a:off x="3990887" y="875730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rgbClr val="C8C9C7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43B1D623-A868-4BFF-91E6-A707D87A0918}"/>
                </a:ext>
              </a:extLst>
            </p:cNvPr>
            <p:cNvGrpSpPr/>
            <p:nvPr/>
          </p:nvGrpSpPr>
          <p:grpSpPr>
            <a:xfrm rot="2700000">
              <a:off x="7123656" y="670613"/>
              <a:ext cx="1128471" cy="1277966"/>
              <a:chOff x="3888836" y="512164"/>
              <a:chExt cx="1128471" cy="1277966"/>
            </a:xfrm>
          </p:grpSpPr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802818D7-E8D4-4E2B-8A16-6F591B303750}"/>
                  </a:ext>
                </a:extLst>
              </p:cNvPr>
              <p:cNvSpPr/>
              <p:nvPr/>
            </p:nvSpPr>
            <p:spPr>
              <a:xfrm>
                <a:off x="3888836" y="512164"/>
                <a:ext cx="1128471" cy="820766"/>
              </a:xfrm>
              <a:custGeom>
                <a:avLst/>
                <a:gdLst>
                  <a:gd name="connsiteX0" fmla="*/ 564236 w 1128471"/>
                  <a:gd name="connsiteY0" fmla="*/ 0 h 820766"/>
                  <a:gd name="connsiteX1" fmla="*/ 1128471 w 1128471"/>
                  <a:gd name="connsiteY1" fmla="*/ 377342 h 820766"/>
                  <a:gd name="connsiteX2" fmla="*/ 1127406 w 1128471"/>
                  <a:gd name="connsiteY2" fmla="*/ 377342 h 820766"/>
                  <a:gd name="connsiteX3" fmla="*/ 1128471 w 1128471"/>
                  <a:gd name="connsiteY3" fmla="*/ 382618 h 820766"/>
                  <a:gd name="connsiteX4" fmla="*/ 1128471 w 1128471"/>
                  <a:gd name="connsiteY4" fmla="*/ 820766 h 820766"/>
                  <a:gd name="connsiteX5" fmla="*/ 0 w 1128471"/>
                  <a:gd name="connsiteY5" fmla="*/ 820766 h 820766"/>
                  <a:gd name="connsiteX6" fmla="*/ 0 w 1128471"/>
                  <a:gd name="connsiteY6" fmla="*/ 382618 h 820766"/>
                  <a:gd name="connsiteX7" fmla="*/ 1065 w 1128471"/>
                  <a:gd name="connsiteY7" fmla="*/ 377342 h 820766"/>
                  <a:gd name="connsiteX8" fmla="*/ 1 w 1128471"/>
                  <a:gd name="connsiteY8" fmla="*/ 377342 h 820766"/>
                  <a:gd name="connsiteX9" fmla="*/ 564236 w 1128471"/>
                  <a:gd name="connsiteY9" fmla="*/ 0 h 82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8471" h="820766">
                    <a:moveTo>
                      <a:pt x="564236" y="0"/>
                    </a:moveTo>
                    <a:cubicBezTo>
                      <a:pt x="875854" y="0"/>
                      <a:pt x="1128471" y="168942"/>
                      <a:pt x="1128471" y="377342"/>
                    </a:cubicBezTo>
                    <a:lnTo>
                      <a:pt x="1127406" y="377342"/>
                    </a:lnTo>
                    <a:lnTo>
                      <a:pt x="1128471" y="382618"/>
                    </a:lnTo>
                    <a:lnTo>
                      <a:pt x="1128471" y="820766"/>
                    </a:lnTo>
                    <a:lnTo>
                      <a:pt x="0" y="820766"/>
                    </a:lnTo>
                    <a:lnTo>
                      <a:pt x="0" y="382618"/>
                    </a:lnTo>
                    <a:lnTo>
                      <a:pt x="1065" y="377342"/>
                    </a:lnTo>
                    <a:lnTo>
                      <a:pt x="1" y="377342"/>
                    </a:lnTo>
                    <a:cubicBezTo>
                      <a:pt x="1" y="168942"/>
                      <a:pt x="252618" y="0"/>
                      <a:pt x="56423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00">
                  <a:solidFill>
                    <a:schemeClr val="bg2"/>
                  </a:solidFill>
                </a:endParaRPr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5686E0C0-2B14-45F8-8EF5-7300B540CA8D}"/>
                  </a:ext>
                </a:extLst>
              </p:cNvPr>
              <p:cNvSpPr/>
              <p:nvPr/>
            </p:nvSpPr>
            <p:spPr>
              <a:xfrm>
                <a:off x="3990887" y="875730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rgbClr val="C8C9C7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3933AE1B-D9EB-4D53-9188-847487803A1D}"/>
                </a:ext>
              </a:extLst>
            </p:cNvPr>
            <p:cNvGrpSpPr/>
            <p:nvPr/>
          </p:nvGrpSpPr>
          <p:grpSpPr>
            <a:xfrm rot="5400000">
              <a:off x="7575452" y="1839149"/>
              <a:ext cx="1128471" cy="1277966"/>
              <a:chOff x="3888836" y="512164"/>
              <a:chExt cx="1128471" cy="1277966"/>
            </a:xfrm>
          </p:grpSpPr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C792C4F0-F561-460E-8457-0A02D2C9880C}"/>
                  </a:ext>
                </a:extLst>
              </p:cNvPr>
              <p:cNvSpPr/>
              <p:nvPr/>
            </p:nvSpPr>
            <p:spPr>
              <a:xfrm>
                <a:off x="3888836" y="512164"/>
                <a:ext cx="1128471" cy="820766"/>
              </a:xfrm>
              <a:custGeom>
                <a:avLst/>
                <a:gdLst>
                  <a:gd name="connsiteX0" fmla="*/ 564236 w 1128471"/>
                  <a:gd name="connsiteY0" fmla="*/ 0 h 820766"/>
                  <a:gd name="connsiteX1" fmla="*/ 1128471 w 1128471"/>
                  <a:gd name="connsiteY1" fmla="*/ 377342 h 820766"/>
                  <a:gd name="connsiteX2" fmla="*/ 1127406 w 1128471"/>
                  <a:gd name="connsiteY2" fmla="*/ 377342 h 820766"/>
                  <a:gd name="connsiteX3" fmla="*/ 1128471 w 1128471"/>
                  <a:gd name="connsiteY3" fmla="*/ 382618 h 820766"/>
                  <a:gd name="connsiteX4" fmla="*/ 1128471 w 1128471"/>
                  <a:gd name="connsiteY4" fmla="*/ 820766 h 820766"/>
                  <a:gd name="connsiteX5" fmla="*/ 0 w 1128471"/>
                  <a:gd name="connsiteY5" fmla="*/ 820766 h 820766"/>
                  <a:gd name="connsiteX6" fmla="*/ 0 w 1128471"/>
                  <a:gd name="connsiteY6" fmla="*/ 382618 h 820766"/>
                  <a:gd name="connsiteX7" fmla="*/ 1065 w 1128471"/>
                  <a:gd name="connsiteY7" fmla="*/ 377342 h 820766"/>
                  <a:gd name="connsiteX8" fmla="*/ 1 w 1128471"/>
                  <a:gd name="connsiteY8" fmla="*/ 377342 h 820766"/>
                  <a:gd name="connsiteX9" fmla="*/ 564236 w 1128471"/>
                  <a:gd name="connsiteY9" fmla="*/ 0 h 82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8471" h="820766">
                    <a:moveTo>
                      <a:pt x="564236" y="0"/>
                    </a:moveTo>
                    <a:cubicBezTo>
                      <a:pt x="875854" y="0"/>
                      <a:pt x="1128471" y="168942"/>
                      <a:pt x="1128471" y="377342"/>
                    </a:cubicBezTo>
                    <a:lnTo>
                      <a:pt x="1127406" y="377342"/>
                    </a:lnTo>
                    <a:lnTo>
                      <a:pt x="1128471" y="382618"/>
                    </a:lnTo>
                    <a:lnTo>
                      <a:pt x="1128471" y="820766"/>
                    </a:lnTo>
                    <a:lnTo>
                      <a:pt x="0" y="820766"/>
                    </a:lnTo>
                    <a:lnTo>
                      <a:pt x="0" y="382618"/>
                    </a:lnTo>
                    <a:lnTo>
                      <a:pt x="1065" y="377342"/>
                    </a:lnTo>
                    <a:lnTo>
                      <a:pt x="1" y="377342"/>
                    </a:lnTo>
                    <a:cubicBezTo>
                      <a:pt x="1" y="168942"/>
                      <a:pt x="252618" y="0"/>
                      <a:pt x="564236" y="0"/>
                    </a:cubicBezTo>
                    <a:close/>
                  </a:path>
                </a:pathLst>
              </a:custGeom>
              <a:solidFill>
                <a:srgbClr val="41B6E6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00">
                  <a:solidFill>
                    <a:schemeClr val="bg2"/>
                  </a:solidFill>
                </a:endParaRPr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83355468-2A91-49E8-8B90-E014AB887724}"/>
                  </a:ext>
                </a:extLst>
              </p:cNvPr>
              <p:cNvSpPr/>
              <p:nvPr/>
            </p:nvSpPr>
            <p:spPr>
              <a:xfrm>
                <a:off x="3990887" y="875730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rgbClr val="C8C9C7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F794CA2D-97D5-49E7-8084-F8FAC614E5A6}"/>
                </a:ext>
              </a:extLst>
            </p:cNvPr>
            <p:cNvGrpSpPr/>
            <p:nvPr/>
          </p:nvGrpSpPr>
          <p:grpSpPr>
            <a:xfrm rot="18900000" flipV="1">
              <a:off x="7123658" y="3012243"/>
              <a:ext cx="1128471" cy="1277966"/>
              <a:chOff x="3888836" y="512164"/>
              <a:chExt cx="1128471" cy="1277966"/>
            </a:xfrm>
          </p:grpSpPr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CDE41F19-A671-4F79-AC9E-4BF6A81987BF}"/>
                  </a:ext>
                </a:extLst>
              </p:cNvPr>
              <p:cNvSpPr/>
              <p:nvPr/>
            </p:nvSpPr>
            <p:spPr>
              <a:xfrm>
                <a:off x="3888836" y="512164"/>
                <a:ext cx="1128471" cy="820766"/>
              </a:xfrm>
              <a:custGeom>
                <a:avLst/>
                <a:gdLst>
                  <a:gd name="connsiteX0" fmla="*/ 564236 w 1128471"/>
                  <a:gd name="connsiteY0" fmla="*/ 0 h 820766"/>
                  <a:gd name="connsiteX1" fmla="*/ 1128471 w 1128471"/>
                  <a:gd name="connsiteY1" fmla="*/ 377342 h 820766"/>
                  <a:gd name="connsiteX2" fmla="*/ 1127406 w 1128471"/>
                  <a:gd name="connsiteY2" fmla="*/ 377342 h 820766"/>
                  <a:gd name="connsiteX3" fmla="*/ 1128471 w 1128471"/>
                  <a:gd name="connsiteY3" fmla="*/ 382618 h 820766"/>
                  <a:gd name="connsiteX4" fmla="*/ 1128471 w 1128471"/>
                  <a:gd name="connsiteY4" fmla="*/ 820766 h 820766"/>
                  <a:gd name="connsiteX5" fmla="*/ 0 w 1128471"/>
                  <a:gd name="connsiteY5" fmla="*/ 820766 h 820766"/>
                  <a:gd name="connsiteX6" fmla="*/ 0 w 1128471"/>
                  <a:gd name="connsiteY6" fmla="*/ 382618 h 820766"/>
                  <a:gd name="connsiteX7" fmla="*/ 1065 w 1128471"/>
                  <a:gd name="connsiteY7" fmla="*/ 377342 h 820766"/>
                  <a:gd name="connsiteX8" fmla="*/ 1 w 1128471"/>
                  <a:gd name="connsiteY8" fmla="*/ 377342 h 820766"/>
                  <a:gd name="connsiteX9" fmla="*/ 564236 w 1128471"/>
                  <a:gd name="connsiteY9" fmla="*/ 0 h 82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8471" h="820766">
                    <a:moveTo>
                      <a:pt x="564236" y="0"/>
                    </a:moveTo>
                    <a:cubicBezTo>
                      <a:pt x="875854" y="0"/>
                      <a:pt x="1128471" y="168942"/>
                      <a:pt x="1128471" y="377342"/>
                    </a:cubicBezTo>
                    <a:lnTo>
                      <a:pt x="1127406" y="377342"/>
                    </a:lnTo>
                    <a:lnTo>
                      <a:pt x="1128471" y="382618"/>
                    </a:lnTo>
                    <a:lnTo>
                      <a:pt x="1128471" y="820766"/>
                    </a:lnTo>
                    <a:lnTo>
                      <a:pt x="0" y="820766"/>
                    </a:lnTo>
                    <a:lnTo>
                      <a:pt x="0" y="382618"/>
                    </a:lnTo>
                    <a:lnTo>
                      <a:pt x="1065" y="377342"/>
                    </a:lnTo>
                    <a:lnTo>
                      <a:pt x="1" y="377342"/>
                    </a:lnTo>
                    <a:cubicBezTo>
                      <a:pt x="1" y="168942"/>
                      <a:pt x="252618" y="0"/>
                      <a:pt x="564236" y="0"/>
                    </a:cubicBezTo>
                    <a:close/>
                  </a:path>
                </a:pathLst>
              </a:custGeom>
              <a:solidFill>
                <a:srgbClr val="6EA204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00">
                  <a:solidFill>
                    <a:schemeClr val="bg2"/>
                  </a:solidFill>
                </a:endParaRPr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EAF433C1-3C7D-42C9-A2AC-1E48F5127751}"/>
                  </a:ext>
                </a:extLst>
              </p:cNvPr>
              <p:cNvSpPr/>
              <p:nvPr/>
            </p:nvSpPr>
            <p:spPr>
              <a:xfrm>
                <a:off x="3990887" y="875730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rgbClr val="C8C9C7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B049E834-5005-4C7A-8D27-9FB136D104FD}"/>
                </a:ext>
              </a:extLst>
            </p:cNvPr>
            <p:cNvGrpSpPr/>
            <p:nvPr/>
          </p:nvGrpSpPr>
          <p:grpSpPr>
            <a:xfrm flipV="1">
              <a:off x="5909103" y="3465410"/>
              <a:ext cx="1128471" cy="1277966"/>
              <a:chOff x="3888836" y="512164"/>
              <a:chExt cx="1128471" cy="1277966"/>
            </a:xfrm>
            <a:solidFill>
              <a:srgbClr val="C8C9C7"/>
            </a:solidFill>
          </p:grpSpPr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BBF74BA9-E7BB-4B30-AE54-9C207350FE8E}"/>
                  </a:ext>
                </a:extLst>
              </p:cNvPr>
              <p:cNvSpPr/>
              <p:nvPr/>
            </p:nvSpPr>
            <p:spPr>
              <a:xfrm>
                <a:off x="3888836" y="512164"/>
                <a:ext cx="1128471" cy="820766"/>
              </a:xfrm>
              <a:custGeom>
                <a:avLst/>
                <a:gdLst>
                  <a:gd name="connsiteX0" fmla="*/ 564236 w 1128471"/>
                  <a:gd name="connsiteY0" fmla="*/ 0 h 820766"/>
                  <a:gd name="connsiteX1" fmla="*/ 1128471 w 1128471"/>
                  <a:gd name="connsiteY1" fmla="*/ 377342 h 820766"/>
                  <a:gd name="connsiteX2" fmla="*/ 1127406 w 1128471"/>
                  <a:gd name="connsiteY2" fmla="*/ 377342 h 820766"/>
                  <a:gd name="connsiteX3" fmla="*/ 1128471 w 1128471"/>
                  <a:gd name="connsiteY3" fmla="*/ 382618 h 820766"/>
                  <a:gd name="connsiteX4" fmla="*/ 1128471 w 1128471"/>
                  <a:gd name="connsiteY4" fmla="*/ 820766 h 820766"/>
                  <a:gd name="connsiteX5" fmla="*/ 0 w 1128471"/>
                  <a:gd name="connsiteY5" fmla="*/ 820766 h 820766"/>
                  <a:gd name="connsiteX6" fmla="*/ 0 w 1128471"/>
                  <a:gd name="connsiteY6" fmla="*/ 382618 h 820766"/>
                  <a:gd name="connsiteX7" fmla="*/ 1065 w 1128471"/>
                  <a:gd name="connsiteY7" fmla="*/ 377342 h 820766"/>
                  <a:gd name="connsiteX8" fmla="*/ 1 w 1128471"/>
                  <a:gd name="connsiteY8" fmla="*/ 377342 h 820766"/>
                  <a:gd name="connsiteX9" fmla="*/ 564236 w 1128471"/>
                  <a:gd name="connsiteY9" fmla="*/ 0 h 82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8471" h="820766">
                    <a:moveTo>
                      <a:pt x="564236" y="0"/>
                    </a:moveTo>
                    <a:cubicBezTo>
                      <a:pt x="875854" y="0"/>
                      <a:pt x="1128471" y="168942"/>
                      <a:pt x="1128471" y="377342"/>
                    </a:cubicBezTo>
                    <a:lnTo>
                      <a:pt x="1127406" y="377342"/>
                    </a:lnTo>
                    <a:lnTo>
                      <a:pt x="1128471" y="382618"/>
                    </a:lnTo>
                    <a:lnTo>
                      <a:pt x="1128471" y="820766"/>
                    </a:lnTo>
                    <a:lnTo>
                      <a:pt x="0" y="820766"/>
                    </a:lnTo>
                    <a:lnTo>
                      <a:pt x="0" y="382618"/>
                    </a:lnTo>
                    <a:lnTo>
                      <a:pt x="1065" y="377342"/>
                    </a:lnTo>
                    <a:lnTo>
                      <a:pt x="1" y="377342"/>
                    </a:lnTo>
                    <a:cubicBezTo>
                      <a:pt x="1" y="168942"/>
                      <a:pt x="252618" y="0"/>
                      <a:pt x="5642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00">
                  <a:solidFill>
                    <a:schemeClr val="bg2"/>
                  </a:solidFill>
                </a:endParaRPr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3501D3DD-9FC1-4DA4-ADB6-0CF22923ACC3}"/>
                  </a:ext>
                </a:extLst>
              </p:cNvPr>
              <p:cNvSpPr/>
              <p:nvPr/>
            </p:nvSpPr>
            <p:spPr>
              <a:xfrm>
                <a:off x="3990887" y="875730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rgbClr val="C8C9C7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A628CB6C-A465-4539-972C-2DCE1FB907D5}"/>
                </a:ext>
              </a:extLst>
            </p:cNvPr>
            <p:cNvGrpSpPr/>
            <p:nvPr/>
          </p:nvGrpSpPr>
          <p:grpSpPr>
            <a:xfrm rot="2700000" flipH="1" flipV="1">
              <a:off x="4712586" y="3007075"/>
              <a:ext cx="1128471" cy="1277966"/>
              <a:chOff x="3888836" y="512164"/>
              <a:chExt cx="1128471" cy="1277966"/>
            </a:xfrm>
          </p:grpSpPr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31D2E4A5-C3B9-47F3-9DA5-8A3F508D72D7}"/>
                  </a:ext>
                </a:extLst>
              </p:cNvPr>
              <p:cNvSpPr/>
              <p:nvPr/>
            </p:nvSpPr>
            <p:spPr>
              <a:xfrm>
                <a:off x="3888836" y="512164"/>
                <a:ext cx="1128471" cy="820766"/>
              </a:xfrm>
              <a:custGeom>
                <a:avLst/>
                <a:gdLst>
                  <a:gd name="connsiteX0" fmla="*/ 564236 w 1128471"/>
                  <a:gd name="connsiteY0" fmla="*/ 0 h 820766"/>
                  <a:gd name="connsiteX1" fmla="*/ 1128471 w 1128471"/>
                  <a:gd name="connsiteY1" fmla="*/ 377342 h 820766"/>
                  <a:gd name="connsiteX2" fmla="*/ 1127406 w 1128471"/>
                  <a:gd name="connsiteY2" fmla="*/ 377342 h 820766"/>
                  <a:gd name="connsiteX3" fmla="*/ 1128471 w 1128471"/>
                  <a:gd name="connsiteY3" fmla="*/ 382618 h 820766"/>
                  <a:gd name="connsiteX4" fmla="*/ 1128471 w 1128471"/>
                  <a:gd name="connsiteY4" fmla="*/ 820766 h 820766"/>
                  <a:gd name="connsiteX5" fmla="*/ 0 w 1128471"/>
                  <a:gd name="connsiteY5" fmla="*/ 820766 h 820766"/>
                  <a:gd name="connsiteX6" fmla="*/ 0 w 1128471"/>
                  <a:gd name="connsiteY6" fmla="*/ 382618 h 820766"/>
                  <a:gd name="connsiteX7" fmla="*/ 1065 w 1128471"/>
                  <a:gd name="connsiteY7" fmla="*/ 377342 h 820766"/>
                  <a:gd name="connsiteX8" fmla="*/ 1 w 1128471"/>
                  <a:gd name="connsiteY8" fmla="*/ 377342 h 820766"/>
                  <a:gd name="connsiteX9" fmla="*/ 564236 w 1128471"/>
                  <a:gd name="connsiteY9" fmla="*/ 0 h 82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8471" h="820766">
                    <a:moveTo>
                      <a:pt x="564236" y="0"/>
                    </a:moveTo>
                    <a:cubicBezTo>
                      <a:pt x="875854" y="0"/>
                      <a:pt x="1128471" y="168942"/>
                      <a:pt x="1128471" y="377342"/>
                    </a:cubicBezTo>
                    <a:lnTo>
                      <a:pt x="1127406" y="377342"/>
                    </a:lnTo>
                    <a:lnTo>
                      <a:pt x="1128471" y="382618"/>
                    </a:lnTo>
                    <a:lnTo>
                      <a:pt x="1128471" y="820766"/>
                    </a:lnTo>
                    <a:lnTo>
                      <a:pt x="0" y="820766"/>
                    </a:lnTo>
                    <a:lnTo>
                      <a:pt x="0" y="382618"/>
                    </a:lnTo>
                    <a:lnTo>
                      <a:pt x="1065" y="377342"/>
                    </a:lnTo>
                    <a:lnTo>
                      <a:pt x="1" y="377342"/>
                    </a:lnTo>
                    <a:cubicBezTo>
                      <a:pt x="1" y="168942"/>
                      <a:pt x="252618" y="0"/>
                      <a:pt x="564236" y="0"/>
                    </a:cubicBezTo>
                    <a:close/>
                  </a:path>
                </a:pathLst>
              </a:custGeom>
              <a:solidFill>
                <a:srgbClr val="EE641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00">
                  <a:solidFill>
                    <a:schemeClr val="bg2"/>
                  </a:solidFill>
                </a:endParaRPr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9B23F67A-4D40-4D3C-9D5C-6A4175A332F3}"/>
                  </a:ext>
                </a:extLst>
              </p:cNvPr>
              <p:cNvSpPr/>
              <p:nvPr/>
            </p:nvSpPr>
            <p:spPr>
              <a:xfrm>
                <a:off x="3990887" y="875730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rgbClr val="C8C9C7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817E1213-8669-49FD-862A-515A466F71A9}"/>
                </a:ext>
              </a:extLst>
            </p:cNvPr>
            <p:cNvGrpSpPr/>
            <p:nvPr/>
          </p:nvGrpSpPr>
          <p:grpSpPr>
            <a:xfrm rot="16200000" flipH="1">
              <a:off x="4249420" y="1839149"/>
              <a:ext cx="1128471" cy="1277966"/>
              <a:chOff x="3888836" y="512164"/>
              <a:chExt cx="1128471" cy="1277966"/>
            </a:xfrm>
          </p:grpSpPr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03F47F9C-78C4-41CB-8F88-66B5B1B9C18A}"/>
                  </a:ext>
                </a:extLst>
              </p:cNvPr>
              <p:cNvSpPr/>
              <p:nvPr/>
            </p:nvSpPr>
            <p:spPr>
              <a:xfrm>
                <a:off x="3888836" y="512164"/>
                <a:ext cx="1128471" cy="820766"/>
              </a:xfrm>
              <a:custGeom>
                <a:avLst/>
                <a:gdLst>
                  <a:gd name="connsiteX0" fmla="*/ 564236 w 1128471"/>
                  <a:gd name="connsiteY0" fmla="*/ 0 h 820766"/>
                  <a:gd name="connsiteX1" fmla="*/ 1128471 w 1128471"/>
                  <a:gd name="connsiteY1" fmla="*/ 377342 h 820766"/>
                  <a:gd name="connsiteX2" fmla="*/ 1127406 w 1128471"/>
                  <a:gd name="connsiteY2" fmla="*/ 377342 h 820766"/>
                  <a:gd name="connsiteX3" fmla="*/ 1128471 w 1128471"/>
                  <a:gd name="connsiteY3" fmla="*/ 382618 h 820766"/>
                  <a:gd name="connsiteX4" fmla="*/ 1128471 w 1128471"/>
                  <a:gd name="connsiteY4" fmla="*/ 820766 h 820766"/>
                  <a:gd name="connsiteX5" fmla="*/ 0 w 1128471"/>
                  <a:gd name="connsiteY5" fmla="*/ 820766 h 820766"/>
                  <a:gd name="connsiteX6" fmla="*/ 0 w 1128471"/>
                  <a:gd name="connsiteY6" fmla="*/ 382618 h 820766"/>
                  <a:gd name="connsiteX7" fmla="*/ 1065 w 1128471"/>
                  <a:gd name="connsiteY7" fmla="*/ 377342 h 820766"/>
                  <a:gd name="connsiteX8" fmla="*/ 1 w 1128471"/>
                  <a:gd name="connsiteY8" fmla="*/ 377342 h 820766"/>
                  <a:gd name="connsiteX9" fmla="*/ 564236 w 1128471"/>
                  <a:gd name="connsiteY9" fmla="*/ 0 h 82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8471" h="820766">
                    <a:moveTo>
                      <a:pt x="564236" y="0"/>
                    </a:moveTo>
                    <a:cubicBezTo>
                      <a:pt x="875854" y="0"/>
                      <a:pt x="1128471" y="168942"/>
                      <a:pt x="1128471" y="377342"/>
                    </a:cubicBezTo>
                    <a:lnTo>
                      <a:pt x="1127406" y="377342"/>
                    </a:lnTo>
                    <a:lnTo>
                      <a:pt x="1128471" y="382618"/>
                    </a:lnTo>
                    <a:lnTo>
                      <a:pt x="1128471" y="820766"/>
                    </a:lnTo>
                    <a:lnTo>
                      <a:pt x="0" y="820766"/>
                    </a:lnTo>
                    <a:lnTo>
                      <a:pt x="0" y="382618"/>
                    </a:lnTo>
                    <a:lnTo>
                      <a:pt x="1065" y="377342"/>
                    </a:lnTo>
                    <a:lnTo>
                      <a:pt x="1" y="377342"/>
                    </a:lnTo>
                    <a:cubicBezTo>
                      <a:pt x="1" y="168942"/>
                      <a:pt x="252618" y="0"/>
                      <a:pt x="564236" y="0"/>
                    </a:cubicBezTo>
                    <a:close/>
                  </a:path>
                </a:pathLst>
              </a:custGeom>
              <a:solidFill>
                <a:srgbClr val="B7295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00">
                  <a:solidFill>
                    <a:schemeClr val="bg2"/>
                  </a:solidFill>
                </a:endParaRPr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646337CF-F4FB-4293-A267-8954E0EF2D4A}"/>
                  </a:ext>
                </a:extLst>
              </p:cNvPr>
              <p:cNvSpPr/>
              <p:nvPr/>
            </p:nvSpPr>
            <p:spPr>
              <a:xfrm>
                <a:off x="3990887" y="875730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rgbClr val="C8C9C7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A7F5E71C-5FA4-4B11-9EE7-784F3CFCAB73}"/>
                </a:ext>
              </a:extLst>
            </p:cNvPr>
            <p:cNvGrpSpPr/>
            <p:nvPr/>
          </p:nvGrpSpPr>
          <p:grpSpPr>
            <a:xfrm rot="18900000" flipH="1">
              <a:off x="4713888" y="669956"/>
              <a:ext cx="1128471" cy="1277966"/>
              <a:chOff x="3888836" y="512164"/>
              <a:chExt cx="1128471" cy="1277966"/>
            </a:xfrm>
          </p:grpSpPr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C4E77CB9-3B3E-4D9B-98EF-B5BC2AF05171}"/>
                  </a:ext>
                </a:extLst>
              </p:cNvPr>
              <p:cNvSpPr/>
              <p:nvPr/>
            </p:nvSpPr>
            <p:spPr>
              <a:xfrm>
                <a:off x="3888836" y="512164"/>
                <a:ext cx="1128471" cy="820766"/>
              </a:xfrm>
              <a:custGeom>
                <a:avLst/>
                <a:gdLst>
                  <a:gd name="connsiteX0" fmla="*/ 564236 w 1128471"/>
                  <a:gd name="connsiteY0" fmla="*/ 0 h 820766"/>
                  <a:gd name="connsiteX1" fmla="*/ 1128471 w 1128471"/>
                  <a:gd name="connsiteY1" fmla="*/ 377342 h 820766"/>
                  <a:gd name="connsiteX2" fmla="*/ 1127406 w 1128471"/>
                  <a:gd name="connsiteY2" fmla="*/ 377342 h 820766"/>
                  <a:gd name="connsiteX3" fmla="*/ 1128471 w 1128471"/>
                  <a:gd name="connsiteY3" fmla="*/ 382618 h 820766"/>
                  <a:gd name="connsiteX4" fmla="*/ 1128471 w 1128471"/>
                  <a:gd name="connsiteY4" fmla="*/ 820766 h 820766"/>
                  <a:gd name="connsiteX5" fmla="*/ 0 w 1128471"/>
                  <a:gd name="connsiteY5" fmla="*/ 820766 h 820766"/>
                  <a:gd name="connsiteX6" fmla="*/ 0 w 1128471"/>
                  <a:gd name="connsiteY6" fmla="*/ 382618 h 820766"/>
                  <a:gd name="connsiteX7" fmla="*/ 1065 w 1128471"/>
                  <a:gd name="connsiteY7" fmla="*/ 377342 h 820766"/>
                  <a:gd name="connsiteX8" fmla="*/ 1 w 1128471"/>
                  <a:gd name="connsiteY8" fmla="*/ 377342 h 820766"/>
                  <a:gd name="connsiteX9" fmla="*/ 564236 w 1128471"/>
                  <a:gd name="connsiteY9" fmla="*/ 0 h 82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8471" h="820766">
                    <a:moveTo>
                      <a:pt x="564236" y="0"/>
                    </a:moveTo>
                    <a:cubicBezTo>
                      <a:pt x="875854" y="0"/>
                      <a:pt x="1128471" y="168942"/>
                      <a:pt x="1128471" y="377342"/>
                    </a:cubicBezTo>
                    <a:lnTo>
                      <a:pt x="1127406" y="377342"/>
                    </a:lnTo>
                    <a:lnTo>
                      <a:pt x="1128471" y="382618"/>
                    </a:lnTo>
                    <a:lnTo>
                      <a:pt x="1128471" y="820766"/>
                    </a:lnTo>
                    <a:lnTo>
                      <a:pt x="0" y="820766"/>
                    </a:lnTo>
                    <a:lnTo>
                      <a:pt x="0" y="382618"/>
                    </a:lnTo>
                    <a:lnTo>
                      <a:pt x="1065" y="377342"/>
                    </a:lnTo>
                    <a:lnTo>
                      <a:pt x="1" y="377342"/>
                    </a:lnTo>
                    <a:cubicBezTo>
                      <a:pt x="1" y="168942"/>
                      <a:pt x="252618" y="0"/>
                      <a:pt x="564236" y="0"/>
                    </a:cubicBezTo>
                    <a:close/>
                  </a:path>
                </a:pathLst>
              </a:custGeom>
              <a:solidFill>
                <a:srgbClr val="6E2585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00">
                  <a:solidFill>
                    <a:schemeClr val="bg2"/>
                  </a:solidFill>
                </a:endParaRPr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3280C7AD-03C6-4309-A27F-C1857F171D76}"/>
                  </a:ext>
                </a:extLst>
              </p:cNvPr>
              <p:cNvSpPr/>
              <p:nvPr/>
            </p:nvSpPr>
            <p:spPr>
              <a:xfrm>
                <a:off x="3990887" y="875730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rgbClr val="C8C9C7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4BB7F62F-0DEF-4F6B-95F8-71ACE39C8A88}"/>
                </a:ext>
              </a:extLst>
            </p:cNvPr>
            <p:cNvGrpSpPr/>
            <p:nvPr/>
          </p:nvGrpSpPr>
          <p:grpSpPr>
            <a:xfrm>
              <a:off x="7870106" y="3897458"/>
              <a:ext cx="214215" cy="187217"/>
              <a:chOff x="7483629" y="2098094"/>
              <a:chExt cx="529912" cy="446241"/>
            </a:xfrm>
          </p:grpSpPr>
          <p:sp>
            <p:nvSpPr>
              <p:cNvPr id="235" name="Freeform 23">
                <a:extLst>
                  <a:ext uri="{FF2B5EF4-FFF2-40B4-BE49-F238E27FC236}">
                    <a16:creationId xmlns:a16="http://schemas.microsoft.com/office/drawing/2014/main" id="{FAC0CC85-5E64-47AD-8540-3E6C469B7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5424" y="2098094"/>
                <a:ext cx="278117" cy="202636"/>
              </a:xfrm>
              <a:custGeom>
                <a:avLst/>
                <a:gdLst>
                  <a:gd name="T0" fmla="*/ 11 w 133"/>
                  <a:gd name="T1" fmla="*/ 95 h 100"/>
                  <a:gd name="T2" fmla="*/ 55 w 133"/>
                  <a:gd name="T3" fmla="*/ 57 h 100"/>
                  <a:gd name="T4" fmla="*/ 103 w 133"/>
                  <a:gd name="T5" fmla="*/ 58 h 100"/>
                  <a:gd name="T6" fmla="*/ 75 w 133"/>
                  <a:gd name="T7" fmla="*/ 86 h 100"/>
                  <a:gd name="T8" fmla="*/ 72 w 133"/>
                  <a:gd name="T9" fmla="*/ 92 h 100"/>
                  <a:gd name="T10" fmla="*/ 75 w 133"/>
                  <a:gd name="T11" fmla="*/ 97 h 100"/>
                  <a:gd name="T12" fmla="*/ 80 w 133"/>
                  <a:gd name="T13" fmla="*/ 100 h 100"/>
                  <a:gd name="T14" fmla="*/ 80 w 133"/>
                  <a:gd name="T15" fmla="*/ 100 h 100"/>
                  <a:gd name="T16" fmla="*/ 86 w 133"/>
                  <a:gd name="T17" fmla="*/ 97 h 100"/>
                  <a:gd name="T18" fmla="*/ 133 w 133"/>
                  <a:gd name="T19" fmla="*/ 50 h 100"/>
                  <a:gd name="T20" fmla="*/ 85 w 133"/>
                  <a:gd name="T21" fmla="*/ 3 h 100"/>
                  <a:gd name="T22" fmla="*/ 74 w 133"/>
                  <a:gd name="T23" fmla="*/ 4 h 100"/>
                  <a:gd name="T24" fmla="*/ 72 w 133"/>
                  <a:gd name="T25" fmla="*/ 9 h 100"/>
                  <a:gd name="T26" fmla="*/ 74 w 133"/>
                  <a:gd name="T27" fmla="*/ 14 h 100"/>
                  <a:gd name="T28" fmla="*/ 102 w 133"/>
                  <a:gd name="T29" fmla="*/ 42 h 100"/>
                  <a:gd name="T30" fmla="*/ 55 w 133"/>
                  <a:gd name="T31" fmla="*/ 41 h 100"/>
                  <a:gd name="T32" fmla="*/ 1 w 133"/>
                  <a:gd name="T33" fmla="*/ 81 h 100"/>
                  <a:gd name="T34" fmla="*/ 0 w 133"/>
                  <a:gd name="T35" fmla="*/ 82 h 100"/>
                  <a:gd name="T36" fmla="*/ 9 w 133"/>
                  <a:gd name="T37" fmla="*/ 98 h 100"/>
                  <a:gd name="T38" fmla="*/ 11 w 133"/>
                  <a:gd name="T39" fmla="*/ 95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3" h="100">
                    <a:moveTo>
                      <a:pt x="11" y="95"/>
                    </a:moveTo>
                    <a:cubicBezTo>
                      <a:pt x="22" y="75"/>
                      <a:pt x="34" y="57"/>
                      <a:pt x="55" y="57"/>
                    </a:cubicBezTo>
                    <a:cubicBezTo>
                      <a:pt x="103" y="58"/>
                      <a:pt x="103" y="58"/>
                      <a:pt x="103" y="58"/>
                    </a:cubicBezTo>
                    <a:cubicBezTo>
                      <a:pt x="75" y="86"/>
                      <a:pt x="75" y="86"/>
                      <a:pt x="75" y="86"/>
                    </a:cubicBezTo>
                    <a:cubicBezTo>
                      <a:pt x="73" y="88"/>
                      <a:pt x="72" y="90"/>
                      <a:pt x="72" y="92"/>
                    </a:cubicBezTo>
                    <a:cubicBezTo>
                      <a:pt x="72" y="94"/>
                      <a:pt x="73" y="96"/>
                      <a:pt x="75" y="97"/>
                    </a:cubicBezTo>
                    <a:cubicBezTo>
                      <a:pt x="76" y="99"/>
                      <a:pt x="78" y="100"/>
                      <a:pt x="80" y="100"/>
                    </a:cubicBezTo>
                    <a:cubicBezTo>
                      <a:pt x="80" y="100"/>
                      <a:pt x="80" y="100"/>
                      <a:pt x="80" y="100"/>
                    </a:cubicBezTo>
                    <a:cubicBezTo>
                      <a:pt x="82" y="100"/>
                      <a:pt x="84" y="99"/>
                      <a:pt x="86" y="97"/>
                    </a:cubicBezTo>
                    <a:cubicBezTo>
                      <a:pt x="133" y="50"/>
                      <a:pt x="133" y="50"/>
                      <a:pt x="133" y="50"/>
                    </a:cubicBezTo>
                    <a:cubicBezTo>
                      <a:pt x="85" y="3"/>
                      <a:pt x="85" y="3"/>
                      <a:pt x="85" y="3"/>
                    </a:cubicBezTo>
                    <a:cubicBezTo>
                      <a:pt x="81" y="0"/>
                      <a:pt x="76" y="1"/>
                      <a:pt x="74" y="4"/>
                    </a:cubicBezTo>
                    <a:cubicBezTo>
                      <a:pt x="73" y="5"/>
                      <a:pt x="72" y="7"/>
                      <a:pt x="72" y="9"/>
                    </a:cubicBezTo>
                    <a:cubicBezTo>
                      <a:pt x="72" y="11"/>
                      <a:pt x="73" y="13"/>
                      <a:pt x="74" y="14"/>
                    </a:cubicBezTo>
                    <a:cubicBezTo>
                      <a:pt x="102" y="42"/>
                      <a:pt x="102" y="42"/>
                      <a:pt x="102" y="42"/>
                    </a:cubicBezTo>
                    <a:cubicBezTo>
                      <a:pt x="55" y="41"/>
                      <a:pt x="55" y="41"/>
                      <a:pt x="55" y="41"/>
                    </a:cubicBezTo>
                    <a:cubicBezTo>
                      <a:pt x="27" y="42"/>
                      <a:pt x="11" y="64"/>
                      <a:pt x="1" y="81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9" y="98"/>
                      <a:pt x="9" y="98"/>
                      <a:pt x="9" y="98"/>
                    </a:cubicBezTo>
                    <a:lnTo>
                      <a:pt x="11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en-US" sz="100" kern="0">
                  <a:solidFill>
                    <a:srgbClr val="444444"/>
                  </a:solidFill>
                  <a:latin typeface="Arial"/>
                </a:endParaRPr>
              </a:p>
            </p:txBody>
          </p:sp>
          <p:sp>
            <p:nvSpPr>
              <p:cNvPr id="236" name="Freeform 24">
                <a:extLst>
                  <a:ext uri="{FF2B5EF4-FFF2-40B4-BE49-F238E27FC236}">
                    <a16:creationId xmlns:a16="http://schemas.microsoft.com/office/drawing/2014/main" id="{D3245C59-2EBB-49D4-8682-4FA490B65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3631" y="2178926"/>
                <a:ext cx="529910" cy="365409"/>
              </a:xfrm>
              <a:custGeom>
                <a:avLst/>
                <a:gdLst>
                  <a:gd name="T0" fmla="*/ 206 w 253"/>
                  <a:gd name="T1" fmla="*/ 84 h 180"/>
                  <a:gd name="T2" fmla="*/ 195 w 253"/>
                  <a:gd name="T3" fmla="*/ 84 h 180"/>
                  <a:gd name="T4" fmla="*/ 192 w 253"/>
                  <a:gd name="T5" fmla="*/ 90 h 180"/>
                  <a:gd name="T6" fmla="*/ 195 w 253"/>
                  <a:gd name="T7" fmla="*/ 95 h 180"/>
                  <a:gd name="T8" fmla="*/ 223 w 253"/>
                  <a:gd name="T9" fmla="*/ 124 h 180"/>
                  <a:gd name="T10" fmla="*/ 175 w 253"/>
                  <a:gd name="T11" fmla="*/ 124 h 180"/>
                  <a:gd name="T12" fmla="*/ 119 w 253"/>
                  <a:gd name="T13" fmla="*/ 65 h 180"/>
                  <a:gd name="T14" fmla="*/ 119 w 253"/>
                  <a:gd name="T15" fmla="*/ 64 h 180"/>
                  <a:gd name="T16" fmla="*/ 54 w 253"/>
                  <a:gd name="T17" fmla="*/ 0 h 180"/>
                  <a:gd name="T18" fmla="*/ 15 w 253"/>
                  <a:gd name="T19" fmla="*/ 0 h 180"/>
                  <a:gd name="T20" fmla="*/ 15 w 253"/>
                  <a:gd name="T21" fmla="*/ 0 h 180"/>
                  <a:gd name="T22" fmla="*/ 0 w 253"/>
                  <a:gd name="T23" fmla="*/ 0 h 180"/>
                  <a:gd name="T24" fmla="*/ 0 w 253"/>
                  <a:gd name="T25" fmla="*/ 16 h 180"/>
                  <a:gd name="T26" fmla="*/ 23 w 253"/>
                  <a:gd name="T27" fmla="*/ 16 h 180"/>
                  <a:gd name="T28" fmla="*/ 23 w 253"/>
                  <a:gd name="T29" fmla="*/ 16 h 180"/>
                  <a:gd name="T30" fmla="*/ 54 w 253"/>
                  <a:gd name="T31" fmla="*/ 16 h 180"/>
                  <a:gd name="T32" fmla="*/ 105 w 253"/>
                  <a:gd name="T33" fmla="*/ 71 h 180"/>
                  <a:gd name="T34" fmla="*/ 175 w 253"/>
                  <a:gd name="T35" fmla="*/ 140 h 180"/>
                  <a:gd name="T36" fmla="*/ 222 w 253"/>
                  <a:gd name="T37" fmla="*/ 139 h 180"/>
                  <a:gd name="T38" fmla="*/ 194 w 253"/>
                  <a:gd name="T39" fmla="*/ 166 h 180"/>
                  <a:gd name="T40" fmla="*/ 192 w 253"/>
                  <a:gd name="T41" fmla="*/ 172 h 180"/>
                  <a:gd name="T42" fmla="*/ 194 w 253"/>
                  <a:gd name="T43" fmla="*/ 177 h 180"/>
                  <a:gd name="T44" fmla="*/ 199 w 253"/>
                  <a:gd name="T45" fmla="*/ 180 h 180"/>
                  <a:gd name="T46" fmla="*/ 205 w 253"/>
                  <a:gd name="T47" fmla="*/ 177 h 180"/>
                  <a:gd name="T48" fmla="*/ 253 w 253"/>
                  <a:gd name="T49" fmla="*/ 131 h 180"/>
                  <a:gd name="T50" fmla="*/ 206 w 253"/>
                  <a:gd name="T51" fmla="*/ 84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3" h="180">
                    <a:moveTo>
                      <a:pt x="206" y="84"/>
                    </a:moveTo>
                    <a:cubicBezTo>
                      <a:pt x="202" y="81"/>
                      <a:pt x="198" y="81"/>
                      <a:pt x="195" y="84"/>
                    </a:cubicBezTo>
                    <a:cubicBezTo>
                      <a:pt x="193" y="85"/>
                      <a:pt x="192" y="88"/>
                      <a:pt x="192" y="90"/>
                    </a:cubicBezTo>
                    <a:cubicBezTo>
                      <a:pt x="192" y="92"/>
                      <a:pt x="193" y="94"/>
                      <a:pt x="195" y="95"/>
                    </a:cubicBezTo>
                    <a:cubicBezTo>
                      <a:pt x="223" y="124"/>
                      <a:pt x="223" y="124"/>
                      <a:pt x="223" y="124"/>
                    </a:cubicBezTo>
                    <a:cubicBezTo>
                      <a:pt x="175" y="124"/>
                      <a:pt x="175" y="124"/>
                      <a:pt x="175" y="124"/>
                    </a:cubicBezTo>
                    <a:cubicBezTo>
                      <a:pt x="149" y="124"/>
                      <a:pt x="135" y="95"/>
                      <a:pt x="119" y="65"/>
                    </a:cubicBezTo>
                    <a:cubicBezTo>
                      <a:pt x="119" y="64"/>
                      <a:pt x="119" y="64"/>
                      <a:pt x="119" y="64"/>
                    </a:cubicBezTo>
                    <a:cubicBezTo>
                      <a:pt x="103" y="33"/>
                      <a:pt x="87" y="0"/>
                      <a:pt x="54" y="0"/>
                    </a:cubicBezTo>
                    <a:cubicBezTo>
                      <a:pt x="36" y="0"/>
                      <a:pt x="21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9" y="16"/>
                      <a:pt x="39" y="16"/>
                      <a:pt x="54" y="16"/>
                    </a:cubicBezTo>
                    <a:cubicBezTo>
                      <a:pt x="77" y="16"/>
                      <a:pt x="91" y="44"/>
                      <a:pt x="105" y="71"/>
                    </a:cubicBezTo>
                    <a:cubicBezTo>
                      <a:pt x="121" y="103"/>
                      <a:pt x="139" y="140"/>
                      <a:pt x="175" y="140"/>
                    </a:cubicBezTo>
                    <a:cubicBezTo>
                      <a:pt x="222" y="139"/>
                      <a:pt x="222" y="139"/>
                      <a:pt x="222" y="139"/>
                    </a:cubicBezTo>
                    <a:cubicBezTo>
                      <a:pt x="194" y="166"/>
                      <a:pt x="194" y="166"/>
                      <a:pt x="194" y="166"/>
                    </a:cubicBezTo>
                    <a:cubicBezTo>
                      <a:pt x="193" y="168"/>
                      <a:pt x="192" y="170"/>
                      <a:pt x="192" y="172"/>
                    </a:cubicBezTo>
                    <a:cubicBezTo>
                      <a:pt x="192" y="174"/>
                      <a:pt x="193" y="176"/>
                      <a:pt x="194" y="177"/>
                    </a:cubicBezTo>
                    <a:cubicBezTo>
                      <a:pt x="195" y="179"/>
                      <a:pt x="197" y="180"/>
                      <a:pt x="199" y="180"/>
                    </a:cubicBezTo>
                    <a:cubicBezTo>
                      <a:pt x="202" y="180"/>
                      <a:pt x="204" y="179"/>
                      <a:pt x="205" y="177"/>
                    </a:cubicBezTo>
                    <a:cubicBezTo>
                      <a:pt x="253" y="131"/>
                      <a:pt x="253" y="131"/>
                      <a:pt x="253" y="131"/>
                    </a:cubicBezTo>
                    <a:lnTo>
                      <a:pt x="206" y="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en-US" sz="100" kern="0">
                  <a:solidFill>
                    <a:srgbClr val="444444"/>
                  </a:solidFill>
                  <a:latin typeface="Arial"/>
                </a:endParaRPr>
              </a:p>
            </p:txBody>
          </p:sp>
          <p:sp>
            <p:nvSpPr>
              <p:cNvPr id="237" name="Freeform 25">
                <a:extLst>
                  <a:ext uri="{FF2B5EF4-FFF2-40B4-BE49-F238E27FC236}">
                    <a16:creationId xmlns:a16="http://schemas.microsoft.com/office/drawing/2014/main" id="{3DA600E3-95B9-4720-9A77-0F9B408FF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3629" y="2349446"/>
                <a:ext cx="222035" cy="116266"/>
              </a:xfrm>
              <a:custGeom>
                <a:avLst/>
                <a:gdLst>
                  <a:gd name="T0" fmla="*/ 97 w 106"/>
                  <a:gd name="T1" fmla="*/ 0 h 57"/>
                  <a:gd name="T2" fmla="*/ 96 w 106"/>
                  <a:gd name="T3" fmla="*/ 4 h 57"/>
                  <a:gd name="T4" fmla="*/ 54 w 106"/>
                  <a:gd name="T5" fmla="*/ 42 h 57"/>
                  <a:gd name="T6" fmla="*/ 15 w 106"/>
                  <a:gd name="T7" fmla="*/ 42 h 57"/>
                  <a:gd name="T8" fmla="*/ 15 w 106"/>
                  <a:gd name="T9" fmla="*/ 42 h 57"/>
                  <a:gd name="T10" fmla="*/ 0 w 106"/>
                  <a:gd name="T11" fmla="*/ 42 h 57"/>
                  <a:gd name="T12" fmla="*/ 0 w 106"/>
                  <a:gd name="T13" fmla="*/ 57 h 57"/>
                  <a:gd name="T14" fmla="*/ 23 w 106"/>
                  <a:gd name="T15" fmla="*/ 57 h 57"/>
                  <a:gd name="T16" fmla="*/ 23 w 106"/>
                  <a:gd name="T17" fmla="*/ 57 h 57"/>
                  <a:gd name="T18" fmla="*/ 54 w 106"/>
                  <a:gd name="T19" fmla="*/ 57 h 57"/>
                  <a:gd name="T20" fmla="*/ 106 w 106"/>
                  <a:gd name="T21" fmla="*/ 17 h 57"/>
                  <a:gd name="T22" fmla="*/ 106 w 106"/>
                  <a:gd name="T23" fmla="*/ 16 h 57"/>
                  <a:gd name="T24" fmla="*/ 97 w 106"/>
                  <a:gd name="T25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6" h="57">
                    <a:moveTo>
                      <a:pt x="97" y="0"/>
                    </a:moveTo>
                    <a:cubicBezTo>
                      <a:pt x="96" y="4"/>
                      <a:pt x="96" y="4"/>
                      <a:pt x="96" y="4"/>
                    </a:cubicBezTo>
                    <a:cubicBezTo>
                      <a:pt x="85" y="23"/>
                      <a:pt x="73" y="42"/>
                      <a:pt x="54" y="42"/>
                    </a:cubicBezTo>
                    <a:cubicBezTo>
                      <a:pt x="30" y="42"/>
                      <a:pt x="19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31" y="57"/>
                      <a:pt x="42" y="57"/>
                      <a:pt x="54" y="57"/>
                    </a:cubicBezTo>
                    <a:cubicBezTo>
                      <a:pt x="79" y="57"/>
                      <a:pt x="94" y="37"/>
                      <a:pt x="106" y="17"/>
                    </a:cubicBezTo>
                    <a:cubicBezTo>
                      <a:pt x="106" y="16"/>
                      <a:pt x="106" y="16"/>
                      <a:pt x="106" y="16"/>
                    </a:cubicBez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en-US" sz="100" kern="0">
                  <a:solidFill>
                    <a:srgbClr val="444444"/>
                  </a:solidFill>
                  <a:latin typeface="Arial"/>
                </a:endParaRPr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28391707-41F8-4F9D-841A-D0382FD47D4E}"/>
                </a:ext>
              </a:extLst>
            </p:cNvPr>
            <p:cNvGrpSpPr/>
            <p:nvPr/>
          </p:nvGrpSpPr>
          <p:grpSpPr>
            <a:xfrm>
              <a:off x="7898341" y="895442"/>
              <a:ext cx="203109" cy="181977"/>
              <a:chOff x="7539123" y="1392519"/>
              <a:chExt cx="502438" cy="433751"/>
            </a:xfrm>
          </p:grpSpPr>
          <p:sp>
            <p:nvSpPr>
              <p:cNvPr id="232" name="Freeform 39">
                <a:extLst>
                  <a:ext uri="{FF2B5EF4-FFF2-40B4-BE49-F238E27FC236}">
                    <a16:creationId xmlns:a16="http://schemas.microsoft.com/office/drawing/2014/main" id="{EC9338EA-EF92-4DDF-9082-65E383E5A0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39123" y="1402129"/>
                <a:ext cx="425057" cy="424141"/>
              </a:xfrm>
              <a:custGeom>
                <a:avLst/>
                <a:gdLst>
                  <a:gd name="T0" fmla="*/ 253 w 256"/>
                  <a:gd name="T1" fmla="*/ 101 h 256"/>
                  <a:gd name="T2" fmla="*/ 239 w 256"/>
                  <a:gd name="T3" fmla="*/ 101 h 256"/>
                  <a:gd name="T4" fmla="*/ 235 w 256"/>
                  <a:gd name="T5" fmla="*/ 101 h 256"/>
                  <a:gd name="T6" fmla="*/ 239 w 256"/>
                  <a:gd name="T7" fmla="*/ 128 h 256"/>
                  <a:gd name="T8" fmla="*/ 214 w 256"/>
                  <a:gd name="T9" fmla="*/ 198 h 256"/>
                  <a:gd name="T10" fmla="*/ 179 w 256"/>
                  <a:gd name="T11" fmla="*/ 155 h 256"/>
                  <a:gd name="T12" fmla="*/ 173 w 256"/>
                  <a:gd name="T13" fmla="*/ 152 h 256"/>
                  <a:gd name="T14" fmla="*/ 168 w 256"/>
                  <a:gd name="T15" fmla="*/ 156 h 256"/>
                  <a:gd name="T16" fmla="*/ 88 w 256"/>
                  <a:gd name="T17" fmla="*/ 156 h 256"/>
                  <a:gd name="T18" fmla="*/ 83 w 256"/>
                  <a:gd name="T19" fmla="*/ 152 h 256"/>
                  <a:gd name="T20" fmla="*/ 77 w 256"/>
                  <a:gd name="T21" fmla="*/ 155 h 256"/>
                  <a:gd name="T22" fmla="*/ 42 w 256"/>
                  <a:gd name="T23" fmla="*/ 198 h 256"/>
                  <a:gd name="T24" fmla="*/ 17 w 256"/>
                  <a:gd name="T25" fmla="*/ 128 h 256"/>
                  <a:gd name="T26" fmla="*/ 128 w 256"/>
                  <a:gd name="T27" fmla="*/ 17 h 256"/>
                  <a:gd name="T28" fmla="*/ 155 w 256"/>
                  <a:gd name="T29" fmla="*/ 21 h 256"/>
                  <a:gd name="T30" fmla="*/ 155 w 256"/>
                  <a:gd name="T31" fmla="*/ 16 h 256"/>
                  <a:gd name="T32" fmla="*/ 155 w 256"/>
                  <a:gd name="T33" fmla="*/ 3 h 256"/>
                  <a:gd name="T34" fmla="*/ 128 w 256"/>
                  <a:gd name="T35" fmla="*/ 0 h 256"/>
                  <a:gd name="T36" fmla="*/ 0 w 256"/>
                  <a:gd name="T37" fmla="*/ 128 h 256"/>
                  <a:gd name="T38" fmla="*/ 128 w 256"/>
                  <a:gd name="T39" fmla="*/ 256 h 256"/>
                  <a:gd name="T40" fmla="*/ 256 w 256"/>
                  <a:gd name="T41" fmla="*/ 128 h 256"/>
                  <a:gd name="T42" fmla="*/ 253 w 256"/>
                  <a:gd name="T43" fmla="*/ 101 h 256"/>
                  <a:gd name="T44" fmla="*/ 55 w 256"/>
                  <a:gd name="T45" fmla="*/ 212 h 256"/>
                  <a:gd name="T46" fmla="*/ 82 w 256"/>
                  <a:gd name="T47" fmla="*/ 173 h 256"/>
                  <a:gd name="T48" fmla="*/ 174 w 256"/>
                  <a:gd name="T49" fmla="*/ 173 h 256"/>
                  <a:gd name="T50" fmla="*/ 201 w 256"/>
                  <a:gd name="T51" fmla="*/ 212 h 256"/>
                  <a:gd name="T52" fmla="*/ 128 w 256"/>
                  <a:gd name="T53" fmla="*/ 239 h 256"/>
                  <a:gd name="T54" fmla="*/ 55 w 256"/>
                  <a:gd name="T55" fmla="*/ 212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56" h="256">
                    <a:moveTo>
                      <a:pt x="253" y="101"/>
                    </a:moveTo>
                    <a:cubicBezTo>
                      <a:pt x="239" y="101"/>
                      <a:pt x="239" y="101"/>
                      <a:pt x="239" y="101"/>
                    </a:cubicBezTo>
                    <a:cubicBezTo>
                      <a:pt x="235" y="101"/>
                      <a:pt x="235" y="101"/>
                      <a:pt x="235" y="101"/>
                    </a:cubicBezTo>
                    <a:cubicBezTo>
                      <a:pt x="238" y="110"/>
                      <a:pt x="239" y="119"/>
                      <a:pt x="239" y="128"/>
                    </a:cubicBezTo>
                    <a:cubicBezTo>
                      <a:pt x="239" y="155"/>
                      <a:pt x="229" y="179"/>
                      <a:pt x="214" y="198"/>
                    </a:cubicBezTo>
                    <a:cubicBezTo>
                      <a:pt x="207" y="183"/>
                      <a:pt x="196" y="167"/>
                      <a:pt x="179" y="155"/>
                    </a:cubicBezTo>
                    <a:cubicBezTo>
                      <a:pt x="173" y="152"/>
                      <a:pt x="173" y="152"/>
                      <a:pt x="173" y="152"/>
                    </a:cubicBez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46" y="174"/>
                      <a:pt x="110" y="174"/>
                      <a:pt x="88" y="156"/>
                    </a:cubicBezTo>
                    <a:cubicBezTo>
                      <a:pt x="83" y="152"/>
                      <a:pt x="83" y="152"/>
                      <a:pt x="83" y="152"/>
                    </a:cubicBezTo>
                    <a:cubicBezTo>
                      <a:pt x="77" y="155"/>
                      <a:pt x="77" y="155"/>
                      <a:pt x="77" y="155"/>
                    </a:cubicBezTo>
                    <a:cubicBezTo>
                      <a:pt x="60" y="167"/>
                      <a:pt x="49" y="183"/>
                      <a:pt x="42" y="198"/>
                    </a:cubicBezTo>
                    <a:cubicBezTo>
                      <a:pt x="27" y="179"/>
                      <a:pt x="17" y="155"/>
                      <a:pt x="17" y="128"/>
                    </a:cubicBezTo>
                    <a:cubicBezTo>
                      <a:pt x="17" y="67"/>
                      <a:pt x="67" y="17"/>
                      <a:pt x="128" y="17"/>
                    </a:cubicBezTo>
                    <a:cubicBezTo>
                      <a:pt x="137" y="17"/>
                      <a:pt x="146" y="18"/>
                      <a:pt x="155" y="21"/>
                    </a:cubicBezTo>
                    <a:cubicBezTo>
                      <a:pt x="155" y="16"/>
                      <a:pt x="155" y="16"/>
                      <a:pt x="155" y="16"/>
                    </a:cubicBezTo>
                    <a:cubicBezTo>
                      <a:pt x="155" y="3"/>
                      <a:pt x="155" y="3"/>
                      <a:pt x="155" y="3"/>
                    </a:cubicBezTo>
                    <a:cubicBezTo>
                      <a:pt x="146" y="1"/>
                      <a:pt x="137" y="0"/>
                      <a:pt x="128" y="0"/>
                    </a:cubicBezTo>
                    <a:cubicBezTo>
                      <a:pt x="57" y="0"/>
                      <a:pt x="0" y="57"/>
                      <a:pt x="0" y="128"/>
                    </a:cubicBezTo>
                    <a:cubicBezTo>
                      <a:pt x="0" y="199"/>
                      <a:pt x="57" y="256"/>
                      <a:pt x="128" y="256"/>
                    </a:cubicBezTo>
                    <a:cubicBezTo>
                      <a:pt x="199" y="256"/>
                      <a:pt x="256" y="199"/>
                      <a:pt x="256" y="128"/>
                    </a:cubicBezTo>
                    <a:cubicBezTo>
                      <a:pt x="256" y="119"/>
                      <a:pt x="255" y="110"/>
                      <a:pt x="253" y="101"/>
                    </a:cubicBezTo>
                    <a:close/>
                    <a:moveTo>
                      <a:pt x="55" y="212"/>
                    </a:moveTo>
                    <a:cubicBezTo>
                      <a:pt x="60" y="199"/>
                      <a:pt x="68" y="184"/>
                      <a:pt x="82" y="173"/>
                    </a:cubicBezTo>
                    <a:cubicBezTo>
                      <a:pt x="109" y="192"/>
                      <a:pt x="147" y="192"/>
                      <a:pt x="174" y="173"/>
                    </a:cubicBezTo>
                    <a:cubicBezTo>
                      <a:pt x="188" y="184"/>
                      <a:pt x="196" y="199"/>
                      <a:pt x="201" y="212"/>
                    </a:cubicBezTo>
                    <a:cubicBezTo>
                      <a:pt x="181" y="229"/>
                      <a:pt x="156" y="239"/>
                      <a:pt x="128" y="239"/>
                    </a:cubicBezTo>
                    <a:cubicBezTo>
                      <a:pt x="100" y="239"/>
                      <a:pt x="75" y="229"/>
                      <a:pt x="55" y="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en-US" sz="100" kern="0">
                  <a:solidFill>
                    <a:srgbClr val="444444"/>
                  </a:solidFill>
                  <a:latin typeface="Arial"/>
                </a:endParaRPr>
              </a:p>
            </p:txBody>
          </p:sp>
          <p:sp>
            <p:nvSpPr>
              <p:cNvPr id="233" name="Freeform 41">
                <a:extLst>
                  <a:ext uri="{FF2B5EF4-FFF2-40B4-BE49-F238E27FC236}">
                    <a16:creationId xmlns:a16="http://schemas.microsoft.com/office/drawing/2014/main" id="{F61FF914-C0ED-4962-8D40-E4B34024ED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62142" y="1490262"/>
                <a:ext cx="179020" cy="179021"/>
              </a:xfrm>
              <a:custGeom>
                <a:avLst/>
                <a:gdLst>
                  <a:gd name="T0" fmla="*/ 0 w 108"/>
                  <a:gd name="T1" fmla="*/ 54 h 108"/>
                  <a:gd name="T2" fmla="*/ 54 w 108"/>
                  <a:gd name="T3" fmla="*/ 108 h 108"/>
                  <a:gd name="T4" fmla="*/ 108 w 108"/>
                  <a:gd name="T5" fmla="*/ 54 h 108"/>
                  <a:gd name="T6" fmla="*/ 54 w 108"/>
                  <a:gd name="T7" fmla="*/ 0 h 108"/>
                  <a:gd name="T8" fmla="*/ 0 w 108"/>
                  <a:gd name="T9" fmla="*/ 54 h 108"/>
                  <a:gd name="T10" fmla="*/ 91 w 108"/>
                  <a:gd name="T11" fmla="*/ 54 h 108"/>
                  <a:gd name="T12" fmla="*/ 54 w 108"/>
                  <a:gd name="T13" fmla="*/ 91 h 108"/>
                  <a:gd name="T14" fmla="*/ 17 w 108"/>
                  <a:gd name="T15" fmla="*/ 54 h 108"/>
                  <a:gd name="T16" fmla="*/ 54 w 108"/>
                  <a:gd name="T17" fmla="*/ 17 h 108"/>
                  <a:gd name="T18" fmla="*/ 91 w 108"/>
                  <a:gd name="T19" fmla="*/ 5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8" h="108">
                    <a:moveTo>
                      <a:pt x="0" y="54"/>
                    </a:moveTo>
                    <a:cubicBezTo>
                      <a:pt x="0" y="84"/>
                      <a:pt x="24" y="108"/>
                      <a:pt x="54" y="108"/>
                    </a:cubicBezTo>
                    <a:cubicBezTo>
                      <a:pt x="84" y="108"/>
                      <a:pt x="108" y="84"/>
                      <a:pt x="108" y="54"/>
                    </a:cubicBezTo>
                    <a:cubicBezTo>
                      <a:pt x="108" y="24"/>
                      <a:pt x="84" y="0"/>
                      <a:pt x="54" y="0"/>
                    </a:cubicBezTo>
                    <a:cubicBezTo>
                      <a:pt x="24" y="0"/>
                      <a:pt x="0" y="24"/>
                      <a:pt x="0" y="54"/>
                    </a:cubicBezTo>
                    <a:close/>
                    <a:moveTo>
                      <a:pt x="91" y="54"/>
                    </a:moveTo>
                    <a:cubicBezTo>
                      <a:pt x="91" y="74"/>
                      <a:pt x="74" y="91"/>
                      <a:pt x="54" y="91"/>
                    </a:cubicBezTo>
                    <a:cubicBezTo>
                      <a:pt x="34" y="91"/>
                      <a:pt x="17" y="74"/>
                      <a:pt x="17" y="54"/>
                    </a:cubicBezTo>
                    <a:cubicBezTo>
                      <a:pt x="17" y="34"/>
                      <a:pt x="34" y="17"/>
                      <a:pt x="54" y="17"/>
                    </a:cubicBezTo>
                    <a:cubicBezTo>
                      <a:pt x="74" y="17"/>
                      <a:pt x="91" y="34"/>
                      <a:pt x="91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en-US" sz="100" kern="0">
                  <a:solidFill>
                    <a:srgbClr val="444444"/>
                  </a:solidFill>
                  <a:latin typeface="Arial"/>
                </a:endParaRPr>
              </a:p>
            </p:txBody>
          </p:sp>
          <p:sp>
            <p:nvSpPr>
              <p:cNvPr id="234" name="Freeform 58">
                <a:extLst>
                  <a:ext uri="{FF2B5EF4-FFF2-40B4-BE49-F238E27FC236}">
                    <a16:creationId xmlns:a16="http://schemas.microsoft.com/office/drawing/2014/main" id="{16B8876D-8EF6-409F-8D55-8B660731A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7524" y="1392519"/>
                <a:ext cx="214037" cy="143631"/>
              </a:xfrm>
              <a:custGeom>
                <a:avLst/>
                <a:gdLst>
                  <a:gd name="T0" fmla="*/ 456 w 456"/>
                  <a:gd name="T1" fmla="*/ 45 h 306"/>
                  <a:gd name="T2" fmla="*/ 413 w 456"/>
                  <a:gd name="T3" fmla="*/ 0 h 306"/>
                  <a:gd name="T4" fmla="*/ 173 w 456"/>
                  <a:gd name="T5" fmla="*/ 222 h 306"/>
                  <a:gd name="T6" fmla="*/ 43 w 456"/>
                  <a:gd name="T7" fmla="*/ 95 h 306"/>
                  <a:gd name="T8" fmla="*/ 0 w 456"/>
                  <a:gd name="T9" fmla="*/ 141 h 306"/>
                  <a:gd name="T10" fmla="*/ 173 w 456"/>
                  <a:gd name="T11" fmla="*/ 306 h 306"/>
                  <a:gd name="T12" fmla="*/ 456 w 456"/>
                  <a:gd name="T13" fmla="*/ 45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6" h="306">
                    <a:moveTo>
                      <a:pt x="456" y="45"/>
                    </a:moveTo>
                    <a:lnTo>
                      <a:pt x="413" y="0"/>
                    </a:lnTo>
                    <a:lnTo>
                      <a:pt x="173" y="222"/>
                    </a:lnTo>
                    <a:lnTo>
                      <a:pt x="43" y="95"/>
                    </a:lnTo>
                    <a:lnTo>
                      <a:pt x="0" y="141"/>
                    </a:lnTo>
                    <a:lnTo>
                      <a:pt x="173" y="306"/>
                    </a:lnTo>
                    <a:lnTo>
                      <a:pt x="456" y="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en-US" sz="100" kern="0">
                  <a:solidFill>
                    <a:srgbClr val="444444"/>
                  </a:solidFill>
                  <a:latin typeface="Arial"/>
                </a:endParaRPr>
              </a:p>
            </p:txBody>
          </p: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69EAC46A-A118-45DF-B883-4AE9A0651F5B}"/>
                </a:ext>
              </a:extLst>
            </p:cNvPr>
            <p:cNvGrpSpPr/>
            <p:nvPr/>
          </p:nvGrpSpPr>
          <p:grpSpPr>
            <a:xfrm>
              <a:off x="4891513" y="3913855"/>
              <a:ext cx="152781" cy="137835"/>
              <a:chOff x="7563882" y="3334771"/>
              <a:chExt cx="377941" cy="328537"/>
            </a:xfrm>
          </p:grpSpPr>
          <p:sp>
            <p:nvSpPr>
              <p:cNvPr id="229" name="Freeform 42">
                <a:extLst>
                  <a:ext uri="{FF2B5EF4-FFF2-40B4-BE49-F238E27FC236}">
                    <a16:creationId xmlns:a16="http://schemas.microsoft.com/office/drawing/2014/main" id="{9E1760A7-B32D-49A7-9397-0E034483FD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65778" y="3428021"/>
                <a:ext cx="175384" cy="176002"/>
              </a:xfrm>
              <a:custGeom>
                <a:avLst/>
                <a:gdLst>
                  <a:gd name="T0" fmla="*/ 59 w 119"/>
                  <a:gd name="T1" fmla="*/ 0 h 119"/>
                  <a:gd name="T2" fmla="*/ 0 w 119"/>
                  <a:gd name="T3" fmla="*/ 60 h 119"/>
                  <a:gd name="T4" fmla="*/ 60 w 119"/>
                  <a:gd name="T5" fmla="*/ 119 h 119"/>
                  <a:gd name="T6" fmla="*/ 119 w 119"/>
                  <a:gd name="T7" fmla="*/ 60 h 119"/>
                  <a:gd name="T8" fmla="*/ 59 w 119"/>
                  <a:gd name="T9" fmla="*/ 0 h 119"/>
                  <a:gd name="T10" fmla="*/ 59 w 119"/>
                  <a:gd name="T11" fmla="*/ 0 h 119"/>
                  <a:gd name="T12" fmla="*/ 59 w 119"/>
                  <a:gd name="T13" fmla="*/ 103 h 119"/>
                  <a:gd name="T14" fmla="*/ 17 w 119"/>
                  <a:gd name="T15" fmla="*/ 60 h 119"/>
                  <a:gd name="T16" fmla="*/ 60 w 119"/>
                  <a:gd name="T17" fmla="*/ 18 h 119"/>
                  <a:gd name="T18" fmla="*/ 102 w 119"/>
                  <a:gd name="T19" fmla="*/ 60 h 119"/>
                  <a:gd name="T20" fmla="*/ 59 w 119"/>
                  <a:gd name="T21" fmla="*/ 102 h 119"/>
                  <a:gd name="T22" fmla="*/ 59 w 119"/>
                  <a:gd name="T23" fmla="*/ 102 h 119"/>
                  <a:gd name="T24" fmla="*/ 59 w 119"/>
                  <a:gd name="T25" fmla="*/ 103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9" h="119">
                    <a:moveTo>
                      <a:pt x="59" y="0"/>
                    </a:moveTo>
                    <a:cubicBezTo>
                      <a:pt x="26" y="0"/>
                      <a:pt x="0" y="27"/>
                      <a:pt x="0" y="60"/>
                    </a:cubicBezTo>
                    <a:cubicBezTo>
                      <a:pt x="0" y="93"/>
                      <a:pt x="27" y="119"/>
                      <a:pt x="60" y="119"/>
                    </a:cubicBezTo>
                    <a:cubicBezTo>
                      <a:pt x="92" y="119"/>
                      <a:pt x="119" y="93"/>
                      <a:pt x="119" y="60"/>
                    </a:cubicBezTo>
                    <a:cubicBezTo>
                      <a:pt x="119" y="27"/>
                      <a:pt x="92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lose/>
                    <a:moveTo>
                      <a:pt x="59" y="103"/>
                    </a:moveTo>
                    <a:cubicBezTo>
                      <a:pt x="36" y="102"/>
                      <a:pt x="17" y="83"/>
                      <a:pt x="17" y="60"/>
                    </a:cubicBezTo>
                    <a:cubicBezTo>
                      <a:pt x="17" y="36"/>
                      <a:pt x="36" y="18"/>
                      <a:pt x="60" y="18"/>
                    </a:cubicBezTo>
                    <a:cubicBezTo>
                      <a:pt x="83" y="18"/>
                      <a:pt x="102" y="36"/>
                      <a:pt x="102" y="60"/>
                    </a:cubicBezTo>
                    <a:cubicBezTo>
                      <a:pt x="102" y="83"/>
                      <a:pt x="83" y="102"/>
                      <a:pt x="59" y="102"/>
                    </a:cubicBezTo>
                    <a:cubicBezTo>
                      <a:pt x="59" y="102"/>
                      <a:pt x="59" y="102"/>
                      <a:pt x="59" y="102"/>
                    </a:cubicBezTo>
                    <a:lnTo>
                      <a:pt x="59" y="10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en-US" sz="100" kern="0">
                  <a:solidFill>
                    <a:srgbClr val="444444"/>
                  </a:solidFill>
                  <a:latin typeface="Arial"/>
                </a:endParaRPr>
              </a:p>
            </p:txBody>
          </p:sp>
          <p:sp>
            <p:nvSpPr>
              <p:cNvPr id="230" name="Freeform 43">
                <a:extLst>
                  <a:ext uri="{FF2B5EF4-FFF2-40B4-BE49-F238E27FC236}">
                    <a16:creationId xmlns:a16="http://schemas.microsoft.com/office/drawing/2014/main" id="{CC7693CA-FE3D-4659-85CB-F0054AF78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2159" y="3444077"/>
                <a:ext cx="35201" cy="33965"/>
              </a:xfrm>
              <a:custGeom>
                <a:avLst/>
                <a:gdLst>
                  <a:gd name="T0" fmla="*/ 12 w 24"/>
                  <a:gd name="T1" fmla="*/ 23 h 23"/>
                  <a:gd name="T2" fmla="*/ 24 w 24"/>
                  <a:gd name="T3" fmla="*/ 12 h 23"/>
                  <a:gd name="T4" fmla="*/ 12 w 24"/>
                  <a:gd name="T5" fmla="*/ 0 h 23"/>
                  <a:gd name="T6" fmla="*/ 0 w 24"/>
                  <a:gd name="T7" fmla="*/ 12 h 23"/>
                  <a:gd name="T8" fmla="*/ 0 w 24"/>
                  <a:gd name="T9" fmla="*/ 12 h 23"/>
                  <a:gd name="T10" fmla="*/ 12 w 24"/>
                  <a:gd name="T11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19" y="23"/>
                      <a:pt x="24" y="18"/>
                      <a:pt x="24" y="12"/>
                    </a:cubicBezTo>
                    <a:cubicBezTo>
                      <a:pt x="24" y="5"/>
                      <a:pt x="19" y="0"/>
                      <a:pt x="12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8"/>
                      <a:pt x="6" y="23"/>
                      <a:pt x="12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en-US" sz="100" kern="0">
                  <a:solidFill>
                    <a:srgbClr val="444444"/>
                  </a:solidFill>
                  <a:latin typeface="Arial"/>
                </a:endParaRPr>
              </a:p>
            </p:txBody>
          </p:sp>
          <p:sp>
            <p:nvSpPr>
              <p:cNvPr id="231" name="Freeform 44">
                <a:extLst>
                  <a:ext uri="{FF2B5EF4-FFF2-40B4-BE49-F238E27FC236}">
                    <a16:creationId xmlns:a16="http://schemas.microsoft.com/office/drawing/2014/main" id="{CE1F0DBA-CDB1-4993-BD72-AB3F31BEC9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63882" y="3334771"/>
                <a:ext cx="377941" cy="328537"/>
              </a:xfrm>
              <a:custGeom>
                <a:avLst/>
                <a:gdLst>
                  <a:gd name="T0" fmla="*/ 497 w 612"/>
                  <a:gd name="T1" fmla="*/ 108 h 532"/>
                  <a:gd name="T2" fmla="*/ 406 w 612"/>
                  <a:gd name="T3" fmla="*/ 0 h 532"/>
                  <a:gd name="T4" fmla="*/ 215 w 612"/>
                  <a:gd name="T5" fmla="*/ 0 h 532"/>
                  <a:gd name="T6" fmla="*/ 114 w 612"/>
                  <a:gd name="T7" fmla="*/ 108 h 532"/>
                  <a:gd name="T8" fmla="*/ 0 w 612"/>
                  <a:gd name="T9" fmla="*/ 108 h 532"/>
                  <a:gd name="T10" fmla="*/ 0 w 612"/>
                  <a:gd name="T11" fmla="*/ 532 h 532"/>
                  <a:gd name="T12" fmla="*/ 612 w 612"/>
                  <a:gd name="T13" fmla="*/ 532 h 532"/>
                  <a:gd name="T14" fmla="*/ 612 w 612"/>
                  <a:gd name="T15" fmla="*/ 108 h 532"/>
                  <a:gd name="T16" fmla="*/ 497 w 612"/>
                  <a:gd name="T17" fmla="*/ 108 h 532"/>
                  <a:gd name="T18" fmla="*/ 571 w 612"/>
                  <a:gd name="T19" fmla="*/ 491 h 532"/>
                  <a:gd name="T20" fmla="*/ 40 w 612"/>
                  <a:gd name="T21" fmla="*/ 491 h 532"/>
                  <a:gd name="T22" fmla="*/ 40 w 612"/>
                  <a:gd name="T23" fmla="*/ 148 h 532"/>
                  <a:gd name="T24" fmla="*/ 134 w 612"/>
                  <a:gd name="T25" fmla="*/ 148 h 532"/>
                  <a:gd name="T26" fmla="*/ 232 w 612"/>
                  <a:gd name="T27" fmla="*/ 40 h 532"/>
                  <a:gd name="T28" fmla="*/ 387 w 612"/>
                  <a:gd name="T29" fmla="*/ 40 h 532"/>
                  <a:gd name="T30" fmla="*/ 478 w 612"/>
                  <a:gd name="T31" fmla="*/ 148 h 532"/>
                  <a:gd name="T32" fmla="*/ 571 w 612"/>
                  <a:gd name="T33" fmla="*/ 148 h 532"/>
                  <a:gd name="T34" fmla="*/ 571 w 612"/>
                  <a:gd name="T35" fmla="*/ 491 h 532"/>
                  <a:gd name="T36" fmla="*/ 571 w 612"/>
                  <a:gd name="T37" fmla="*/ 491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12" h="532">
                    <a:moveTo>
                      <a:pt x="497" y="108"/>
                    </a:moveTo>
                    <a:lnTo>
                      <a:pt x="406" y="0"/>
                    </a:lnTo>
                    <a:lnTo>
                      <a:pt x="215" y="0"/>
                    </a:lnTo>
                    <a:lnTo>
                      <a:pt x="114" y="108"/>
                    </a:lnTo>
                    <a:lnTo>
                      <a:pt x="0" y="108"/>
                    </a:lnTo>
                    <a:lnTo>
                      <a:pt x="0" y="532"/>
                    </a:lnTo>
                    <a:lnTo>
                      <a:pt x="612" y="532"/>
                    </a:lnTo>
                    <a:lnTo>
                      <a:pt x="612" y="108"/>
                    </a:lnTo>
                    <a:lnTo>
                      <a:pt x="497" y="108"/>
                    </a:lnTo>
                    <a:close/>
                    <a:moveTo>
                      <a:pt x="571" y="491"/>
                    </a:moveTo>
                    <a:lnTo>
                      <a:pt x="40" y="491"/>
                    </a:lnTo>
                    <a:lnTo>
                      <a:pt x="40" y="148"/>
                    </a:lnTo>
                    <a:lnTo>
                      <a:pt x="134" y="148"/>
                    </a:lnTo>
                    <a:lnTo>
                      <a:pt x="232" y="40"/>
                    </a:lnTo>
                    <a:lnTo>
                      <a:pt x="387" y="40"/>
                    </a:lnTo>
                    <a:lnTo>
                      <a:pt x="478" y="148"/>
                    </a:lnTo>
                    <a:lnTo>
                      <a:pt x="571" y="148"/>
                    </a:lnTo>
                    <a:lnTo>
                      <a:pt x="571" y="491"/>
                    </a:lnTo>
                    <a:lnTo>
                      <a:pt x="571" y="4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en-US" sz="100" kern="0">
                  <a:solidFill>
                    <a:srgbClr val="444444"/>
                  </a:solidFill>
                  <a:latin typeface="Arial"/>
                </a:endParaRPr>
              </a:p>
            </p:txBody>
          </p: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179D8DDD-2AE0-4229-9E32-924A9B5CEEC7}"/>
                </a:ext>
              </a:extLst>
            </p:cNvPr>
            <p:cNvGrpSpPr/>
            <p:nvPr/>
          </p:nvGrpSpPr>
          <p:grpSpPr>
            <a:xfrm>
              <a:off x="6356448" y="362075"/>
              <a:ext cx="233780" cy="141018"/>
              <a:chOff x="7480234" y="121451"/>
              <a:chExt cx="578310" cy="336124"/>
            </a:xfrm>
          </p:grpSpPr>
          <p:sp>
            <p:nvSpPr>
              <p:cNvPr id="226" name="Freeform 38">
                <a:extLst>
                  <a:ext uri="{FF2B5EF4-FFF2-40B4-BE49-F238E27FC236}">
                    <a16:creationId xmlns:a16="http://schemas.microsoft.com/office/drawing/2014/main" id="{5A7ED7E5-0906-4031-B454-98C9A51C3C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80234" y="121451"/>
                <a:ext cx="578310" cy="336124"/>
              </a:xfrm>
              <a:custGeom>
                <a:avLst/>
                <a:gdLst>
                  <a:gd name="T0" fmla="*/ 144 w 289"/>
                  <a:gd name="T1" fmla="*/ 168 h 168"/>
                  <a:gd name="T2" fmla="*/ 2 w 289"/>
                  <a:gd name="T3" fmla="*/ 88 h 168"/>
                  <a:gd name="T4" fmla="*/ 2 w 289"/>
                  <a:gd name="T5" fmla="*/ 80 h 168"/>
                  <a:gd name="T6" fmla="*/ 144 w 289"/>
                  <a:gd name="T7" fmla="*/ 0 h 168"/>
                  <a:gd name="T8" fmla="*/ 287 w 289"/>
                  <a:gd name="T9" fmla="*/ 80 h 168"/>
                  <a:gd name="T10" fmla="*/ 287 w 289"/>
                  <a:gd name="T11" fmla="*/ 88 h 168"/>
                  <a:gd name="T12" fmla="*/ 144 w 289"/>
                  <a:gd name="T13" fmla="*/ 168 h 168"/>
                  <a:gd name="T14" fmla="*/ 14 w 289"/>
                  <a:gd name="T15" fmla="*/ 84 h 168"/>
                  <a:gd name="T16" fmla="*/ 144 w 289"/>
                  <a:gd name="T17" fmla="*/ 156 h 168"/>
                  <a:gd name="T18" fmla="*/ 275 w 289"/>
                  <a:gd name="T19" fmla="*/ 84 h 168"/>
                  <a:gd name="T20" fmla="*/ 144 w 289"/>
                  <a:gd name="T21" fmla="*/ 12 h 168"/>
                  <a:gd name="T22" fmla="*/ 14 w 289"/>
                  <a:gd name="T23" fmla="*/ 8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9" h="168">
                    <a:moveTo>
                      <a:pt x="144" y="168"/>
                    </a:moveTo>
                    <a:cubicBezTo>
                      <a:pt x="66" y="168"/>
                      <a:pt x="4" y="91"/>
                      <a:pt x="2" y="88"/>
                    </a:cubicBezTo>
                    <a:cubicBezTo>
                      <a:pt x="0" y="86"/>
                      <a:pt x="0" y="82"/>
                      <a:pt x="2" y="80"/>
                    </a:cubicBezTo>
                    <a:cubicBezTo>
                      <a:pt x="4" y="77"/>
                      <a:pt x="66" y="0"/>
                      <a:pt x="144" y="0"/>
                    </a:cubicBezTo>
                    <a:cubicBezTo>
                      <a:pt x="223" y="0"/>
                      <a:pt x="285" y="77"/>
                      <a:pt x="287" y="80"/>
                    </a:cubicBezTo>
                    <a:cubicBezTo>
                      <a:pt x="289" y="82"/>
                      <a:pt x="289" y="86"/>
                      <a:pt x="287" y="88"/>
                    </a:cubicBezTo>
                    <a:cubicBezTo>
                      <a:pt x="285" y="91"/>
                      <a:pt x="223" y="168"/>
                      <a:pt x="144" y="168"/>
                    </a:cubicBezTo>
                    <a:close/>
                    <a:moveTo>
                      <a:pt x="14" y="84"/>
                    </a:moveTo>
                    <a:cubicBezTo>
                      <a:pt x="28" y="99"/>
                      <a:pt x="81" y="156"/>
                      <a:pt x="144" y="156"/>
                    </a:cubicBezTo>
                    <a:cubicBezTo>
                      <a:pt x="207" y="156"/>
                      <a:pt x="261" y="99"/>
                      <a:pt x="275" y="84"/>
                    </a:cubicBezTo>
                    <a:cubicBezTo>
                      <a:pt x="261" y="69"/>
                      <a:pt x="207" y="12"/>
                      <a:pt x="144" y="12"/>
                    </a:cubicBezTo>
                    <a:cubicBezTo>
                      <a:pt x="81" y="12"/>
                      <a:pt x="28" y="69"/>
                      <a:pt x="14" y="8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en-US" sz="100" kern="0">
                  <a:solidFill>
                    <a:srgbClr val="444444"/>
                  </a:solidFill>
                  <a:latin typeface="Arial"/>
                </a:endParaRPr>
              </a:p>
            </p:txBody>
          </p:sp>
          <p:sp>
            <p:nvSpPr>
              <p:cNvPr id="227" name="Freeform 39">
                <a:extLst>
                  <a:ext uri="{FF2B5EF4-FFF2-40B4-BE49-F238E27FC236}">
                    <a16:creationId xmlns:a16="http://schemas.microsoft.com/office/drawing/2014/main" id="{B6280938-1756-415E-AE46-8214FBC25B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60773" y="180163"/>
                <a:ext cx="215765" cy="217233"/>
              </a:xfrm>
              <a:custGeom>
                <a:avLst/>
                <a:gdLst>
                  <a:gd name="T0" fmla="*/ 54 w 108"/>
                  <a:gd name="T1" fmla="*/ 108 h 108"/>
                  <a:gd name="T2" fmla="*/ 0 w 108"/>
                  <a:gd name="T3" fmla="*/ 54 h 108"/>
                  <a:gd name="T4" fmla="*/ 54 w 108"/>
                  <a:gd name="T5" fmla="*/ 0 h 108"/>
                  <a:gd name="T6" fmla="*/ 108 w 108"/>
                  <a:gd name="T7" fmla="*/ 54 h 108"/>
                  <a:gd name="T8" fmla="*/ 54 w 108"/>
                  <a:gd name="T9" fmla="*/ 108 h 108"/>
                  <a:gd name="T10" fmla="*/ 54 w 108"/>
                  <a:gd name="T11" fmla="*/ 12 h 108"/>
                  <a:gd name="T12" fmla="*/ 12 w 108"/>
                  <a:gd name="T13" fmla="*/ 54 h 108"/>
                  <a:gd name="T14" fmla="*/ 54 w 108"/>
                  <a:gd name="T15" fmla="*/ 96 h 108"/>
                  <a:gd name="T16" fmla="*/ 96 w 108"/>
                  <a:gd name="T17" fmla="*/ 54 h 108"/>
                  <a:gd name="T18" fmla="*/ 54 w 108"/>
                  <a:gd name="T19" fmla="*/ 1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8" h="108">
                    <a:moveTo>
                      <a:pt x="54" y="108"/>
                    </a:moveTo>
                    <a:cubicBezTo>
                      <a:pt x="25" y="108"/>
                      <a:pt x="0" y="84"/>
                      <a:pt x="0" y="54"/>
                    </a:cubicBezTo>
                    <a:cubicBezTo>
                      <a:pt x="0" y="24"/>
                      <a:pt x="25" y="0"/>
                      <a:pt x="54" y="0"/>
                    </a:cubicBezTo>
                    <a:cubicBezTo>
                      <a:pt x="84" y="0"/>
                      <a:pt x="108" y="24"/>
                      <a:pt x="108" y="54"/>
                    </a:cubicBezTo>
                    <a:cubicBezTo>
                      <a:pt x="108" y="84"/>
                      <a:pt x="84" y="108"/>
                      <a:pt x="54" y="108"/>
                    </a:cubicBezTo>
                    <a:close/>
                    <a:moveTo>
                      <a:pt x="54" y="12"/>
                    </a:moveTo>
                    <a:cubicBezTo>
                      <a:pt x="31" y="12"/>
                      <a:pt x="12" y="31"/>
                      <a:pt x="12" y="54"/>
                    </a:cubicBezTo>
                    <a:cubicBezTo>
                      <a:pt x="12" y="77"/>
                      <a:pt x="31" y="96"/>
                      <a:pt x="54" y="96"/>
                    </a:cubicBezTo>
                    <a:cubicBezTo>
                      <a:pt x="78" y="96"/>
                      <a:pt x="96" y="77"/>
                      <a:pt x="96" y="54"/>
                    </a:cubicBezTo>
                    <a:cubicBezTo>
                      <a:pt x="96" y="31"/>
                      <a:pt x="78" y="12"/>
                      <a:pt x="5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en-US" sz="100" kern="0">
                  <a:solidFill>
                    <a:srgbClr val="444444"/>
                  </a:solidFill>
                  <a:latin typeface="Arial"/>
                </a:endParaRPr>
              </a:p>
            </p:txBody>
          </p:sp>
          <p:sp>
            <p:nvSpPr>
              <p:cNvPr id="228" name="Freeform 40">
                <a:extLst>
                  <a:ext uri="{FF2B5EF4-FFF2-40B4-BE49-F238E27FC236}">
                    <a16:creationId xmlns:a16="http://schemas.microsoft.com/office/drawing/2014/main" id="{98C24894-B951-4CB3-AE72-F4851476E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9210" y="228600"/>
                <a:ext cx="120359" cy="120359"/>
              </a:xfrm>
              <a:custGeom>
                <a:avLst/>
                <a:gdLst>
                  <a:gd name="T0" fmla="*/ 30 w 60"/>
                  <a:gd name="T1" fmla="*/ 60 h 60"/>
                  <a:gd name="T2" fmla="*/ 0 w 60"/>
                  <a:gd name="T3" fmla="*/ 30 h 60"/>
                  <a:gd name="T4" fmla="*/ 6 w 60"/>
                  <a:gd name="T5" fmla="*/ 24 h 60"/>
                  <a:gd name="T6" fmla="*/ 12 w 60"/>
                  <a:gd name="T7" fmla="*/ 30 h 60"/>
                  <a:gd name="T8" fmla="*/ 30 w 60"/>
                  <a:gd name="T9" fmla="*/ 48 h 60"/>
                  <a:gd name="T10" fmla="*/ 48 w 60"/>
                  <a:gd name="T11" fmla="*/ 30 h 60"/>
                  <a:gd name="T12" fmla="*/ 30 w 60"/>
                  <a:gd name="T13" fmla="*/ 12 h 60"/>
                  <a:gd name="T14" fmla="*/ 24 w 60"/>
                  <a:gd name="T15" fmla="*/ 6 h 60"/>
                  <a:gd name="T16" fmla="*/ 30 w 60"/>
                  <a:gd name="T17" fmla="*/ 0 h 60"/>
                  <a:gd name="T18" fmla="*/ 60 w 60"/>
                  <a:gd name="T19" fmla="*/ 30 h 60"/>
                  <a:gd name="T20" fmla="*/ 30 w 60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0">
                    <a:moveTo>
                      <a:pt x="30" y="60"/>
                    </a:moveTo>
                    <a:cubicBezTo>
                      <a:pt x="14" y="60"/>
                      <a:pt x="0" y="47"/>
                      <a:pt x="0" y="30"/>
                    </a:cubicBezTo>
                    <a:cubicBezTo>
                      <a:pt x="0" y="27"/>
                      <a:pt x="3" y="24"/>
                      <a:pt x="6" y="24"/>
                    </a:cubicBezTo>
                    <a:cubicBezTo>
                      <a:pt x="10" y="24"/>
                      <a:pt x="12" y="27"/>
                      <a:pt x="12" y="30"/>
                    </a:cubicBezTo>
                    <a:cubicBezTo>
                      <a:pt x="12" y="40"/>
                      <a:pt x="21" y="48"/>
                      <a:pt x="30" y="48"/>
                    </a:cubicBezTo>
                    <a:cubicBezTo>
                      <a:pt x="40" y="48"/>
                      <a:pt x="48" y="40"/>
                      <a:pt x="48" y="30"/>
                    </a:cubicBezTo>
                    <a:cubicBezTo>
                      <a:pt x="48" y="20"/>
                      <a:pt x="40" y="12"/>
                      <a:pt x="30" y="12"/>
                    </a:cubicBezTo>
                    <a:cubicBezTo>
                      <a:pt x="27" y="12"/>
                      <a:pt x="24" y="9"/>
                      <a:pt x="24" y="6"/>
                    </a:cubicBezTo>
                    <a:cubicBezTo>
                      <a:pt x="24" y="3"/>
                      <a:pt x="27" y="0"/>
                      <a:pt x="30" y="0"/>
                    </a:cubicBezTo>
                    <a:cubicBezTo>
                      <a:pt x="47" y="0"/>
                      <a:pt x="60" y="13"/>
                      <a:pt x="60" y="30"/>
                    </a:cubicBezTo>
                    <a:cubicBezTo>
                      <a:pt x="60" y="47"/>
                      <a:pt x="47" y="60"/>
                      <a:pt x="30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en-US" sz="100" kern="0">
                  <a:solidFill>
                    <a:srgbClr val="444444"/>
                  </a:solidFill>
                  <a:latin typeface="Arial"/>
                </a:endParaRPr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5EB0682E-80B4-415D-B60A-C29D696F3677}"/>
                </a:ext>
              </a:extLst>
            </p:cNvPr>
            <p:cNvGrpSpPr/>
            <p:nvPr/>
          </p:nvGrpSpPr>
          <p:grpSpPr>
            <a:xfrm>
              <a:off x="8491867" y="2389757"/>
              <a:ext cx="174189" cy="180780"/>
              <a:chOff x="7542323" y="694014"/>
              <a:chExt cx="430898" cy="430898"/>
            </a:xfrm>
          </p:grpSpPr>
          <p:sp>
            <p:nvSpPr>
              <p:cNvPr id="223" name="Freeform 21">
                <a:extLst>
                  <a:ext uri="{FF2B5EF4-FFF2-40B4-BE49-F238E27FC236}">
                    <a16:creationId xmlns:a16="http://schemas.microsoft.com/office/drawing/2014/main" id="{97B747AB-5731-450A-A07A-A3E3BDF5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3425" y="829198"/>
                <a:ext cx="211929" cy="164755"/>
              </a:xfrm>
              <a:custGeom>
                <a:avLst/>
                <a:gdLst>
                  <a:gd name="T0" fmla="*/ 182 w 301"/>
                  <a:gd name="T1" fmla="*/ 234 h 234"/>
                  <a:gd name="T2" fmla="*/ 301 w 301"/>
                  <a:gd name="T3" fmla="*/ 114 h 234"/>
                  <a:gd name="T4" fmla="*/ 182 w 301"/>
                  <a:gd name="T5" fmla="*/ 0 h 234"/>
                  <a:gd name="T6" fmla="*/ 153 w 301"/>
                  <a:gd name="T7" fmla="*/ 28 h 234"/>
                  <a:gd name="T8" fmla="*/ 225 w 301"/>
                  <a:gd name="T9" fmla="*/ 95 h 234"/>
                  <a:gd name="T10" fmla="*/ 0 w 301"/>
                  <a:gd name="T11" fmla="*/ 95 h 234"/>
                  <a:gd name="T12" fmla="*/ 0 w 301"/>
                  <a:gd name="T13" fmla="*/ 133 h 234"/>
                  <a:gd name="T14" fmla="*/ 225 w 301"/>
                  <a:gd name="T15" fmla="*/ 133 h 234"/>
                  <a:gd name="T16" fmla="*/ 153 w 301"/>
                  <a:gd name="T17" fmla="*/ 205 h 234"/>
                  <a:gd name="T18" fmla="*/ 182 w 301"/>
                  <a:gd name="T19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1" h="234">
                    <a:moveTo>
                      <a:pt x="182" y="234"/>
                    </a:moveTo>
                    <a:lnTo>
                      <a:pt x="301" y="114"/>
                    </a:lnTo>
                    <a:lnTo>
                      <a:pt x="182" y="0"/>
                    </a:lnTo>
                    <a:lnTo>
                      <a:pt x="153" y="28"/>
                    </a:lnTo>
                    <a:lnTo>
                      <a:pt x="225" y="95"/>
                    </a:lnTo>
                    <a:lnTo>
                      <a:pt x="0" y="95"/>
                    </a:lnTo>
                    <a:lnTo>
                      <a:pt x="0" y="133"/>
                    </a:lnTo>
                    <a:lnTo>
                      <a:pt x="225" y="133"/>
                    </a:lnTo>
                    <a:lnTo>
                      <a:pt x="153" y="205"/>
                    </a:lnTo>
                    <a:lnTo>
                      <a:pt x="182" y="2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en-US" sz="100" kern="0">
                  <a:solidFill>
                    <a:srgbClr val="444444"/>
                  </a:solidFill>
                  <a:latin typeface="Arial"/>
                </a:endParaRPr>
              </a:p>
            </p:txBody>
          </p:sp>
          <p:sp>
            <p:nvSpPr>
              <p:cNvPr id="224" name="Freeform 22">
                <a:extLst>
                  <a:ext uri="{FF2B5EF4-FFF2-40B4-BE49-F238E27FC236}">
                    <a16:creationId xmlns:a16="http://schemas.microsoft.com/office/drawing/2014/main" id="{B64AA2AA-8412-47D2-9B7C-F90018DB03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2323" y="694014"/>
                <a:ext cx="195031" cy="430898"/>
              </a:xfrm>
              <a:custGeom>
                <a:avLst/>
                <a:gdLst>
                  <a:gd name="T0" fmla="*/ 236 w 277"/>
                  <a:gd name="T1" fmla="*/ 572 h 612"/>
                  <a:gd name="T2" fmla="*/ 40 w 277"/>
                  <a:gd name="T3" fmla="*/ 572 h 612"/>
                  <a:gd name="T4" fmla="*/ 40 w 277"/>
                  <a:gd name="T5" fmla="*/ 41 h 612"/>
                  <a:gd name="T6" fmla="*/ 236 w 277"/>
                  <a:gd name="T7" fmla="*/ 41 h 612"/>
                  <a:gd name="T8" fmla="*/ 236 w 277"/>
                  <a:gd name="T9" fmla="*/ 127 h 612"/>
                  <a:gd name="T10" fmla="*/ 277 w 277"/>
                  <a:gd name="T11" fmla="*/ 127 h 612"/>
                  <a:gd name="T12" fmla="*/ 277 w 277"/>
                  <a:gd name="T13" fmla="*/ 0 h 612"/>
                  <a:gd name="T14" fmla="*/ 0 w 277"/>
                  <a:gd name="T15" fmla="*/ 0 h 612"/>
                  <a:gd name="T16" fmla="*/ 0 w 277"/>
                  <a:gd name="T17" fmla="*/ 612 h 612"/>
                  <a:gd name="T18" fmla="*/ 277 w 277"/>
                  <a:gd name="T19" fmla="*/ 612 h 612"/>
                  <a:gd name="T20" fmla="*/ 277 w 277"/>
                  <a:gd name="T21" fmla="*/ 486 h 612"/>
                  <a:gd name="T22" fmla="*/ 236 w 277"/>
                  <a:gd name="T23" fmla="*/ 486 h 612"/>
                  <a:gd name="T24" fmla="*/ 236 w 277"/>
                  <a:gd name="T25" fmla="*/ 572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7" h="612">
                    <a:moveTo>
                      <a:pt x="236" y="572"/>
                    </a:moveTo>
                    <a:lnTo>
                      <a:pt x="40" y="572"/>
                    </a:lnTo>
                    <a:lnTo>
                      <a:pt x="40" y="41"/>
                    </a:lnTo>
                    <a:lnTo>
                      <a:pt x="236" y="41"/>
                    </a:lnTo>
                    <a:lnTo>
                      <a:pt x="236" y="127"/>
                    </a:lnTo>
                    <a:lnTo>
                      <a:pt x="277" y="127"/>
                    </a:lnTo>
                    <a:lnTo>
                      <a:pt x="277" y="0"/>
                    </a:lnTo>
                    <a:lnTo>
                      <a:pt x="0" y="0"/>
                    </a:lnTo>
                    <a:lnTo>
                      <a:pt x="0" y="612"/>
                    </a:lnTo>
                    <a:lnTo>
                      <a:pt x="277" y="612"/>
                    </a:lnTo>
                    <a:lnTo>
                      <a:pt x="277" y="486"/>
                    </a:lnTo>
                    <a:lnTo>
                      <a:pt x="236" y="486"/>
                    </a:lnTo>
                    <a:lnTo>
                      <a:pt x="236" y="5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en-US" sz="100" kern="0">
                  <a:solidFill>
                    <a:srgbClr val="444444"/>
                  </a:solidFill>
                  <a:latin typeface="Arial"/>
                </a:endParaRPr>
              </a:p>
            </p:txBody>
          </p:sp>
          <p:sp>
            <p:nvSpPr>
              <p:cNvPr id="225" name="Freeform 23">
                <a:extLst>
                  <a:ext uri="{FF2B5EF4-FFF2-40B4-BE49-F238E27FC236}">
                    <a16:creationId xmlns:a16="http://schemas.microsoft.com/office/drawing/2014/main" id="{C897BD6B-E3E8-43D6-B58B-322612A8B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4670" y="694014"/>
                <a:ext cx="198551" cy="430898"/>
              </a:xfrm>
              <a:custGeom>
                <a:avLst/>
                <a:gdLst>
                  <a:gd name="T0" fmla="*/ 0 w 282"/>
                  <a:gd name="T1" fmla="*/ 0 h 612"/>
                  <a:gd name="T2" fmla="*/ 0 w 282"/>
                  <a:gd name="T3" fmla="*/ 127 h 612"/>
                  <a:gd name="T4" fmla="*/ 40 w 282"/>
                  <a:gd name="T5" fmla="*/ 127 h 612"/>
                  <a:gd name="T6" fmla="*/ 40 w 282"/>
                  <a:gd name="T7" fmla="*/ 41 h 612"/>
                  <a:gd name="T8" fmla="*/ 241 w 282"/>
                  <a:gd name="T9" fmla="*/ 41 h 612"/>
                  <a:gd name="T10" fmla="*/ 241 w 282"/>
                  <a:gd name="T11" fmla="*/ 572 h 612"/>
                  <a:gd name="T12" fmla="*/ 40 w 282"/>
                  <a:gd name="T13" fmla="*/ 572 h 612"/>
                  <a:gd name="T14" fmla="*/ 40 w 282"/>
                  <a:gd name="T15" fmla="*/ 486 h 612"/>
                  <a:gd name="T16" fmla="*/ 0 w 282"/>
                  <a:gd name="T17" fmla="*/ 486 h 612"/>
                  <a:gd name="T18" fmla="*/ 0 w 282"/>
                  <a:gd name="T19" fmla="*/ 612 h 612"/>
                  <a:gd name="T20" fmla="*/ 282 w 282"/>
                  <a:gd name="T21" fmla="*/ 612 h 612"/>
                  <a:gd name="T22" fmla="*/ 282 w 282"/>
                  <a:gd name="T23" fmla="*/ 0 h 612"/>
                  <a:gd name="T24" fmla="*/ 0 w 282"/>
                  <a:gd name="T25" fmla="*/ 0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2" h="612">
                    <a:moveTo>
                      <a:pt x="0" y="0"/>
                    </a:moveTo>
                    <a:lnTo>
                      <a:pt x="0" y="127"/>
                    </a:lnTo>
                    <a:lnTo>
                      <a:pt x="40" y="127"/>
                    </a:lnTo>
                    <a:lnTo>
                      <a:pt x="40" y="41"/>
                    </a:lnTo>
                    <a:lnTo>
                      <a:pt x="241" y="41"/>
                    </a:lnTo>
                    <a:lnTo>
                      <a:pt x="241" y="572"/>
                    </a:lnTo>
                    <a:lnTo>
                      <a:pt x="40" y="572"/>
                    </a:lnTo>
                    <a:lnTo>
                      <a:pt x="40" y="486"/>
                    </a:lnTo>
                    <a:lnTo>
                      <a:pt x="0" y="486"/>
                    </a:lnTo>
                    <a:lnTo>
                      <a:pt x="0" y="612"/>
                    </a:lnTo>
                    <a:lnTo>
                      <a:pt x="282" y="612"/>
                    </a:lnTo>
                    <a:lnTo>
                      <a:pt x="28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en-US" sz="100" kern="0">
                  <a:solidFill>
                    <a:srgbClr val="444444"/>
                  </a:solidFill>
                  <a:latin typeface="Arial"/>
                </a:endParaRPr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D98FCEA-9E87-42DC-8DE1-93BCFE31C1C4}"/>
                </a:ext>
              </a:extLst>
            </p:cNvPr>
            <p:cNvGrpSpPr/>
            <p:nvPr/>
          </p:nvGrpSpPr>
          <p:grpSpPr>
            <a:xfrm>
              <a:off x="4259462" y="2391959"/>
              <a:ext cx="190270" cy="172346"/>
              <a:chOff x="8024097" y="3672537"/>
              <a:chExt cx="470677" cy="410795"/>
            </a:xfrm>
          </p:grpSpPr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95A3F37-90DB-468F-93FF-950C5903DCA6}"/>
                  </a:ext>
                </a:extLst>
              </p:cNvPr>
              <p:cNvSpPr/>
              <p:nvPr/>
            </p:nvSpPr>
            <p:spPr>
              <a:xfrm>
                <a:off x="8192777" y="3813047"/>
                <a:ext cx="137160" cy="134310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>
                  <a:solidFill>
                    <a:schemeClr val="bg2"/>
                  </a:solidFill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086EEFE2-4063-4495-B9EC-3FE5E46A1976}"/>
                  </a:ext>
                </a:extLst>
              </p:cNvPr>
              <p:cNvSpPr>
                <a:spLocks/>
              </p:cNvSpPr>
              <p:nvPr/>
            </p:nvSpPr>
            <p:spPr bwMode="auto">
              <a:xfrm rot="13450592">
                <a:off x="8024097" y="3672537"/>
                <a:ext cx="165589" cy="101317"/>
              </a:xfrm>
              <a:custGeom>
                <a:avLst/>
                <a:gdLst>
                  <a:gd name="connsiteX0" fmla="*/ 320462 w 320462"/>
                  <a:gd name="connsiteY0" fmla="*/ 98910 h 200228"/>
                  <a:gd name="connsiteX1" fmla="*/ 222180 w 320462"/>
                  <a:gd name="connsiteY1" fmla="*/ 194149 h 200228"/>
                  <a:gd name="connsiteX2" fmla="*/ 209634 w 320462"/>
                  <a:gd name="connsiteY2" fmla="*/ 200228 h 200228"/>
                  <a:gd name="connsiteX3" fmla="*/ 199178 w 320462"/>
                  <a:gd name="connsiteY3" fmla="*/ 194149 h 200228"/>
                  <a:gd name="connsiteX4" fmla="*/ 192905 w 320462"/>
                  <a:gd name="connsiteY4" fmla="*/ 184017 h 200228"/>
                  <a:gd name="connsiteX5" fmla="*/ 199178 w 320462"/>
                  <a:gd name="connsiteY5" fmla="*/ 171859 h 200228"/>
                  <a:gd name="connsiteX6" fmla="*/ 223879 w 320462"/>
                  <a:gd name="connsiteY6" fmla="*/ 147923 h 200228"/>
                  <a:gd name="connsiteX7" fmla="*/ 257562 w 320462"/>
                  <a:gd name="connsiteY7" fmla="*/ 115283 h 200228"/>
                  <a:gd name="connsiteX8" fmla="*/ 0 w 320462"/>
                  <a:gd name="connsiteY8" fmla="*/ 115283 h 200228"/>
                  <a:gd name="connsiteX9" fmla="*/ 0 w 320462"/>
                  <a:gd name="connsiteY9" fmla="*/ 78707 h 200228"/>
                  <a:gd name="connsiteX10" fmla="*/ 251519 w 320462"/>
                  <a:gd name="connsiteY10" fmla="*/ 78707 h 200228"/>
                  <a:gd name="connsiteX11" fmla="*/ 248319 w 320462"/>
                  <a:gd name="connsiteY11" fmla="*/ 75607 h 200228"/>
                  <a:gd name="connsiteX12" fmla="*/ 197087 w 320462"/>
                  <a:gd name="connsiteY12" fmla="*/ 25961 h 200228"/>
                  <a:gd name="connsiteX13" fmla="*/ 192905 w 320462"/>
                  <a:gd name="connsiteY13" fmla="*/ 15829 h 200228"/>
                  <a:gd name="connsiteX14" fmla="*/ 197087 w 320462"/>
                  <a:gd name="connsiteY14" fmla="*/ 5698 h 200228"/>
                  <a:gd name="connsiteX15" fmla="*/ 220089 w 320462"/>
                  <a:gd name="connsiteY15" fmla="*/ 3671 h 200228"/>
                  <a:gd name="connsiteX16" fmla="*/ 320462 w 320462"/>
                  <a:gd name="connsiteY16" fmla="*/ 98910 h 200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0462" h="200228">
                    <a:moveTo>
                      <a:pt x="320462" y="98910"/>
                    </a:moveTo>
                    <a:cubicBezTo>
                      <a:pt x="320462" y="98910"/>
                      <a:pt x="320462" y="98910"/>
                      <a:pt x="222180" y="194149"/>
                    </a:cubicBezTo>
                    <a:cubicBezTo>
                      <a:pt x="217998" y="198202"/>
                      <a:pt x="213816" y="200228"/>
                      <a:pt x="209634" y="200228"/>
                    </a:cubicBezTo>
                    <a:cubicBezTo>
                      <a:pt x="205451" y="200228"/>
                      <a:pt x="201269" y="198202"/>
                      <a:pt x="199178" y="194149"/>
                    </a:cubicBezTo>
                    <a:cubicBezTo>
                      <a:pt x="194996" y="192123"/>
                      <a:pt x="192905" y="188070"/>
                      <a:pt x="192905" y="184017"/>
                    </a:cubicBezTo>
                    <a:cubicBezTo>
                      <a:pt x="192905" y="179965"/>
                      <a:pt x="194996" y="175912"/>
                      <a:pt x="199178" y="171859"/>
                    </a:cubicBezTo>
                    <a:cubicBezTo>
                      <a:pt x="199178" y="171859"/>
                      <a:pt x="199178" y="171859"/>
                      <a:pt x="223879" y="147923"/>
                    </a:cubicBezTo>
                    <a:lnTo>
                      <a:pt x="257562" y="115283"/>
                    </a:lnTo>
                    <a:lnTo>
                      <a:pt x="0" y="115283"/>
                    </a:lnTo>
                    <a:lnTo>
                      <a:pt x="0" y="78707"/>
                    </a:lnTo>
                    <a:lnTo>
                      <a:pt x="251519" y="78707"/>
                    </a:lnTo>
                    <a:lnTo>
                      <a:pt x="248319" y="75607"/>
                    </a:lnTo>
                    <a:cubicBezTo>
                      <a:pt x="241000" y="68515"/>
                      <a:pt x="226363" y="54330"/>
                      <a:pt x="197087" y="25961"/>
                    </a:cubicBezTo>
                    <a:cubicBezTo>
                      <a:pt x="194996" y="23935"/>
                      <a:pt x="192905" y="19882"/>
                      <a:pt x="192905" y="15829"/>
                    </a:cubicBezTo>
                    <a:cubicBezTo>
                      <a:pt x="192905" y="11777"/>
                      <a:pt x="194996" y="7724"/>
                      <a:pt x="197087" y="5698"/>
                    </a:cubicBezTo>
                    <a:cubicBezTo>
                      <a:pt x="201269" y="-381"/>
                      <a:pt x="211725" y="-2408"/>
                      <a:pt x="220089" y="3671"/>
                    </a:cubicBezTo>
                    <a:cubicBezTo>
                      <a:pt x="220089" y="3671"/>
                      <a:pt x="220089" y="3671"/>
                      <a:pt x="320462" y="989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514350">
                  <a:defRPr/>
                </a:pPr>
                <a:endParaRPr lang="en-US" sz="100" kern="0">
                  <a:solidFill>
                    <a:srgbClr val="444444"/>
                  </a:solidFill>
                  <a:latin typeface="Arial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6BA476D7-C509-4F8C-A48C-22F06C3A2B6B}"/>
                  </a:ext>
                </a:extLst>
              </p:cNvPr>
              <p:cNvSpPr>
                <a:spLocks/>
              </p:cNvSpPr>
              <p:nvPr/>
            </p:nvSpPr>
            <p:spPr bwMode="auto">
              <a:xfrm rot="8149408" flipH="1">
                <a:off x="8329185" y="3672537"/>
                <a:ext cx="165589" cy="101317"/>
              </a:xfrm>
              <a:custGeom>
                <a:avLst/>
                <a:gdLst>
                  <a:gd name="connsiteX0" fmla="*/ 320462 w 320462"/>
                  <a:gd name="connsiteY0" fmla="*/ 98910 h 200228"/>
                  <a:gd name="connsiteX1" fmla="*/ 222180 w 320462"/>
                  <a:gd name="connsiteY1" fmla="*/ 194149 h 200228"/>
                  <a:gd name="connsiteX2" fmla="*/ 209634 w 320462"/>
                  <a:gd name="connsiteY2" fmla="*/ 200228 h 200228"/>
                  <a:gd name="connsiteX3" fmla="*/ 199178 w 320462"/>
                  <a:gd name="connsiteY3" fmla="*/ 194149 h 200228"/>
                  <a:gd name="connsiteX4" fmla="*/ 192905 w 320462"/>
                  <a:gd name="connsiteY4" fmla="*/ 184017 h 200228"/>
                  <a:gd name="connsiteX5" fmla="*/ 199178 w 320462"/>
                  <a:gd name="connsiteY5" fmla="*/ 171859 h 200228"/>
                  <a:gd name="connsiteX6" fmla="*/ 223879 w 320462"/>
                  <a:gd name="connsiteY6" fmla="*/ 147923 h 200228"/>
                  <a:gd name="connsiteX7" fmla="*/ 257562 w 320462"/>
                  <a:gd name="connsiteY7" fmla="*/ 115283 h 200228"/>
                  <a:gd name="connsiteX8" fmla="*/ 0 w 320462"/>
                  <a:gd name="connsiteY8" fmla="*/ 115283 h 200228"/>
                  <a:gd name="connsiteX9" fmla="*/ 0 w 320462"/>
                  <a:gd name="connsiteY9" fmla="*/ 78707 h 200228"/>
                  <a:gd name="connsiteX10" fmla="*/ 251519 w 320462"/>
                  <a:gd name="connsiteY10" fmla="*/ 78707 h 200228"/>
                  <a:gd name="connsiteX11" fmla="*/ 248319 w 320462"/>
                  <a:gd name="connsiteY11" fmla="*/ 75607 h 200228"/>
                  <a:gd name="connsiteX12" fmla="*/ 197087 w 320462"/>
                  <a:gd name="connsiteY12" fmla="*/ 25961 h 200228"/>
                  <a:gd name="connsiteX13" fmla="*/ 192905 w 320462"/>
                  <a:gd name="connsiteY13" fmla="*/ 15829 h 200228"/>
                  <a:gd name="connsiteX14" fmla="*/ 197087 w 320462"/>
                  <a:gd name="connsiteY14" fmla="*/ 5698 h 200228"/>
                  <a:gd name="connsiteX15" fmla="*/ 220089 w 320462"/>
                  <a:gd name="connsiteY15" fmla="*/ 3671 h 200228"/>
                  <a:gd name="connsiteX16" fmla="*/ 320462 w 320462"/>
                  <a:gd name="connsiteY16" fmla="*/ 98910 h 200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0462" h="200228">
                    <a:moveTo>
                      <a:pt x="320462" y="98910"/>
                    </a:moveTo>
                    <a:cubicBezTo>
                      <a:pt x="320462" y="98910"/>
                      <a:pt x="320462" y="98910"/>
                      <a:pt x="222180" y="194149"/>
                    </a:cubicBezTo>
                    <a:cubicBezTo>
                      <a:pt x="217998" y="198202"/>
                      <a:pt x="213816" y="200228"/>
                      <a:pt x="209634" y="200228"/>
                    </a:cubicBezTo>
                    <a:cubicBezTo>
                      <a:pt x="205451" y="200228"/>
                      <a:pt x="201269" y="198202"/>
                      <a:pt x="199178" y="194149"/>
                    </a:cubicBezTo>
                    <a:cubicBezTo>
                      <a:pt x="194996" y="192123"/>
                      <a:pt x="192905" y="188070"/>
                      <a:pt x="192905" y="184017"/>
                    </a:cubicBezTo>
                    <a:cubicBezTo>
                      <a:pt x="192905" y="179965"/>
                      <a:pt x="194996" y="175912"/>
                      <a:pt x="199178" y="171859"/>
                    </a:cubicBezTo>
                    <a:cubicBezTo>
                      <a:pt x="199178" y="171859"/>
                      <a:pt x="199178" y="171859"/>
                      <a:pt x="223879" y="147923"/>
                    </a:cubicBezTo>
                    <a:lnTo>
                      <a:pt x="257562" y="115283"/>
                    </a:lnTo>
                    <a:lnTo>
                      <a:pt x="0" y="115283"/>
                    </a:lnTo>
                    <a:lnTo>
                      <a:pt x="0" y="78707"/>
                    </a:lnTo>
                    <a:lnTo>
                      <a:pt x="251519" y="78707"/>
                    </a:lnTo>
                    <a:lnTo>
                      <a:pt x="248319" y="75607"/>
                    </a:lnTo>
                    <a:cubicBezTo>
                      <a:pt x="241000" y="68515"/>
                      <a:pt x="226363" y="54330"/>
                      <a:pt x="197087" y="25961"/>
                    </a:cubicBezTo>
                    <a:cubicBezTo>
                      <a:pt x="194996" y="23935"/>
                      <a:pt x="192905" y="19882"/>
                      <a:pt x="192905" y="15829"/>
                    </a:cubicBezTo>
                    <a:cubicBezTo>
                      <a:pt x="192905" y="11777"/>
                      <a:pt x="194996" y="7724"/>
                      <a:pt x="197087" y="5698"/>
                    </a:cubicBezTo>
                    <a:cubicBezTo>
                      <a:pt x="201269" y="-381"/>
                      <a:pt x="211725" y="-2408"/>
                      <a:pt x="220089" y="3671"/>
                    </a:cubicBezTo>
                    <a:cubicBezTo>
                      <a:pt x="220089" y="3671"/>
                      <a:pt x="220089" y="3671"/>
                      <a:pt x="320462" y="989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514350">
                  <a:defRPr/>
                </a:pPr>
                <a:endParaRPr lang="en-US" sz="100" kern="0">
                  <a:solidFill>
                    <a:srgbClr val="444444"/>
                  </a:solidFill>
                  <a:latin typeface="Arial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43FC2B6B-FD7B-4337-8BB4-0C499061A40A}"/>
                  </a:ext>
                </a:extLst>
              </p:cNvPr>
              <p:cNvSpPr>
                <a:spLocks/>
              </p:cNvSpPr>
              <p:nvPr/>
            </p:nvSpPr>
            <p:spPr bwMode="auto">
              <a:xfrm rot="8149408" flipV="1">
                <a:off x="8024097" y="3982015"/>
                <a:ext cx="165589" cy="101317"/>
              </a:xfrm>
              <a:custGeom>
                <a:avLst/>
                <a:gdLst>
                  <a:gd name="connsiteX0" fmla="*/ 320462 w 320462"/>
                  <a:gd name="connsiteY0" fmla="*/ 98910 h 200228"/>
                  <a:gd name="connsiteX1" fmla="*/ 222180 w 320462"/>
                  <a:gd name="connsiteY1" fmla="*/ 194149 h 200228"/>
                  <a:gd name="connsiteX2" fmla="*/ 209634 w 320462"/>
                  <a:gd name="connsiteY2" fmla="*/ 200228 h 200228"/>
                  <a:gd name="connsiteX3" fmla="*/ 199178 w 320462"/>
                  <a:gd name="connsiteY3" fmla="*/ 194149 h 200228"/>
                  <a:gd name="connsiteX4" fmla="*/ 192905 w 320462"/>
                  <a:gd name="connsiteY4" fmla="*/ 184017 h 200228"/>
                  <a:gd name="connsiteX5" fmla="*/ 199178 w 320462"/>
                  <a:gd name="connsiteY5" fmla="*/ 171859 h 200228"/>
                  <a:gd name="connsiteX6" fmla="*/ 223879 w 320462"/>
                  <a:gd name="connsiteY6" fmla="*/ 147923 h 200228"/>
                  <a:gd name="connsiteX7" fmla="*/ 257562 w 320462"/>
                  <a:gd name="connsiteY7" fmla="*/ 115283 h 200228"/>
                  <a:gd name="connsiteX8" fmla="*/ 0 w 320462"/>
                  <a:gd name="connsiteY8" fmla="*/ 115283 h 200228"/>
                  <a:gd name="connsiteX9" fmla="*/ 0 w 320462"/>
                  <a:gd name="connsiteY9" fmla="*/ 78707 h 200228"/>
                  <a:gd name="connsiteX10" fmla="*/ 251519 w 320462"/>
                  <a:gd name="connsiteY10" fmla="*/ 78707 h 200228"/>
                  <a:gd name="connsiteX11" fmla="*/ 248319 w 320462"/>
                  <a:gd name="connsiteY11" fmla="*/ 75607 h 200228"/>
                  <a:gd name="connsiteX12" fmla="*/ 197087 w 320462"/>
                  <a:gd name="connsiteY12" fmla="*/ 25961 h 200228"/>
                  <a:gd name="connsiteX13" fmla="*/ 192905 w 320462"/>
                  <a:gd name="connsiteY13" fmla="*/ 15829 h 200228"/>
                  <a:gd name="connsiteX14" fmla="*/ 197087 w 320462"/>
                  <a:gd name="connsiteY14" fmla="*/ 5698 h 200228"/>
                  <a:gd name="connsiteX15" fmla="*/ 220089 w 320462"/>
                  <a:gd name="connsiteY15" fmla="*/ 3671 h 200228"/>
                  <a:gd name="connsiteX16" fmla="*/ 320462 w 320462"/>
                  <a:gd name="connsiteY16" fmla="*/ 98910 h 200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0462" h="200228">
                    <a:moveTo>
                      <a:pt x="320462" y="98910"/>
                    </a:moveTo>
                    <a:cubicBezTo>
                      <a:pt x="320462" y="98910"/>
                      <a:pt x="320462" y="98910"/>
                      <a:pt x="222180" y="194149"/>
                    </a:cubicBezTo>
                    <a:cubicBezTo>
                      <a:pt x="217998" y="198202"/>
                      <a:pt x="213816" y="200228"/>
                      <a:pt x="209634" y="200228"/>
                    </a:cubicBezTo>
                    <a:cubicBezTo>
                      <a:pt x="205451" y="200228"/>
                      <a:pt x="201269" y="198202"/>
                      <a:pt x="199178" y="194149"/>
                    </a:cubicBezTo>
                    <a:cubicBezTo>
                      <a:pt x="194996" y="192123"/>
                      <a:pt x="192905" y="188070"/>
                      <a:pt x="192905" y="184017"/>
                    </a:cubicBezTo>
                    <a:cubicBezTo>
                      <a:pt x="192905" y="179965"/>
                      <a:pt x="194996" y="175912"/>
                      <a:pt x="199178" y="171859"/>
                    </a:cubicBezTo>
                    <a:cubicBezTo>
                      <a:pt x="199178" y="171859"/>
                      <a:pt x="199178" y="171859"/>
                      <a:pt x="223879" y="147923"/>
                    </a:cubicBezTo>
                    <a:lnTo>
                      <a:pt x="257562" y="115283"/>
                    </a:lnTo>
                    <a:lnTo>
                      <a:pt x="0" y="115283"/>
                    </a:lnTo>
                    <a:lnTo>
                      <a:pt x="0" y="78707"/>
                    </a:lnTo>
                    <a:lnTo>
                      <a:pt x="251519" y="78707"/>
                    </a:lnTo>
                    <a:lnTo>
                      <a:pt x="248319" y="75607"/>
                    </a:lnTo>
                    <a:cubicBezTo>
                      <a:pt x="241000" y="68515"/>
                      <a:pt x="226363" y="54330"/>
                      <a:pt x="197087" y="25961"/>
                    </a:cubicBezTo>
                    <a:cubicBezTo>
                      <a:pt x="194996" y="23935"/>
                      <a:pt x="192905" y="19882"/>
                      <a:pt x="192905" y="15829"/>
                    </a:cubicBezTo>
                    <a:cubicBezTo>
                      <a:pt x="192905" y="11777"/>
                      <a:pt x="194996" y="7724"/>
                      <a:pt x="197087" y="5698"/>
                    </a:cubicBezTo>
                    <a:cubicBezTo>
                      <a:pt x="201269" y="-381"/>
                      <a:pt x="211725" y="-2408"/>
                      <a:pt x="220089" y="3671"/>
                    </a:cubicBezTo>
                    <a:cubicBezTo>
                      <a:pt x="220089" y="3671"/>
                      <a:pt x="220089" y="3671"/>
                      <a:pt x="320462" y="989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514350">
                  <a:defRPr/>
                </a:pPr>
                <a:endParaRPr lang="en-US" sz="100" kern="0">
                  <a:solidFill>
                    <a:srgbClr val="444444"/>
                  </a:solidFill>
                  <a:latin typeface="Arial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5590F3CF-0D61-4CCA-AA4F-AB059049FAEA}"/>
                  </a:ext>
                </a:extLst>
              </p:cNvPr>
              <p:cNvSpPr>
                <a:spLocks/>
              </p:cNvSpPr>
              <p:nvPr/>
            </p:nvSpPr>
            <p:spPr bwMode="auto">
              <a:xfrm rot="13450592" flipH="1" flipV="1">
                <a:off x="8329185" y="3982015"/>
                <a:ext cx="165589" cy="101317"/>
              </a:xfrm>
              <a:custGeom>
                <a:avLst/>
                <a:gdLst>
                  <a:gd name="connsiteX0" fmla="*/ 320462 w 320462"/>
                  <a:gd name="connsiteY0" fmla="*/ 98910 h 200228"/>
                  <a:gd name="connsiteX1" fmla="*/ 222180 w 320462"/>
                  <a:gd name="connsiteY1" fmla="*/ 194149 h 200228"/>
                  <a:gd name="connsiteX2" fmla="*/ 209634 w 320462"/>
                  <a:gd name="connsiteY2" fmla="*/ 200228 h 200228"/>
                  <a:gd name="connsiteX3" fmla="*/ 199178 w 320462"/>
                  <a:gd name="connsiteY3" fmla="*/ 194149 h 200228"/>
                  <a:gd name="connsiteX4" fmla="*/ 192905 w 320462"/>
                  <a:gd name="connsiteY4" fmla="*/ 184017 h 200228"/>
                  <a:gd name="connsiteX5" fmla="*/ 199178 w 320462"/>
                  <a:gd name="connsiteY5" fmla="*/ 171859 h 200228"/>
                  <a:gd name="connsiteX6" fmla="*/ 223879 w 320462"/>
                  <a:gd name="connsiteY6" fmla="*/ 147923 h 200228"/>
                  <a:gd name="connsiteX7" fmla="*/ 257562 w 320462"/>
                  <a:gd name="connsiteY7" fmla="*/ 115283 h 200228"/>
                  <a:gd name="connsiteX8" fmla="*/ 0 w 320462"/>
                  <a:gd name="connsiteY8" fmla="*/ 115283 h 200228"/>
                  <a:gd name="connsiteX9" fmla="*/ 0 w 320462"/>
                  <a:gd name="connsiteY9" fmla="*/ 78707 h 200228"/>
                  <a:gd name="connsiteX10" fmla="*/ 251519 w 320462"/>
                  <a:gd name="connsiteY10" fmla="*/ 78707 h 200228"/>
                  <a:gd name="connsiteX11" fmla="*/ 248319 w 320462"/>
                  <a:gd name="connsiteY11" fmla="*/ 75607 h 200228"/>
                  <a:gd name="connsiteX12" fmla="*/ 197087 w 320462"/>
                  <a:gd name="connsiteY12" fmla="*/ 25961 h 200228"/>
                  <a:gd name="connsiteX13" fmla="*/ 192905 w 320462"/>
                  <a:gd name="connsiteY13" fmla="*/ 15829 h 200228"/>
                  <a:gd name="connsiteX14" fmla="*/ 197087 w 320462"/>
                  <a:gd name="connsiteY14" fmla="*/ 5698 h 200228"/>
                  <a:gd name="connsiteX15" fmla="*/ 220089 w 320462"/>
                  <a:gd name="connsiteY15" fmla="*/ 3671 h 200228"/>
                  <a:gd name="connsiteX16" fmla="*/ 320462 w 320462"/>
                  <a:gd name="connsiteY16" fmla="*/ 98910 h 200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0462" h="200228">
                    <a:moveTo>
                      <a:pt x="320462" y="98910"/>
                    </a:moveTo>
                    <a:cubicBezTo>
                      <a:pt x="320462" y="98910"/>
                      <a:pt x="320462" y="98910"/>
                      <a:pt x="222180" y="194149"/>
                    </a:cubicBezTo>
                    <a:cubicBezTo>
                      <a:pt x="217998" y="198202"/>
                      <a:pt x="213816" y="200228"/>
                      <a:pt x="209634" y="200228"/>
                    </a:cubicBezTo>
                    <a:cubicBezTo>
                      <a:pt x="205451" y="200228"/>
                      <a:pt x="201269" y="198202"/>
                      <a:pt x="199178" y="194149"/>
                    </a:cubicBezTo>
                    <a:cubicBezTo>
                      <a:pt x="194996" y="192123"/>
                      <a:pt x="192905" y="188070"/>
                      <a:pt x="192905" y="184017"/>
                    </a:cubicBezTo>
                    <a:cubicBezTo>
                      <a:pt x="192905" y="179965"/>
                      <a:pt x="194996" y="175912"/>
                      <a:pt x="199178" y="171859"/>
                    </a:cubicBezTo>
                    <a:cubicBezTo>
                      <a:pt x="199178" y="171859"/>
                      <a:pt x="199178" y="171859"/>
                      <a:pt x="223879" y="147923"/>
                    </a:cubicBezTo>
                    <a:lnTo>
                      <a:pt x="257562" y="115283"/>
                    </a:lnTo>
                    <a:lnTo>
                      <a:pt x="0" y="115283"/>
                    </a:lnTo>
                    <a:lnTo>
                      <a:pt x="0" y="78707"/>
                    </a:lnTo>
                    <a:lnTo>
                      <a:pt x="251519" y="78707"/>
                    </a:lnTo>
                    <a:lnTo>
                      <a:pt x="248319" y="75607"/>
                    </a:lnTo>
                    <a:cubicBezTo>
                      <a:pt x="241000" y="68515"/>
                      <a:pt x="226363" y="54330"/>
                      <a:pt x="197087" y="25961"/>
                    </a:cubicBezTo>
                    <a:cubicBezTo>
                      <a:pt x="194996" y="23935"/>
                      <a:pt x="192905" y="19882"/>
                      <a:pt x="192905" y="15829"/>
                    </a:cubicBezTo>
                    <a:cubicBezTo>
                      <a:pt x="192905" y="11777"/>
                      <a:pt x="194996" y="7724"/>
                      <a:pt x="197087" y="5698"/>
                    </a:cubicBezTo>
                    <a:cubicBezTo>
                      <a:pt x="201269" y="-381"/>
                      <a:pt x="211725" y="-2408"/>
                      <a:pt x="220089" y="3671"/>
                    </a:cubicBezTo>
                    <a:cubicBezTo>
                      <a:pt x="220089" y="3671"/>
                      <a:pt x="220089" y="3671"/>
                      <a:pt x="320462" y="989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514350">
                  <a:defRPr/>
                </a:pPr>
                <a:endParaRPr lang="en-US" sz="100" kern="0">
                  <a:solidFill>
                    <a:srgbClr val="444444"/>
                  </a:solidFill>
                  <a:latin typeface="Arial"/>
                </a:endParaRPr>
              </a:p>
            </p:txBody>
          </p: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7C15D9E4-F9D8-4F13-B2D5-709D17B806F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83271" y="899286"/>
              <a:ext cx="170584" cy="196929"/>
              <a:chOff x="11146967" y="3792538"/>
              <a:chExt cx="411162" cy="474662"/>
            </a:xfrm>
            <a:solidFill>
              <a:schemeClr val="tx2"/>
            </a:solidFill>
          </p:grpSpPr>
          <p:sp>
            <p:nvSpPr>
              <p:cNvPr id="214" name="Freeform 392">
                <a:extLst>
                  <a:ext uri="{FF2B5EF4-FFF2-40B4-BE49-F238E27FC236}">
                    <a16:creationId xmlns:a16="http://schemas.microsoft.com/office/drawing/2014/main" id="{B0C3BD32-D9E2-4BD2-AC9C-5B04AA4851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46967" y="3794125"/>
                <a:ext cx="407988" cy="473075"/>
              </a:xfrm>
              <a:custGeom>
                <a:avLst/>
                <a:gdLst>
                  <a:gd name="T0" fmla="*/ 180 w 345"/>
                  <a:gd name="T1" fmla="*/ 399 h 399"/>
                  <a:gd name="T2" fmla="*/ 178 w 345"/>
                  <a:gd name="T3" fmla="*/ 398 h 399"/>
                  <a:gd name="T4" fmla="*/ 13 w 345"/>
                  <a:gd name="T5" fmla="*/ 164 h 399"/>
                  <a:gd name="T6" fmla="*/ 16 w 345"/>
                  <a:gd name="T7" fmla="*/ 5 h 399"/>
                  <a:gd name="T8" fmla="*/ 17 w 345"/>
                  <a:gd name="T9" fmla="*/ 0 h 399"/>
                  <a:gd name="T10" fmla="*/ 220 w 345"/>
                  <a:gd name="T11" fmla="*/ 0 h 399"/>
                  <a:gd name="T12" fmla="*/ 220 w 345"/>
                  <a:gd name="T13" fmla="*/ 12 h 399"/>
                  <a:gd name="T14" fmla="*/ 26 w 345"/>
                  <a:gd name="T15" fmla="*/ 12 h 399"/>
                  <a:gd name="T16" fmla="*/ 24 w 345"/>
                  <a:gd name="T17" fmla="*/ 162 h 399"/>
                  <a:gd name="T18" fmla="*/ 180 w 345"/>
                  <a:gd name="T19" fmla="*/ 386 h 399"/>
                  <a:gd name="T20" fmla="*/ 333 w 345"/>
                  <a:gd name="T21" fmla="*/ 126 h 399"/>
                  <a:gd name="T22" fmla="*/ 345 w 345"/>
                  <a:gd name="T23" fmla="*/ 126 h 399"/>
                  <a:gd name="T24" fmla="*/ 183 w 345"/>
                  <a:gd name="T25" fmla="*/ 398 h 399"/>
                  <a:gd name="T26" fmla="*/ 180 w 345"/>
                  <a:gd name="T27" fmla="*/ 39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5" h="399">
                    <a:moveTo>
                      <a:pt x="180" y="399"/>
                    </a:moveTo>
                    <a:cubicBezTo>
                      <a:pt x="178" y="398"/>
                      <a:pt x="178" y="398"/>
                      <a:pt x="178" y="398"/>
                    </a:cubicBezTo>
                    <a:cubicBezTo>
                      <a:pt x="86" y="357"/>
                      <a:pt x="29" y="276"/>
                      <a:pt x="13" y="164"/>
                    </a:cubicBezTo>
                    <a:cubicBezTo>
                      <a:pt x="0" y="79"/>
                      <a:pt x="15" y="8"/>
                      <a:pt x="16" y="5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20" y="0"/>
                      <a:pt x="220" y="0"/>
                      <a:pt x="220" y="0"/>
                    </a:cubicBezTo>
                    <a:cubicBezTo>
                      <a:pt x="220" y="12"/>
                      <a:pt x="220" y="12"/>
                      <a:pt x="220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3" y="29"/>
                      <a:pt x="14" y="92"/>
                      <a:pt x="24" y="162"/>
                    </a:cubicBezTo>
                    <a:cubicBezTo>
                      <a:pt x="40" y="271"/>
                      <a:pt x="93" y="346"/>
                      <a:pt x="180" y="386"/>
                    </a:cubicBezTo>
                    <a:cubicBezTo>
                      <a:pt x="199" y="376"/>
                      <a:pt x="331" y="305"/>
                      <a:pt x="333" y="126"/>
                    </a:cubicBezTo>
                    <a:cubicBezTo>
                      <a:pt x="345" y="126"/>
                      <a:pt x="345" y="126"/>
                      <a:pt x="345" y="126"/>
                    </a:cubicBezTo>
                    <a:cubicBezTo>
                      <a:pt x="343" y="326"/>
                      <a:pt x="184" y="397"/>
                      <a:pt x="183" y="398"/>
                    </a:cubicBezTo>
                    <a:lnTo>
                      <a:pt x="180" y="399"/>
                    </a:lnTo>
                    <a:close/>
                  </a:path>
                </a:pathLst>
              </a:custGeom>
              <a:grp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89154" tIns="44577" rIns="89154" bIns="44577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200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15" name="Freeform 393">
                <a:extLst>
                  <a:ext uri="{FF2B5EF4-FFF2-40B4-BE49-F238E27FC236}">
                    <a16:creationId xmlns:a16="http://schemas.microsoft.com/office/drawing/2014/main" id="{D5D45F68-7FB7-4896-846F-96286B2FF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2879" y="3792538"/>
                <a:ext cx="95250" cy="96838"/>
              </a:xfrm>
              <a:custGeom>
                <a:avLst/>
                <a:gdLst>
                  <a:gd name="T0" fmla="*/ 60 w 60"/>
                  <a:gd name="T1" fmla="*/ 61 h 61"/>
                  <a:gd name="T2" fmla="*/ 51 w 60"/>
                  <a:gd name="T3" fmla="*/ 61 h 61"/>
                  <a:gd name="T4" fmla="*/ 51 w 60"/>
                  <a:gd name="T5" fmla="*/ 9 h 61"/>
                  <a:gd name="T6" fmla="*/ 0 w 60"/>
                  <a:gd name="T7" fmla="*/ 9 h 61"/>
                  <a:gd name="T8" fmla="*/ 0 w 60"/>
                  <a:gd name="T9" fmla="*/ 0 h 61"/>
                  <a:gd name="T10" fmla="*/ 60 w 60"/>
                  <a:gd name="T11" fmla="*/ 0 h 61"/>
                  <a:gd name="T12" fmla="*/ 60 w 60"/>
                  <a:gd name="T1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61">
                    <a:moveTo>
                      <a:pt x="60" y="61"/>
                    </a:moveTo>
                    <a:lnTo>
                      <a:pt x="51" y="61"/>
                    </a:lnTo>
                    <a:lnTo>
                      <a:pt x="51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61"/>
                    </a:lnTo>
                    <a:close/>
                  </a:path>
                </a:pathLst>
              </a:custGeom>
              <a:grp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89154" tIns="44577" rIns="89154" bIns="44577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200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16" name="Freeform 394">
                <a:extLst>
                  <a:ext uri="{FF2B5EF4-FFF2-40B4-BE49-F238E27FC236}">
                    <a16:creationId xmlns:a16="http://schemas.microsoft.com/office/drawing/2014/main" id="{AE7C67D9-5DC8-49DD-BCE1-8C03950FB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10467" y="3795713"/>
                <a:ext cx="344488" cy="334963"/>
              </a:xfrm>
              <a:custGeom>
                <a:avLst/>
                <a:gdLst>
                  <a:gd name="T0" fmla="*/ 7 w 217"/>
                  <a:gd name="T1" fmla="*/ 211 h 211"/>
                  <a:gd name="T2" fmla="*/ 0 w 217"/>
                  <a:gd name="T3" fmla="*/ 204 h 211"/>
                  <a:gd name="T4" fmla="*/ 211 w 217"/>
                  <a:gd name="T5" fmla="*/ 0 h 211"/>
                  <a:gd name="T6" fmla="*/ 217 w 217"/>
                  <a:gd name="T7" fmla="*/ 7 h 211"/>
                  <a:gd name="T8" fmla="*/ 7 w 217"/>
                  <a:gd name="T9" fmla="*/ 21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211">
                    <a:moveTo>
                      <a:pt x="7" y="211"/>
                    </a:moveTo>
                    <a:lnTo>
                      <a:pt x="0" y="204"/>
                    </a:lnTo>
                    <a:lnTo>
                      <a:pt x="211" y="0"/>
                    </a:lnTo>
                    <a:lnTo>
                      <a:pt x="217" y="7"/>
                    </a:lnTo>
                    <a:lnTo>
                      <a:pt x="7" y="211"/>
                    </a:lnTo>
                    <a:close/>
                  </a:path>
                </a:pathLst>
              </a:custGeom>
              <a:grp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89154" tIns="44577" rIns="89154" bIns="44577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200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17" name="Freeform 395">
                <a:extLst>
                  <a:ext uri="{FF2B5EF4-FFF2-40B4-BE49-F238E27FC236}">
                    <a16:creationId xmlns:a16="http://schemas.microsoft.com/office/drawing/2014/main" id="{33E76635-9807-47C2-BFCA-07FF807BFB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2379" y="3943350"/>
                <a:ext cx="279400" cy="273050"/>
              </a:xfrm>
              <a:custGeom>
                <a:avLst/>
                <a:gdLst>
                  <a:gd name="T0" fmla="*/ 7 w 176"/>
                  <a:gd name="T1" fmla="*/ 172 h 172"/>
                  <a:gd name="T2" fmla="*/ 0 w 176"/>
                  <a:gd name="T3" fmla="*/ 166 h 172"/>
                  <a:gd name="T4" fmla="*/ 169 w 176"/>
                  <a:gd name="T5" fmla="*/ 0 h 172"/>
                  <a:gd name="T6" fmla="*/ 176 w 176"/>
                  <a:gd name="T7" fmla="*/ 7 h 172"/>
                  <a:gd name="T8" fmla="*/ 7 w 176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172">
                    <a:moveTo>
                      <a:pt x="7" y="172"/>
                    </a:moveTo>
                    <a:lnTo>
                      <a:pt x="0" y="166"/>
                    </a:lnTo>
                    <a:lnTo>
                      <a:pt x="169" y="0"/>
                    </a:lnTo>
                    <a:lnTo>
                      <a:pt x="176" y="7"/>
                    </a:lnTo>
                    <a:lnTo>
                      <a:pt x="7" y="172"/>
                    </a:lnTo>
                    <a:close/>
                  </a:path>
                </a:pathLst>
              </a:custGeom>
              <a:grp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89154" tIns="44577" rIns="89154" bIns="44577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sz="200" kern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6DB19B68-C18C-44E1-B3C9-0DF26663D796}"/>
                </a:ext>
              </a:extLst>
            </p:cNvPr>
            <p:cNvGrpSpPr/>
            <p:nvPr/>
          </p:nvGrpSpPr>
          <p:grpSpPr>
            <a:xfrm>
              <a:off x="6393221" y="4459943"/>
              <a:ext cx="160234" cy="178585"/>
              <a:chOff x="8053822" y="2539043"/>
              <a:chExt cx="396377" cy="425667"/>
            </a:xfrm>
          </p:grpSpPr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5EC91053-5E4E-4D5F-AA7E-B88BC2C429D6}"/>
                  </a:ext>
                </a:extLst>
              </p:cNvPr>
              <p:cNvGrpSpPr/>
              <p:nvPr/>
            </p:nvGrpSpPr>
            <p:grpSpPr>
              <a:xfrm>
                <a:off x="8223896" y="2539043"/>
                <a:ext cx="226303" cy="425667"/>
                <a:chOff x="7742634" y="2739288"/>
                <a:chExt cx="226303" cy="425667"/>
              </a:xfrm>
            </p:grpSpPr>
            <p:sp>
              <p:nvSpPr>
                <p:cNvPr id="209" name="Freeform 6">
                  <a:extLst>
                    <a:ext uri="{FF2B5EF4-FFF2-40B4-BE49-F238E27FC236}">
                      <a16:creationId xmlns:a16="http://schemas.microsoft.com/office/drawing/2014/main" id="{17B15144-0BD2-4BC6-85F9-8D711835EB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2634" y="2739288"/>
                  <a:ext cx="226303" cy="425667"/>
                </a:xfrm>
                <a:custGeom>
                  <a:avLst/>
                  <a:gdLst>
                    <a:gd name="T0" fmla="*/ 10 w 123"/>
                    <a:gd name="T1" fmla="*/ 203 h 231"/>
                    <a:gd name="T2" fmla="*/ 27 w 123"/>
                    <a:gd name="T3" fmla="*/ 221 h 231"/>
                    <a:gd name="T4" fmla="*/ 61 w 123"/>
                    <a:gd name="T5" fmla="*/ 192 h 231"/>
                    <a:gd name="T6" fmla="*/ 26 w 123"/>
                    <a:gd name="T7" fmla="*/ 154 h 231"/>
                    <a:gd name="T8" fmla="*/ 26 w 123"/>
                    <a:gd name="T9" fmla="*/ 143 h 231"/>
                    <a:gd name="T10" fmla="*/ 60 w 123"/>
                    <a:gd name="T11" fmla="*/ 159 h 231"/>
                    <a:gd name="T12" fmla="*/ 69 w 123"/>
                    <a:gd name="T13" fmla="*/ 148 h 231"/>
                    <a:gd name="T14" fmla="*/ 79 w 123"/>
                    <a:gd name="T15" fmla="*/ 148 h 231"/>
                    <a:gd name="T16" fmla="*/ 65 w 123"/>
                    <a:gd name="T17" fmla="*/ 168 h 231"/>
                    <a:gd name="T18" fmla="*/ 70 w 123"/>
                    <a:gd name="T19" fmla="*/ 188 h 231"/>
                    <a:gd name="T20" fmla="*/ 91 w 123"/>
                    <a:gd name="T21" fmla="*/ 178 h 231"/>
                    <a:gd name="T22" fmla="*/ 101 w 123"/>
                    <a:gd name="T23" fmla="*/ 144 h 231"/>
                    <a:gd name="T24" fmla="*/ 102 w 123"/>
                    <a:gd name="T25" fmla="*/ 140 h 231"/>
                    <a:gd name="T26" fmla="*/ 111 w 123"/>
                    <a:gd name="T27" fmla="*/ 108 h 231"/>
                    <a:gd name="T28" fmla="*/ 97 w 123"/>
                    <a:gd name="T29" fmla="*/ 83 h 231"/>
                    <a:gd name="T30" fmla="*/ 94 w 123"/>
                    <a:gd name="T31" fmla="*/ 78 h 231"/>
                    <a:gd name="T32" fmla="*/ 76 w 123"/>
                    <a:gd name="T33" fmla="*/ 48 h 231"/>
                    <a:gd name="T34" fmla="*/ 35 w 123"/>
                    <a:gd name="T35" fmla="*/ 76 h 231"/>
                    <a:gd name="T36" fmla="*/ 35 w 123"/>
                    <a:gd name="T37" fmla="*/ 66 h 231"/>
                    <a:gd name="T38" fmla="*/ 66 w 123"/>
                    <a:gd name="T39" fmla="*/ 41 h 231"/>
                    <a:gd name="T40" fmla="*/ 30 w 123"/>
                    <a:gd name="T41" fmla="*/ 11 h 231"/>
                    <a:gd name="T42" fmla="*/ 15 w 123"/>
                    <a:gd name="T43" fmla="*/ 16 h 231"/>
                    <a:gd name="T44" fmla="*/ 10 w 123"/>
                    <a:gd name="T45" fmla="*/ 35 h 231"/>
                    <a:gd name="T46" fmla="*/ 10 w 123"/>
                    <a:gd name="T47" fmla="*/ 36 h 231"/>
                    <a:gd name="T48" fmla="*/ 0 w 123"/>
                    <a:gd name="T49" fmla="*/ 36 h 231"/>
                    <a:gd name="T50" fmla="*/ 0 w 123"/>
                    <a:gd name="T51" fmla="*/ 35 h 231"/>
                    <a:gd name="T52" fmla="*/ 8 w 123"/>
                    <a:gd name="T53" fmla="*/ 8 h 231"/>
                    <a:gd name="T54" fmla="*/ 30 w 123"/>
                    <a:gd name="T55" fmla="*/ 0 h 231"/>
                    <a:gd name="T56" fmla="*/ 75 w 123"/>
                    <a:gd name="T57" fmla="*/ 37 h 231"/>
                    <a:gd name="T58" fmla="*/ 105 w 123"/>
                    <a:gd name="T59" fmla="*/ 76 h 231"/>
                    <a:gd name="T60" fmla="*/ 121 w 123"/>
                    <a:gd name="T61" fmla="*/ 106 h 231"/>
                    <a:gd name="T62" fmla="*/ 111 w 123"/>
                    <a:gd name="T63" fmla="*/ 145 h 231"/>
                    <a:gd name="T64" fmla="*/ 98 w 123"/>
                    <a:gd name="T65" fmla="*/ 185 h 231"/>
                    <a:gd name="T66" fmla="*/ 70 w 123"/>
                    <a:gd name="T67" fmla="*/ 198 h 231"/>
                    <a:gd name="T68" fmla="*/ 30 w 123"/>
                    <a:gd name="T69" fmla="*/ 231 h 231"/>
                    <a:gd name="T70" fmla="*/ 26 w 123"/>
                    <a:gd name="T71" fmla="*/ 231 h 231"/>
                    <a:gd name="T72" fmla="*/ 0 w 123"/>
                    <a:gd name="T73" fmla="*/ 203 h 231"/>
                    <a:gd name="T74" fmla="*/ 0 w 123"/>
                    <a:gd name="T75" fmla="*/ 178 h 231"/>
                    <a:gd name="T76" fmla="*/ 10 w 123"/>
                    <a:gd name="T77" fmla="*/ 178 h 231"/>
                    <a:gd name="T78" fmla="*/ 10 w 123"/>
                    <a:gd name="T79" fmla="*/ 203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23" h="231">
                      <a:moveTo>
                        <a:pt x="10" y="203"/>
                      </a:moveTo>
                      <a:cubicBezTo>
                        <a:pt x="10" y="215"/>
                        <a:pt x="19" y="220"/>
                        <a:pt x="27" y="221"/>
                      </a:cubicBezTo>
                      <a:cubicBezTo>
                        <a:pt x="40" y="222"/>
                        <a:pt x="56" y="214"/>
                        <a:pt x="61" y="192"/>
                      </a:cubicBezTo>
                      <a:cubicBezTo>
                        <a:pt x="60" y="179"/>
                        <a:pt x="53" y="154"/>
                        <a:pt x="26" y="154"/>
                      </a:cubicBezTo>
                      <a:cubicBezTo>
                        <a:pt x="26" y="143"/>
                        <a:pt x="26" y="143"/>
                        <a:pt x="26" y="143"/>
                      </a:cubicBezTo>
                      <a:cubicBezTo>
                        <a:pt x="41" y="143"/>
                        <a:pt x="52" y="150"/>
                        <a:pt x="60" y="159"/>
                      </a:cubicBezTo>
                      <a:cubicBezTo>
                        <a:pt x="65" y="157"/>
                        <a:pt x="69" y="152"/>
                        <a:pt x="69" y="148"/>
                      </a:cubicBezTo>
                      <a:cubicBezTo>
                        <a:pt x="79" y="148"/>
                        <a:pt x="79" y="148"/>
                        <a:pt x="79" y="148"/>
                      </a:cubicBezTo>
                      <a:cubicBezTo>
                        <a:pt x="79" y="156"/>
                        <a:pt x="73" y="164"/>
                        <a:pt x="65" y="168"/>
                      </a:cubicBezTo>
                      <a:cubicBezTo>
                        <a:pt x="68" y="174"/>
                        <a:pt x="70" y="181"/>
                        <a:pt x="70" y="188"/>
                      </a:cubicBezTo>
                      <a:cubicBezTo>
                        <a:pt x="79" y="188"/>
                        <a:pt x="86" y="184"/>
                        <a:pt x="91" y="178"/>
                      </a:cubicBezTo>
                      <a:cubicBezTo>
                        <a:pt x="100" y="168"/>
                        <a:pt x="103" y="153"/>
                        <a:pt x="101" y="144"/>
                      </a:cubicBezTo>
                      <a:cubicBezTo>
                        <a:pt x="100" y="143"/>
                        <a:pt x="101" y="141"/>
                        <a:pt x="102" y="140"/>
                      </a:cubicBezTo>
                      <a:cubicBezTo>
                        <a:pt x="110" y="133"/>
                        <a:pt x="113" y="121"/>
                        <a:pt x="111" y="108"/>
                      </a:cubicBezTo>
                      <a:cubicBezTo>
                        <a:pt x="108" y="95"/>
                        <a:pt x="102" y="85"/>
                        <a:pt x="97" y="83"/>
                      </a:cubicBezTo>
                      <a:cubicBezTo>
                        <a:pt x="95" y="82"/>
                        <a:pt x="94" y="80"/>
                        <a:pt x="94" y="78"/>
                      </a:cubicBezTo>
                      <a:cubicBezTo>
                        <a:pt x="96" y="63"/>
                        <a:pt x="86" y="52"/>
                        <a:pt x="76" y="48"/>
                      </a:cubicBezTo>
                      <a:cubicBezTo>
                        <a:pt x="72" y="76"/>
                        <a:pt x="48" y="76"/>
                        <a:pt x="35" y="76"/>
                      </a:cubicBezTo>
                      <a:cubicBezTo>
                        <a:pt x="35" y="66"/>
                        <a:pt x="35" y="66"/>
                        <a:pt x="35" y="66"/>
                      </a:cubicBezTo>
                      <a:cubicBezTo>
                        <a:pt x="56" y="66"/>
                        <a:pt x="66" y="62"/>
                        <a:pt x="66" y="41"/>
                      </a:cubicBezTo>
                      <a:cubicBezTo>
                        <a:pt x="65" y="31"/>
                        <a:pt x="48" y="11"/>
                        <a:pt x="30" y="11"/>
                      </a:cubicBezTo>
                      <a:cubicBezTo>
                        <a:pt x="23" y="11"/>
                        <a:pt x="18" y="12"/>
                        <a:pt x="15" y="16"/>
                      </a:cubicBezTo>
                      <a:cubicBezTo>
                        <a:pt x="10" y="20"/>
                        <a:pt x="10" y="29"/>
                        <a:pt x="10" y="35"/>
                      </a:cubicBezTo>
                      <a:cubicBezTo>
                        <a:pt x="10" y="36"/>
                        <a:pt x="10" y="36"/>
                        <a:pt x="10" y="36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28"/>
                        <a:pt x="0" y="16"/>
                        <a:pt x="8" y="8"/>
                      </a:cubicBezTo>
                      <a:cubicBezTo>
                        <a:pt x="13" y="3"/>
                        <a:pt x="20" y="0"/>
                        <a:pt x="30" y="0"/>
                      </a:cubicBezTo>
                      <a:cubicBezTo>
                        <a:pt x="52" y="0"/>
                        <a:pt x="72" y="21"/>
                        <a:pt x="75" y="37"/>
                      </a:cubicBezTo>
                      <a:cubicBezTo>
                        <a:pt x="91" y="41"/>
                        <a:pt x="105" y="56"/>
                        <a:pt x="105" y="76"/>
                      </a:cubicBezTo>
                      <a:cubicBezTo>
                        <a:pt x="112" y="81"/>
                        <a:pt x="118" y="93"/>
                        <a:pt x="121" y="106"/>
                      </a:cubicBezTo>
                      <a:cubicBezTo>
                        <a:pt x="123" y="122"/>
                        <a:pt x="120" y="136"/>
                        <a:pt x="111" y="145"/>
                      </a:cubicBezTo>
                      <a:cubicBezTo>
                        <a:pt x="112" y="156"/>
                        <a:pt x="109" y="173"/>
                        <a:pt x="98" y="185"/>
                      </a:cubicBezTo>
                      <a:cubicBezTo>
                        <a:pt x="91" y="194"/>
                        <a:pt x="81" y="198"/>
                        <a:pt x="70" y="198"/>
                      </a:cubicBezTo>
                      <a:cubicBezTo>
                        <a:pt x="64" y="220"/>
                        <a:pt x="46" y="231"/>
                        <a:pt x="30" y="231"/>
                      </a:cubicBezTo>
                      <a:cubicBezTo>
                        <a:pt x="29" y="231"/>
                        <a:pt x="28" y="231"/>
                        <a:pt x="26" y="231"/>
                      </a:cubicBezTo>
                      <a:cubicBezTo>
                        <a:pt x="10" y="229"/>
                        <a:pt x="0" y="218"/>
                        <a:pt x="0" y="203"/>
                      </a:cubicBezTo>
                      <a:cubicBezTo>
                        <a:pt x="0" y="178"/>
                        <a:pt x="0" y="178"/>
                        <a:pt x="0" y="178"/>
                      </a:cubicBezTo>
                      <a:cubicBezTo>
                        <a:pt x="10" y="178"/>
                        <a:pt x="10" y="178"/>
                        <a:pt x="10" y="178"/>
                      </a:cubicBezTo>
                      <a:lnTo>
                        <a:pt x="10" y="20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50">
                    <a:defRPr/>
                  </a:pPr>
                  <a:endParaRPr lang="en-US" sz="100" kern="0">
                    <a:solidFill>
                      <a:srgbClr val="444444"/>
                    </a:solidFill>
                    <a:latin typeface="Arial"/>
                  </a:endParaRPr>
                </a:p>
              </p:txBody>
            </p:sp>
            <p:sp>
              <p:nvSpPr>
                <p:cNvPr id="210" name="Freeform 7">
                  <a:extLst>
                    <a:ext uri="{FF2B5EF4-FFF2-40B4-BE49-F238E27FC236}">
                      <a16:creationId xmlns:a16="http://schemas.microsoft.com/office/drawing/2014/main" id="{A166BC0C-436B-4A91-850D-EE23BFEEA7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2634" y="2843973"/>
                  <a:ext cx="154718" cy="129316"/>
                </a:xfrm>
                <a:custGeom>
                  <a:avLst/>
                  <a:gdLst>
                    <a:gd name="T0" fmla="*/ 10 w 84"/>
                    <a:gd name="T1" fmla="*/ 0 h 70"/>
                    <a:gd name="T2" fmla="*/ 10 w 84"/>
                    <a:gd name="T3" fmla="*/ 25 h 70"/>
                    <a:gd name="T4" fmla="*/ 20 w 84"/>
                    <a:gd name="T5" fmla="*/ 25 h 70"/>
                    <a:gd name="T6" fmla="*/ 38 w 84"/>
                    <a:gd name="T7" fmla="*/ 37 h 70"/>
                    <a:gd name="T8" fmla="*/ 42 w 84"/>
                    <a:gd name="T9" fmla="*/ 41 h 70"/>
                    <a:gd name="T10" fmla="*/ 64 w 84"/>
                    <a:gd name="T11" fmla="*/ 46 h 70"/>
                    <a:gd name="T12" fmla="*/ 84 w 84"/>
                    <a:gd name="T13" fmla="*/ 29 h 70"/>
                    <a:gd name="T14" fmla="*/ 84 w 84"/>
                    <a:gd name="T15" fmla="*/ 39 h 70"/>
                    <a:gd name="T16" fmla="*/ 74 w 84"/>
                    <a:gd name="T17" fmla="*/ 49 h 70"/>
                    <a:gd name="T18" fmla="*/ 81 w 84"/>
                    <a:gd name="T19" fmla="*/ 61 h 70"/>
                    <a:gd name="T20" fmla="*/ 78 w 84"/>
                    <a:gd name="T21" fmla="*/ 70 h 70"/>
                    <a:gd name="T22" fmla="*/ 65 w 84"/>
                    <a:gd name="T23" fmla="*/ 57 h 70"/>
                    <a:gd name="T24" fmla="*/ 57 w 84"/>
                    <a:gd name="T25" fmla="*/ 57 h 70"/>
                    <a:gd name="T26" fmla="*/ 35 w 84"/>
                    <a:gd name="T27" fmla="*/ 48 h 70"/>
                    <a:gd name="T28" fmla="*/ 30 w 84"/>
                    <a:gd name="T29" fmla="*/ 43 h 70"/>
                    <a:gd name="T30" fmla="*/ 21 w 84"/>
                    <a:gd name="T31" fmla="*/ 35 h 70"/>
                    <a:gd name="T32" fmla="*/ 20 w 84"/>
                    <a:gd name="T33" fmla="*/ 35 h 70"/>
                    <a:gd name="T34" fmla="*/ 0 w 84"/>
                    <a:gd name="T35" fmla="*/ 35 h 70"/>
                    <a:gd name="T36" fmla="*/ 0 w 84"/>
                    <a:gd name="T37" fmla="*/ 0 h 70"/>
                    <a:gd name="T38" fmla="*/ 10 w 84"/>
                    <a:gd name="T39" fmla="*/ 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70">
                      <a:moveTo>
                        <a:pt x="10" y="0"/>
                      </a:moveTo>
                      <a:cubicBezTo>
                        <a:pt x="10" y="25"/>
                        <a:pt x="10" y="25"/>
                        <a:pt x="10" y="25"/>
                      </a:cubicBezTo>
                      <a:cubicBezTo>
                        <a:pt x="20" y="25"/>
                        <a:pt x="20" y="25"/>
                        <a:pt x="20" y="25"/>
                      </a:cubicBezTo>
                      <a:cubicBezTo>
                        <a:pt x="27" y="24"/>
                        <a:pt x="33" y="31"/>
                        <a:pt x="38" y="37"/>
                      </a:cubicBezTo>
                      <a:cubicBezTo>
                        <a:pt x="39" y="38"/>
                        <a:pt x="41" y="40"/>
                        <a:pt x="42" y="41"/>
                      </a:cubicBezTo>
                      <a:cubicBezTo>
                        <a:pt x="47" y="47"/>
                        <a:pt x="57" y="49"/>
                        <a:pt x="64" y="46"/>
                      </a:cubicBezTo>
                      <a:cubicBezTo>
                        <a:pt x="65" y="37"/>
                        <a:pt x="74" y="29"/>
                        <a:pt x="84" y="29"/>
                      </a:cubicBezTo>
                      <a:cubicBezTo>
                        <a:pt x="84" y="39"/>
                        <a:pt x="84" y="39"/>
                        <a:pt x="84" y="39"/>
                      </a:cubicBezTo>
                      <a:cubicBezTo>
                        <a:pt x="78" y="39"/>
                        <a:pt x="74" y="43"/>
                        <a:pt x="74" y="49"/>
                      </a:cubicBezTo>
                      <a:cubicBezTo>
                        <a:pt x="74" y="54"/>
                        <a:pt x="77" y="59"/>
                        <a:pt x="81" y="61"/>
                      </a:cubicBezTo>
                      <a:cubicBezTo>
                        <a:pt x="78" y="70"/>
                        <a:pt x="78" y="70"/>
                        <a:pt x="78" y="70"/>
                      </a:cubicBezTo>
                      <a:cubicBezTo>
                        <a:pt x="72" y="68"/>
                        <a:pt x="67" y="63"/>
                        <a:pt x="65" y="57"/>
                      </a:cubicBezTo>
                      <a:cubicBezTo>
                        <a:pt x="62" y="57"/>
                        <a:pt x="60" y="57"/>
                        <a:pt x="57" y="57"/>
                      </a:cubicBezTo>
                      <a:cubicBezTo>
                        <a:pt x="49" y="57"/>
                        <a:pt x="40" y="54"/>
                        <a:pt x="35" y="48"/>
                      </a:cubicBezTo>
                      <a:cubicBezTo>
                        <a:pt x="33" y="47"/>
                        <a:pt x="32" y="45"/>
                        <a:pt x="30" y="43"/>
                      </a:cubicBezTo>
                      <a:cubicBezTo>
                        <a:pt x="27" y="40"/>
                        <a:pt x="23" y="35"/>
                        <a:pt x="21" y="35"/>
                      </a:cubicBezTo>
                      <a:cubicBezTo>
                        <a:pt x="20" y="35"/>
                        <a:pt x="20" y="35"/>
                        <a:pt x="20" y="35"/>
                      </a:cubicBezTo>
                      <a:cubicBezTo>
                        <a:pt x="12" y="35"/>
                        <a:pt x="6" y="35"/>
                        <a:pt x="0" y="35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50">
                    <a:defRPr/>
                  </a:pPr>
                  <a:endParaRPr lang="en-US" sz="100" kern="0">
                    <a:solidFill>
                      <a:srgbClr val="444444"/>
                    </a:solidFill>
                    <a:latin typeface="Arial"/>
                  </a:endParaRPr>
                </a:p>
              </p:txBody>
            </p:sp>
            <p:sp>
              <p:nvSpPr>
                <p:cNvPr id="211" name="Freeform 9">
                  <a:extLst>
                    <a:ext uri="{FF2B5EF4-FFF2-40B4-BE49-F238E27FC236}">
                      <a16:creationId xmlns:a16="http://schemas.microsoft.com/office/drawing/2014/main" id="{A683F7AE-B564-4B8D-A111-A7140BD256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2634" y="3039487"/>
                  <a:ext cx="64658" cy="33099"/>
                </a:xfrm>
                <a:custGeom>
                  <a:avLst/>
                  <a:gdLst>
                    <a:gd name="T0" fmla="*/ 5 w 35"/>
                    <a:gd name="T1" fmla="*/ 0 h 18"/>
                    <a:gd name="T2" fmla="*/ 35 w 35"/>
                    <a:gd name="T3" fmla="*/ 14 h 18"/>
                    <a:gd name="T4" fmla="*/ 25 w 35"/>
                    <a:gd name="T5" fmla="*/ 18 h 18"/>
                    <a:gd name="T6" fmla="*/ 5 w 35"/>
                    <a:gd name="T7" fmla="*/ 10 h 18"/>
                    <a:gd name="T8" fmla="*/ 0 w 35"/>
                    <a:gd name="T9" fmla="*/ 10 h 18"/>
                    <a:gd name="T10" fmla="*/ 0 w 35"/>
                    <a:gd name="T11" fmla="*/ 0 h 18"/>
                    <a:gd name="T12" fmla="*/ 5 w 35"/>
                    <a:gd name="T1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" h="18">
                      <a:moveTo>
                        <a:pt x="5" y="0"/>
                      </a:moveTo>
                      <a:cubicBezTo>
                        <a:pt x="17" y="0"/>
                        <a:pt x="29" y="1"/>
                        <a:pt x="35" y="14"/>
                      </a:cubicBezTo>
                      <a:cubicBezTo>
                        <a:pt x="25" y="18"/>
                        <a:pt x="25" y="18"/>
                        <a:pt x="25" y="18"/>
                      </a:cubicBezTo>
                      <a:cubicBezTo>
                        <a:pt x="23" y="12"/>
                        <a:pt x="17" y="10"/>
                        <a:pt x="5" y="10"/>
                      </a:cubicBezTo>
                      <a:cubicBezTo>
                        <a:pt x="3" y="10"/>
                        <a:pt x="1" y="10"/>
                        <a:pt x="0" y="1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50">
                    <a:defRPr/>
                  </a:pPr>
                  <a:endParaRPr lang="en-US" sz="100" kern="0">
                    <a:solidFill>
                      <a:srgbClr val="444444"/>
                    </a:solidFill>
                    <a:latin typeface="Arial"/>
                  </a:endParaRPr>
                </a:p>
              </p:txBody>
            </p:sp>
            <p:sp>
              <p:nvSpPr>
                <p:cNvPr id="212" name="Freeform 5">
                  <a:extLst>
                    <a:ext uri="{FF2B5EF4-FFF2-40B4-BE49-F238E27FC236}">
                      <a16:creationId xmlns:a16="http://schemas.microsoft.com/office/drawing/2014/main" id="{9E55793A-1F96-4725-815E-97CCA58F09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2634" y="2780473"/>
                  <a:ext cx="76974" cy="39257"/>
                </a:xfrm>
                <a:custGeom>
                  <a:avLst/>
                  <a:gdLst>
                    <a:gd name="T0" fmla="*/ 5 w 42"/>
                    <a:gd name="T1" fmla="*/ 11 h 21"/>
                    <a:gd name="T2" fmla="*/ 33 w 42"/>
                    <a:gd name="T3" fmla="*/ 0 h 21"/>
                    <a:gd name="T4" fmla="*/ 42 w 42"/>
                    <a:gd name="T5" fmla="*/ 4 h 21"/>
                    <a:gd name="T6" fmla="*/ 5 w 42"/>
                    <a:gd name="T7" fmla="*/ 21 h 21"/>
                    <a:gd name="T8" fmla="*/ 0 w 42"/>
                    <a:gd name="T9" fmla="*/ 21 h 21"/>
                    <a:gd name="T10" fmla="*/ 0 w 42"/>
                    <a:gd name="T11" fmla="*/ 11 h 21"/>
                    <a:gd name="T12" fmla="*/ 5 w 42"/>
                    <a:gd name="T13" fmla="*/ 1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21">
                      <a:moveTo>
                        <a:pt x="5" y="11"/>
                      </a:moveTo>
                      <a:cubicBezTo>
                        <a:pt x="21" y="11"/>
                        <a:pt x="29" y="8"/>
                        <a:pt x="33" y="0"/>
                      </a:cubicBezTo>
                      <a:cubicBezTo>
                        <a:pt x="42" y="4"/>
                        <a:pt x="42" y="4"/>
                        <a:pt x="42" y="4"/>
                      </a:cubicBezTo>
                      <a:cubicBezTo>
                        <a:pt x="36" y="19"/>
                        <a:pt x="19" y="21"/>
                        <a:pt x="5" y="21"/>
                      </a:cubicBezTo>
                      <a:cubicBezTo>
                        <a:pt x="3" y="21"/>
                        <a:pt x="1" y="21"/>
                        <a:pt x="0" y="21"/>
                      </a:cubicBezTo>
                      <a:cubicBezTo>
                        <a:pt x="0" y="11"/>
                        <a:pt x="0" y="11"/>
                        <a:pt x="0" y="11"/>
                      </a:cubicBezTo>
                      <a:lnTo>
                        <a:pt x="5" y="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50">
                    <a:defRPr/>
                  </a:pPr>
                  <a:endParaRPr lang="en-US" sz="100" kern="0">
                    <a:solidFill>
                      <a:srgbClr val="444444"/>
                    </a:solidFill>
                    <a:latin typeface="Arial"/>
                  </a:endParaRPr>
                </a:p>
              </p:txBody>
            </p:sp>
            <p:sp>
              <p:nvSpPr>
                <p:cNvPr id="213" name="Freeform 8">
                  <a:extLst>
                    <a:ext uri="{FF2B5EF4-FFF2-40B4-BE49-F238E27FC236}">
                      <a16:creationId xmlns:a16="http://schemas.microsoft.com/office/drawing/2014/main" id="{9AB74107-299A-4017-982D-02C7AC2C32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2634" y="2913638"/>
                  <a:ext cx="18474" cy="103145"/>
                </a:xfrm>
                <a:custGeom>
                  <a:avLst/>
                  <a:gdLst>
                    <a:gd name="T0" fmla="*/ 0 w 10"/>
                    <a:gd name="T1" fmla="*/ 20 h 56"/>
                    <a:gd name="T2" fmla="*/ 0 w 10"/>
                    <a:gd name="T3" fmla="*/ 0 h 56"/>
                    <a:gd name="T4" fmla="*/ 10 w 10"/>
                    <a:gd name="T5" fmla="*/ 0 h 56"/>
                    <a:gd name="T6" fmla="*/ 10 w 10"/>
                    <a:gd name="T7" fmla="*/ 56 h 56"/>
                    <a:gd name="T8" fmla="*/ 0 w 10"/>
                    <a:gd name="T9" fmla="*/ 56 h 56"/>
                    <a:gd name="T10" fmla="*/ 0 w 10"/>
                    <a:gd name="T11" fmla="*/ 31 h 56"/>
                    <a:gd name="T12" fmla="*/ 0 w 10"/>
                    <a:gd name="T13" fmla="*/ 31 h 56"/>
                    <a:gd name="T14" fmla="*/ 0 w 10"/>
                    <a:gd name="T15" fmla="*/ 20 h 56"/>
                    <a:gd name="T16" fmla="*/ 0 w 10"/>
                    <a:gd name="T17" fmla="*/ 2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6">
                      <a:moveTo>
                        <a:pt x="0" y="2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56"/>
                        <a:pt x="10" y="56"/>
                        <a:pt x="10" y="5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20"/>
                        <a:pt x="0" y="20"/>
                        <a:pt x="0" y="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50">
                    <a:defRPr/>
                  </a:pPr>
                  <a:endParaRPr lang="en-US" sz="100" kern="0">
                    <a:solidFill>
                      <a:srgbClr val="444444"/>
                    </a:solidFill>
                    <a:latin typeface="Arial"/>
                  </a:endParaRPr>
                </a:p>
              </p:txBody>
            </p:sp>
          </p:grp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9CE3C943-B41A-417C-AC1B-1B8B8AB0CD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53822" y="2597691"/>
                <a:ext cx="0" cy="312945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nector: Curved 204">
                <a:extLst>
                  <a:ext uri="{FF2B5EF4-FFF2-40B4-BE49-F238E27FC236}">
                    <a16:creationId xmlns:a16="http://schemas.microsoft.com/office/drawing/2014/main" id="{EA5A3763-79D5-43C8-8C48-EEB87407DC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56280" y="2889133"/>
                <a:ext cx="155314" cy="45281"/>
              </a:xfrm>
              <a:prstGeom prst="curvedConnector3">
                <a:avLst>
                  <a:gd name="adj1" fmla="val -1411"/>
                </a:avLst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onnector: Curved 205">
                <a:extLst>
                  <a:ext uri="{FF2B5EF4-FFF2-40B4-BE49-F238E27FC236}">
                    <a16:creationId xmlns:a16="http://schemas.microsoft.com/office/drawing/2014/main" id="{5DDF4DFF-9774-4094-BC47-CCDBFEE9E5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56280" y="2749009"/>
                <a:ext cx="155314" cy="45281"/>
              </a:xfrm>
              <a:prstGeom prst="curvedConnector3">
                <a:avLst>
                  <a:gd name="adj1" fmla="val -1411"/>
                </a:avLst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onnector: Curved 206">
                <a:extLst>
                  <a:ext uri="{FF2B5EF4-FFF2-40B4-BE49-F238E27FC236}">
                    <a16:creationId xmlns:a16="http://schemas.microsoft.com/office/drawing/2014/main" id="{41C65AB7-46BD-4A31-B38C-1608A1D057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56280" y="2600765"/>
                <a:ext cx="155314" cy="45281"/>
              </a:xfrm>
              <a:prstGeom prst="curvedConnector3">
                <a:avLst>
                  <a:gd name="adj1" fmla="val -1411"/>
                </a:avLst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Connector: Curved 207">
                <a:extLst>
                  <a:ext uri="{FF2B5EF4-FFF2-40B4-BE49-F238E27FC236}">
                    <a16:creationId xmlns:a16="http://schemas.microsoft.com/office/drawing/2014/main" id="{2B55951E-F66C-4287-B09C-D09FB02396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56280" y="2573913"/>
                <a:ext cx="155314" cy="45281"/>
              </a:xfrm>
              <a:prstGeom prst="curvedConnector3">
                <a:avLst>
                  <a:gd name="adj1" fmla="val -1411"/>
                </a:avLst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833177AC-20F2-4FD6-9B14-2985222878C9}"/>
                </a:ext>
              </a:extLst>
            </p:cNvPr>
            <p:cNvGrpSpPr/>
            <p:nvPr/>
          </p:nvGrpSpPr>
          <p:grpSpPr>
            <a:xfrm>
              <a:off x="6382080" y="1490871"/>
              <a:ext cx="182516" cy="325362"/>
              <a:chOff x="1030846" y="4444779"/>
              <a:chExt cx="233172" cy="424876"/>
            </a:xfrm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BE60EE50-A596-4162-9059-997068AEDA7E}"/>
                  </a:ext>
                </a:extLst>
              </p:cNvPr>
              <p:cNvSpPr/>
              <p:nvPr/>
            </p:nvSpPr>
            <p:spPr>
              <a:xfrm>
                <a:off x="1045003" y="4444779"/>
                <a:ext cx="207049" cy="309927"/>
              </a:xfrm>
              <a:custGeom>
                <a:avLst/>
                <a:gdLst>
                  <a:gd name="connsiteX0" fmla="*/ 75532 w 207049"/>
                  <a:gd name="connsiteY0" fmla="*/ 0 h 309927"/>
                  <a:gd name="connsiteX1" fmla="*/ 131516 w 207049"/>
                  <a:gd name="connsiteY1" fmla="*/ 0 h 309927"/>
                  <a:gd name="connsiteX2" fmla="*/ 131516 w 207049"/>
                  <a:gd name="connsiteY2" fmla="*/ 124682 h 309927"/>
                  <a:gd name="connsiteX3" fmla="*/ 148606 w 207049"/>
                  <a:gd name="connsiteY3" fmla="*/ 124682 h 309927"/>
                  <a:gd name="connsiteX4" fmla="*/ 148606 w 207049"/>
                  <a:gd name="connsiteY4" fmla="*/ 151052 h 309927"/>
                  <a:gd name="connsiteX5" fmla="*/ 176727 w 207049"/>
                  <a:gd name="connsiteY5" fmla="*/ 166445 h 309927"/>
                  <a:gd name="connsiteX6" fmla="*/ 207049 w 207049"/>
                  <a:gd name="connsiteY6" fmla="*/ 225878 h 309927"/>
                  <a:gd name="connsiteX7" fmla="*/ 207048 w 207049"/>
                  <a:gd name="connsiteY7" fmla="*/ 309927 h 309927"/>
                  <a:gd name="connsiteX8" fmla="*/ 0 w 207049"/>
                  <a:gd name="connsiteY8" fmla="*/ 309927 h 309927"/>
                  <a:gd name="connsiteX9" fmla="*/ 0 w 207049"/>
                  <a:gd name="connsiteY9" fmla="*/ 225878 h 309927"/>
                  <a:gd name="connsiteX10" fmla="*/ 30322 w 207049"/>
                  <a:gd name="connsiteY10" fmla="*/ 166445 h 309927"/>
                  <a:gd name="connsiteX11" fmla="*/ 58441 w 207049"/>
                  <a:gd name="connsiteY11" fmla="*/ 151054 h 309927"/>
                  <a:gd name="connsiteX12" fmla="*/ 58441 w 207049"/>
                  <a:gd name="connsiteY12" fmla="*/ 124682 h 309927"/>
                  <a:gd name="connsiteX13" fmla="*/ 75532 w 207049"/>
                  <a:gd name="connsiteY13" fmla="*/ 124682 h 309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7049" h="309927">
                    <a:moveTo>
                      <a:pt x="75532" y="0"/>
                    </a:moveTo>
                    <a:lnTo>
                      <a:pt x="131516" y="0"/>
                    </a:lnTo>
                    <a:lnTo>
                      <a:pt x="131516" y="124682"/>
                    </a:lnTo>
                    <a:lnTo>
                      <a:pt x="148606" y="124682"/>
                    </a:lnTo>
                    <a:lnTo>
                      <a:pt x="148606" y="151052"/>
                    </a:lnTo>
                    <a:lnTo>
                      <a:pt x="176727" y="166445"/>
                    </a:lnTo>
                    <a:cubicBezTo>
                      <a:pt x="195461" y="181655"/>
                      <a:pt x="207049" y="202668"/>
                      <a:pt x="207049" y="225878"/>
                    </a:cubicBezTo>
                    <a:lnTo>
                      <a:pt x="207048" y="309927"/>
                    </a:lnTo>
                    <a:lnTo>
                      <a:pt x="0" y="309927"/>
                    </a:lnTo>
                    <a:lnTo>
                      <a:pt x="0" y="225878"/>
                    </a:lnTo>
                    <a:cubicBezTo>
                      <a:pt x="0" y="202668"/>
                      <a:pt x="11588" y="181655"/>
                      <a:pt x="30322" y="166445"/>
                    </a:cubicBezTo>
                    <a:lnTo>
                      <a:pt x="58441" y="151054"/>
                    </a:lnTo>
                    <a:lnTo>
                      <a:pt x="58441" y="124682"/>
                    </a:lnTo>
                    <a:lnTo>
                      <a:pt x="75532" y="124682"/>
                    </a:lnTo>
                    <a:close/>
                  </a:path>
                </a:pathLst>
              </a:custGeom>
              <a:solidFill>
                <a:srgbClr val="C8C9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342900"/>
                <a:endParaRPr lang="en-US" sz="200">
                  <a:solidFill>
                    <a:prstClr val="white"/>
                  </a:solidFill>
                  <a:latin typeface="Georgia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CDE58A2-6BD6-4D62-9C0E-9F73E67793DE}"/>
                  </a:ext>
                </a:extLst>
              </p:cNvPr>
              <p:cNvSpPr/>
              <p:nvPr/>
            </p:nvSpPr>
            <p:spPr>
              <a:xfrm rot="16200000">
                <a:off x="1082279" y="4687916"/>
                <a:ext cx="130306" cy="233172"/>
              </a:xfrm>
              <a:custGeom>
                <a:avLst/>
                <a:gdLst>
                  <a:gd name="connsiteX0" fmla="*/ 173741 w 173741"/>
                  <a:gd name="connsiteY0" fmla="*/ 0 h 310896"/>
                  <a:gd name="connsiteX1" fmla="*/ 173741 w 173741"/>
                  <a:gd name="connsiteY1" fmla="*/ 310896 h 310896"/>
                  <a:gd name="connsiteX2" fmla="*/ 128022 w 173741"/>
                  <a:gd name="connsiteY2" fmla="*/ 310896 h 310896"/>
                  <a:gd name="connsiteX3" fmla="*/ 128022 w 173741"/>
                  <a:gd name="connsiteY3" fmla="*/ 236985 h 310896"/>
                  <a:gd name="connsiteX4" fmla="*/ 120944 w 173741"/>
                  <a:gd name="connsiteY4" fmla="*/ 239875 h 310896"/>
                  <a:gd name="connsiteX5" fmla="*/ 23188 w 173741"/>
                  <a:gd name="connsiteY5" fmla="*/ 239875 h 310896"/>
                  <a:gd name="connsiteX6" fmla="*/ 0 w 173741"/>
                  <a:gd name="connsiteY6" fmla="*/ 217016 h 310896"/>
                  <a:gd name="connsiteX7" fmla="*/ 23188 w 173741"/>
                  <a:gd name="connsiteY7" fmla="*/ 194156 h 310896"/>
                  <a:gd name="connsiteX8" fmla="*/ 120944 w 173741"/>
                  <a:gd name="connsiteY8" fmla="*/ 194156 h 310896"/>
                  <a:gd name="connsiteX9" fmla="*/ 128022 w 173741"/>
                  <a:gd name="connsiteY9" fmla="*/ 197046 h 310896"/>
                  <a:gd name="connsiteX10" fmla="*/ 128022 w 173741"/>
                  <a:gd name="connsiteY10" fmla="*/ 110167 h 310896"/>
                  <a:gd name="connsiteX11" fmla="*/ 120944 w 173741"/>
                  <a:gd name="connsiteY11" fmla="*/ 113057 h 310896"/>
                  <a:gd name="connsiteX12" fmla="*/ 23188 w 173741"/>
                  <a:gd name="connsiteY12" fmla="*/ 113057 h 310896"/>
                  <a:gd name="connsiteX13" fmla="*/ 0 w 173741"/>
                  <a:gd name="connsiteY13" fmla="*/ 90197 h 310896"/>
                  <a:gd name="connsiteX14" fmla="*/ 23188 w 173741"/>
                  <a:gd name="connsiteY14" fmla="*/ 67338 h 310896"/>
                  <a:gd name="connsiteX15" fmla="*/ 120944 w 173741"/>
                  <a:gd name="connsiteY15" fmla="*/ 67338 h 310896"/>
                  <a:gd name="connsiteX16" fmla="*/ 128022 w 173741"/>
                  <a:gd name="connsiteY16" fmla="*/ 70228 h 310896"/>
                  <a:gd name="connsiteX17" fmla="*/ 128022 w 173741"/>
                  <a:gd name="connsiteY17" fmla="*/ 0 h 310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3741" h="310896">
                    <a:moveTo>
                      <a:pt x="173741" y="0"/>
                    </a:moveTo>
                    <a:lnTo>
                      <a:pt x="173741" y="310896"/>
                    </a:lnTo>
                    <a:lnTo>
                      <a:pt x="128022" y="310896"/>
                    </a:lnTo>
                    <a:lnTo>
                      <a:pt x="128022" y="236985"/>
                    </a:lnTo>
                    <a:lnTo>
                      <a:pt x="120944" y="239875"/>
                    </a:lnTo>
                    <a:lnTo>
                      <a:pt x="23188" y="239875"/>
                    </a:lnTo>
                    <a:cubicBezTo>
                      <a:pt x="10383" y="239875"/>
                      <a:pt x="0" y="229641"/>
                      <a:pt x="0" y="217016"/>
                    </a:cubicBezTo>
                    <a:cubicBezTo>
                      <a:pt x="0" y="204390"/>
                      <a:pt x="10383" y="194156"/>
                      <a:pt x="23188" y="194156"/>
                    </a:cubicBezTo>
                    <a:lnTo>
                      <a:pt x="120944" y="194156"/>
                    </a:lnTo>
                    <a:lnTo>
                      <a:pt x="128022" y="197046"/>
                    </a:lnTo>
                    <a:lnTo>
                      <a:pt x="128022" y="110167"/>
                    </a:lnTo>
                    <a:lnTo>
                      <a:pt x="120944" y="113057"/>
                    </a:lnTo>
                    <a:lnTo>
                      <a:pt x="23188" y="113057"/>
                    </a:lnTo>
                    <a:cubicBezTo>
                      <a:pt x="10383" y="113057"/>
                      <a:pt x="0" y="102823"/>
                      <a:pt x="0" y="90197"/>
                    </a:cubicBezTo>
                    <a:cubicBezTo>
                      <a:pt x="0" y="77572"/>
                      <a:pt x="10383" y="67338"/>
                      <a:pt x="23188" y="67338"/>
                    </a:cubicBezTo>
                    <a:lnTo>
                      <a:pt x="120944" y="67338"/>
                    </a:lnTo>
                    <a:lnTo>
                      <a:pt x="128022" y="70228"/>
                    </a:lnTo>
                    <a:lnTo>
                      <a:pt x="128022" y="0"/>
                    </a:lnTo>
                    <a:close/>
                  </a:path>
                </a:pathLst>
              </a:custGeom>
              <a:solidFill>
                <a:srgbClr val="7274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342900"/>
                <a:endParaRPr lang="en-US" sz="200">
                  <a:solidFill>
                    <a:prstClr val="white"/>
                  </a:solidFill>
                  <a:latin typeface="Georgia"/>
                </a:endParaRPr>
              </a:p>
            </p:txBody>
          </p:sp>
        </p:grp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CED2A5BE-B80F-40A3-9CC6-589024FF6A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8978" y="1883772"/>
              <a:ext cx="1188720" cy="118872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accent6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>
                <a:solidFill>
                  <a:schemeClr val="bg2"/>
                </a:solidFill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17238C32-2D78-4022-B9F9-529D1684BDE6}"/>
                </a:ext>
              </a:extLst>
            </p:cNvPr>
            <p:cNvSpPr/>
            <p:nvPr/>
          </p:nvSpPr>
          <p:spPr>
            <a:xfrm>
              <a:off x="6016138" y="2020932"/>
              <a:ext cx="914400" cy="9144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>
                <a:solidFill>
                  <a:schemeClr val="bg2"/>
                </a:solidFill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C1BC6DE8-C12A-45EF-B12D-B120CF150F98}"/>
                </a:ext>
              </a:extLst>
            </p:cNvPr>
            <p:cNvGrpSpPr/>
            <p:nvPr/>
          </p:nvGrpSpPr>
          <p:grpSpPr>
            <a:xfrm rot="16200000">
              <a:off x="5527518" y="2317467"/>
              <a:ext cx="182516" cy="325362"/>
              <a:chOff x="1030846" y="4444779"/>
              <a:chExt cx="233172" cy="424876"/>
            </a:xfrm>
          </p:grpSpPr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2FB052D1-610F-4A3D-B389-899FD1CB449D}"/>
                  </a:ext>
                </a:extLst>
              </p:cNvPr>
              <p:cNvSpPr/>
              <p:nvPr/>
            </p:nvSpPr>
            <p:spPr>
              <a:xfrm>
                <a:off x="1045003" y="4444779"/>
                <a:ext cx="207049" cy="309927"/>
              </a:xfrm>
              <a:custGeom>
                <a:avLst/>
                <a:gdLst>
                  <a:gd name="connsiteX0" fmla="*/ 75532 w 207049"/>
                  <a:gd name="connsiteY0" fmla="*/ 0 h 309927"/>
                  <a:gd name="connsiteX1" fmla="*/ 131516 w 207049"/>
                  <a:gd name="connsiteY1" fmla="*/ 0 h 309927"/>
                  <a:gd name="connsiteX2" fmla="*/ 131516 w 207049"/>
                  <a:gd name="connsiteY2" fmla="*/ 124682 h 309927"/>
                  <a:gd name="connsiteX3" fmla="*/ 148606 w 207049"/>
                  <a:gd name="connsiteY3" fmla="*/ 124682 h 309927"/>
                  <a:gd name="connsiteX4" fmla="*/ 148606 w 207049"/>
                  <a:gd name="connsiteY4" fmla="*/ 151052 h 309927"/>
                  <a:gd name="connsiteX5" fmla="*/ 176727 w 207049"/>
                  <a:gd name="connsiteY5" fmla="*/ 166445 h 309927"/>
                  <a:gd name="connsiteX6" fmla="*/ 207049 w 207049"/>
                  <a:gd name="connsiteY6" fmla="*/ 225878 h 309927"/>
                  <a:gd name="connsiteX7" fmla="*/ 207048 w 207049"/>
                  <a:gd name="connsiteY7" fmla="*/ 309927 h 309927"/>
                  <a:gd name="connsiteX8" fmla="*/ 0 w 207049"/>
                  <a:gd name="connsiteY8" fmla="*/ 309927 h 309927"/>
                  <a:gd name="connsiteX9" fmla="*/ 0 w 207049"/>
                  <a:gd name="connsiteY9" fmla="*/ 225878 h 309927"/>
                  <a:gd name="connsiteX10" fmla="*/ 30322 w 207049"/>
                  <a:gd name="connsiteY10" fmla="*/ 166445 h 309927"/>
                  <a:gd name="connsiteX11" fmla="*/ 58441 w 207049"/>
                  <a:gd name="connsiteY11" fmla="*/ 151054 h 309927"/>
                  <a:gd name="connsiteX12" fmla="*/ 58441 w 207049"/>
                  <a:gd name="connsiteY12" fmla="*/ 124682 h 309927"/>
                  <a:gd name="connsiteX13" fmla="*/ 75532 w 207049"/>
                  <a:gd name="connsiteY13" fmla="*/ 124682 h 309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7049" h="309927">
                    <a:moveTo>
                      <a:pt x="75532" y="0"/>
                    </a:moveTo>
                    <a:lnTo>
                      <a:pt x="131516" y="0"/>
                    </a:lnTo>
                    <a:lnTo>
                      <a:pt x="131516" y="124682"/>
                    </a:lnTo>
                    <a:lnTo>
                      <a:pt x="148606" y="124682"/>
                    </a:lnTo>
                    <a:lnTo>
                      <a:pt x="148606" y="151052"/>
                    </a:lnTo>
                    <a:lnTo>
                      <a:pt x="176727" y="166445"/>
                    </a:lnTo>
                    <a:cubicBezTo>
                      <a:pt x="195461" y="181655"/>
                      <a:pt x="207049" y="202668"/>
                      <a:pt x="207049" y="225878"/>
                    </a:cubicBezTo>
                    <a:lnTo>
                      <a:pt x="207048" y="309927"/>
                    </a:lnTo>
                    <a:lnTo>
                      <a:pt x="0" y="309927"/>
                    </a:lnTo>
                    <a:lnTo>
                      <a:pt x="0" y="225878"/>
                    </a:lnTo>
                    <a:cubicBezTo>
                      <a:pt x="0" y="202668"/>
                      <a:pt x="11588" y="181655"/>
                      <a:pt x="30322" y="166445"/>
                    </a:cubicBezTo>
                    <a:lnTo>
                      <a:pt x="58441" y="151054"/>
                    </a:lnTo>
                    <a:lnTo>
                      <a:pt x="58441" y="124682"/>
                    </a:lnTo>
                    <a:lnTo>
                      <a:pt x="75532" y="124682"/>
                    </a:lnTo>
                    <a:close/>
                  </a:path>
                </a:pathLst>
              </a:custGeom>
              <a:solidFill>
                <a:srgbClr val="C8C9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342900"/>
                <a:endParaRPr lang="en-US" sz="200">
                  <a:solidFill>
                    <a:prstClr val="white"/>
                  </a:solidFill>
                  <a:latin typeface="Georgia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01E749D7-7B31-4C41-924A-7C8E58A99510}"/>
                  </a:ext>
                </a:extLst>
              </p:cNvPr>
              <p:cNvSpPr/>
              <p:nvPr/>
            </p:nvSpPr>
            <p:spPr>
              <a:xfrm rot="16200000">
                <a:off x="1082279" y="4687916"/>
                <a:ext cx="130306" cy="233172"/>
              </a:xfrm>
              <a:custGeom>
                <a:avLst/>
                <a:gdLst>
                  <a:gd name="connsiteX0" fmla="*/ 173741 w 173741"/>
                  <a:gd name="connsiteY0" fmla="*/ 0 h 310896"/>
                  <a:gd name="connsiteX1" fmla="*/ 173741 w 173741"/>
                  <a:gd name="connsiteY1" fmla="*/ 310896 h 310896"/>
                  <a:gd name="connsiteX2" fmla="*/ 128022 w 173741"/>
                  <a:gd name="connsiteY2" fmla="*/ 310896 h 310896"/>
                  <a:gd name="connsiteX3" fmla="*/ 128022 w 173741"/>
                  <a:gd name="connsiteY3" fmla="*/ 236985 h 310896"/>
                  <a:gd name="connsiteX4" fmla="*/ 120944 w 173741"/>
                  <a:gd name="connsiteY4" fmla="*/ 239875 h 310896"/>
                  <a:gd name="connsiteX5" fmla="*/ 23188 w 173741"/>
                  <a:gd name="connsiteY5" fmla="*/ 239875 h 310896"/>
                  <a:gd name="connsiteX6" fmla="*/ 0 w 173741"/>
                  <a:gd name="connsiteY6" fmla="*/ 217016 h 310896"/>
                  <a:gd name="connsiteX7" fmla="*/ 23188 w 173741"/>
                  <a:gd name="connsiteY7" fmla="*/ 194156 h 310896"/>
                  <a:gd name="connsiteX8" fmla="*/ 120944 w 173741"/>
                  <a:gd name="connsiteY8" fmla="*/ 194156 h 310896"/>
                  <a:gd name="connsiteX9" fmla="*/ 128022 w 173741"/>
                  <a:gd name="connsiteY9" fmla="*/ 197046 h 310896"/>
                  <a:gd name="connsiteX10" fmla="*/ 128022 w 173741"/>
                  <a:gd name="connsiteY10" fmla="*/ 110167 h 310896"/>
                  <a:gd name="connsiteX11" fmla="*/ 120944 w 173741"/>
                  <a:gd name="connsiteY11" fmla="*/ 113057 h 310896"/>
                  <a:gd name="connsiteX12" fmla="*/ 23188 w 173741"/>
                  <a:gd name="connsiteY12" fmla="*/ 113057 h 310896"/>
                  <a:gd name="connsiteX13" fmla="*/ 0 w 173741"/>
                  <a:gd name="connsiteY13" fmla="*/ 90197 h 310896"/>
                  <a:gd name="connsiteX14" fmla="*/ 23188 w 173741"/>
                  <a:gd name="connsiteY14" fmla="*/ 67338 h 310896"/>
                  <a:gd name="connsiteX15" fmla="*/ 120944 w 173741"/>
                  <a:gd name="connsiteY15" fmla="*/ 67338 h 310896"/>
                  <a:gd name="connsiteX16" fmla="*/ 128022 w 173741"/>
                  <a:gd name="connsiteY16" fmla="*/ 70228 h 310896"/>
                  <a:gd name="connsiteX17" fmla="*/ 128022 w 173741"/>
                  <a:gd name="connsiteY17" fmla="*/ 0 h 310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3741" h="310896">
                    <a:moveTo>
                      <a:pt x="173741" y="0"/>
                    </a:moveTo>
                    <a:lnTo>
                      <a:pt x="173741" y="310896"/>
                    </a:lnTo>
                    <a:lnTo>
                      <a:pt x="128022" y="310896"/>
                    </a:lnTo>
                    <a:lnTo>
                      <a:pt x="128022" y="236985"/>
                    </a:lnTo>
                    <a:lnTo>
                      <a:pt x="120944" y="239875"/>
                    </a:lnTo>
                    <a:lnTo>
                      <a:pt x="23188" y="239875"/>
                    </a:lnTo>
                    <a:cubicBezTo>
                      <a:pt x="10383" y="239875"/>
                      <a:pt x="0" y="229641"/>
                      <a:pt x="0" y="217016"/>
                    </a:cubicBezTo>
                    <a:cubicBezTo>
                      <a:pt x="0" y="204390"/>
                      <a:pt x="10383" y="194156"/>
                      <a:pt x="23188" y="194156"/>
                    </a:cubicBezTo>
                    <a:lnTo>
                      <a:pt x="120944" y="194156"/>
                    </a:lnTo>
                    <a:lnTo>
                      <a:pt x="128022" y="197046"/>
                    </a:lnTo>
                    <a:lnTo>
                      <a:pt x="128022" y="110167"/>
                    </a:lnTo>
                    <a:lnTo>
                      <a:pt x="120944" y="113057"/>
                    </a:lnTo>
                    <a:lnTo>
                      <a:pt x="23188" y="113057"/>
                    </a:lnTo>
                    <a:cubicBezTo>
                      <a:pt x="10383" y="113057"/>
                      <a:pt x="0" y="102823"/>
                      <a:pt x="0" y="90197"/>
                    </a:cubicBezTo>
                    <a:cubicBezTo>
                      <a:pt x="0" y="77572"/>
                      <a:pt x="10383" y="67338"/>
                      <a:pt x="23188" y="67338"/>
                    </a:cubicBezTo>
                    <a:lnTo>
                      <a:pt x="120944" y="67338"/>
                    </a:lnTo>
                    <a:lnTo>
                      <a:pt x="128022" y="70228"/>
                    </a:lnTo>
                    <a:lnTo>
                      <a:pt x="128022" y="0"/>
                    </a:lnTo>
                    <a:close/>
                  </a:path>
                </a:pathLst>
              </a:custGeom>
              <a:solidFill>
                <a:srgbClr val="7274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342900"/>
                <a:endParaRPr lang="en-US" sz="200">
                  <a:solidFill>
                    <a:prstClr val="white"/>
                  </a:solidFill>
                  <a:latin typeface="Georgia"/>
                </a:endParaRPr>
              </a:p>
            </p:txBody>
          </p: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79739953-FE09-4969-A078-38E567E43E1F}"/>
                </a:ext>
              </a:extLst>
            </p:cNvPr>
            <p:cNvGrpSpPr/>
            <p:nvPr/>
          </p:nvGrpSpPr>
          <p:grpSpPr>
            <a:xfrm rot="5400000" flipH="1">
              <a:off x="7245444" y="2315721"/>
              <a:ext cx="182516" cy="325362"/>
              <a:chOff x="1030846" y="4444779"/>
              <a:chExt cx="233172" cy="424876"/>
            </a:xfrm>
          </p:grpSpPr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6007487C-85F6-4E58-ADD3-D40DB3F6CFE3}"/>
                  </a:ext>
                </a:extLst>
              </p:cNvPr>
              <p:cNvSpPr/>
              <p:nvPr/>
            </p:nvSpPr>
            <p:spPr>
              <a:xfrm>
                <a:off x="1045003" y="4444779"/>
                <a:ext cx="207049" cy="309927"/>
              </a:xfrm>
              <a:custGeom>
                <a:avLst/>
                <a:gdLst>
                  <a:gd name="connsiteX0" fmla="*/ 75532 w 207049"/>
                  <a:gd name="connsiteY0" fmla="*/ 0 h 309927"/>
                  <a:gd name="connsiteX1" fmla="*/ 131516 w 207049"/>
                  <a:gd name="connsiteY1" fmla="*/ 0 h 309927"/>
                  <a:gd name="connsiteX2" fmla="*/ 131516 w 207049"/>
                  <a:gd name="connsiteY2" fmla="*/ 124682 h 309927"/>
                  <a:gd name="connsiteX3" fmla="*/ 148606 w 207049"/>
                  <a:gd name="connsiteY3" fmla="*/ 124682 h 309927"/>
                  <a:gd name="connsiteX4" fmla="*/ 148606 w 207049"/>
                  <a:gd name="connsiteY4" fmla="*/ 151052 h 309927"/>
                  <a:gd name="connsiteX5" fmla="*/ 176727 w 207049"/>
                  <a:gd name="connsiteY5" fmla="*/ 166445 h 309927"/>
                  <a:gd name="connsiteX6" fmla="*/ 207049 w 207049"/>
                  <a:gd name="connsiteY6" fmla="*/ 225878 h 309927"/>
                  <a:gd name="connsiteX7" fmla="*/ 207048 w 207049"/>
                  <a:gd name="connsiteY7" fmla="*/ 309927 h 309927"/>
                  <a:gd name="connsiteX8" fmla="*/ 0 w 207049"/>
                  <a:gd name="connsiteY8" fmla="*/ 309927 h 309927"/>
                  <a:gd name="connsiteX9" fmla="*/ 0 w 207049"/>
                  <a:gd name="connsiteY9" fmla="*/ 225878 h 309927"/>
                  <a:gd name="connsiteX10" fmla="*/ 30322 w 207049"/>
                  <a:gd name="connsiteY10" fmla="*/ 166445 h 309927"/>
                  <a:gd name="connsiteX11" fmla="*/ 58441 w 207049"/>
                  <a:gd name="connsiteY11" fmla="*/ 151054 h 309927"/>
                  <a:gd name="connsiteX12" fmla="*/ 58441 w 207049"/>
                  <a:gd name="connsiteY12" fmla="*/ 124682 h 309927"/>
                  <a:gd name="connsiteX13" fmla="*/ 75532 w 207049"/>
                  <a:gd name="connsiteY13" fmla="*/ 124682 h 309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7049" h="309927">
                    <a:moveTo>
                      <a:pt x="75532" y="0"/>
                    </a:moveTo>
                    <a:lnTo>
                      <a:pt x="131516" y="0"/>
                    </a:lnTo>
                    <a:lnTo>
                      <a:pt x="131516" y="124682"/>
                    </a:lnTo>
                    <a:lnTo>
                      <a:pt x="148606" y="124682"/>
                    </a:lnTo>
                    <a:lnTo>
                      <a:pt x="148606" y="151052"/>
                    </a:lnTo>
                    <a:lnTo>
                      <a:pt x="176727" y="166445"/>
                    </a:lnTo>
                    <a:cubicBezTo>
                      <a:pt x="195461" y="181655"/>
                      <a:pt x="207049" y="202668"/>
                      <a:pt x="207049" y="225878"/>
                    </a:cubicBezTo>
                    <a:lnTo>
                      <a:pt x="207048" y="309927"/>
                    </a:lnTo>
                    <a:lnTo>
                      <a:pt x="0" y="309927"/>
                    </a:lnTo>
                    <a:lnTo>
                      <a:pt x="0" y="225878"/>
                    </a:lnTo>
                    <a:cubicBezTo>
                      <a:pt x="0" y="202668"/>
                      <a:pt x="11588" y="181655"/>
                      <a:pt x="30322" y="166445"/>
                    </a:cubicBezTo>
                    <a:lnTo>
                      <a:pt x="58441" y="151054"/>
                    </a:lnTo>
                    <a:lnTo>
                      <a:pt x="58441" y="124682"/>
                    </a:lnTo>
                    <a:lnTo>
                      <a:pt x="75532" y="124682"/>
                    </a:lnTo>
                    <a:close/>
                  </a:path>
                </a:pathLst>
              </a:custGeom>
              <a:solidFill>
                <a:srgbClr val="C8C9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342900"/>
                <a:endParaRPr lang="en-US" sz="200">
                  <a:solidFill>
                    <a:prstClr val="white"/>
                  </a:solidFill>
                  <a:latin typeface="Georgia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9C179212-2F75-4EB1-A4DD-5DE1ADE6B950}"/>
                  </a:ext>
                </a:extLst>
              </p:cNvPr>
              <p:cNvSpPr/>
              <p:nvPr/>
            </p:nvSpPr>
            <p:spPr>
              <a:xfrm rot="16200000">
                <a:off x="1082279" y="4687916"/>
                <a:ext cx="130306" cy="233172"/>
              </a:xfrm>
              <a:custGeom>
                <a:avLst/>
                <a:gdLst>
                  <a:gd name="connsiteX0" fmla="*/ 173741 w 173741"/>
                  <a:gd name="connsiteY0" fmla="*/ 0 h 310896"/>
                  <a:gd name="connsiteX1" fmla="*/ 173741 w 173741"/>
                  <a:gd name="connsiteY1" fmla="*/ 310896 h 310896"/>
                  <a:gd name="connsiteX2" fmla="*/ 128022 w 173741"/>
                  <a:gd name="connsiteY2" fmla="*/ 310896 h 310896"/>
                  <a:gd name="connsiteX3" fmla="*/ 128022 w 173741"/>
                  <a:gd name="connsiteY3" fmla="*/ 236985 h 310896"/>
                  <a:gd name="connsiteX4" fmla="*/ 120944 w 173741"/>
                  <a:gd name="connsiteY4" fmla="*/ 239875 h 310896"/>
                  <a:gd name="connsiteX5" fmla="*/ 23188 w 173741"/>
                  <a:gd name="connsiteY5" fmla="*/ 239875 h 310896"/>
                  <a:gd name="connsiteX6" fmla="*/ 0 w 173741"/>
                  <a:gd name="connsiteY6" fmla="*/ 217016 h 310896"/>
                  <a:gd name="connsiteX7" fmla="*/ 23188 w 173741"/>
                  <a:gd name="connsiteY7" fmla="*/ 194156 h 310896"/>
                  <a:gd name="connsiteX8" fmla="*/ 120944 w 173741"/>
                  <a:gd name="connsiteY8" fmla="*/ 194156 h 310896"/>
                  <a:gd name="connsiteX9" fmla="*/ 128022 w 173741"/>
                  <a:gd name="connsiteY9" fmla="*/ 197046 h 310896"/>
                  <a:gd name="connsiteX10" fmla="*/ 128022 w 173741"/>
                  <a:gd name="connsiteY10" fmla="*/ 110167 h 310896"/>
                  <a:gd name="connsiteX11" fmla="*/ 120944 w 173741"/>
                  <a:gd name="connsiteY11" fmla="*/ 113057 h 310896"/>
                  <a:gd name="connsiteX12" fmla="*/ 23188 w 173741"/>
                  <a:gd name="connsiteY12" fmla="*/ 113057 h 310896"/>
                  <a:gd name="connsiteX13" fmla="*/ 0 w 173741"/>
                  <a:gd name="connsiteY13" fmla="*/ 90197 h 310896"/>
                  <a:gd name="connsiteX14" fmla="*/ 23188 w 173741"/>
                  <a:gd name="connsiteY14" fmla="*/ 67338 h 310896"/>
                  <a:gd name="connsiteX15" fmla="*/ 120944 w 173741"/>
                  <a:gd name="connsiteY15" fmla="*/ 67338 h 310896"/>
                  <a:gd name="connsiteX16" fmla="*/ 128022 w 173741"/>
                  <a:gd name="connsiteY16" fmla="*/ 70228 h 310896"/>
                  <a:gd name="connsiteX17" fmla="*/ 128022 w 173741"/>
                  <a:gd name="connsiteY17" fmla="*/ 0 h 310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3741" h="310896">
                    <a:moveTo>
                      <a:pt x="173741" y="0"/>
                    </a:moveTo>
                    <a:lnTo>
                      <a:pt x="173741" y="310896"/>
                    </a:lnTo>
                    <a:lnTo>
                      <a:pt x="128022" y="310896"/>
                    </a:lnTo>
                    <a:lnTo>
                      <a:pt x="128022" y="236985"/>
                    </a:lnTo>
                    <a:lnTo>
                      <a:pt x="120944" y="239875"/>
                    </a:lnTo>
                    <a:lnTo>
                      <a:pt x="23188" y="239875"/>
                    </a:lnTo>
                    <a:cubicBezTo>
                      <a:pt x="10383" y="239875"/>
                      <a:pt x="0" y="229641"/>
                      <a:pt x="0" y="217016"/>
                    </a:cubicBezTo>
                    <a:cubicBezTo>
                      <a:pt x="0" y="204390"/>
                      <a:pt x="10383" y="194156"/>
                      <a:pt x="23188" y="194156"/>
                    </a:cubicBezTo>
                    <a:lnTo>
                      <a:pt x="120944" y="194156"/>
                    </a:lnTo>
                    <a:lnTo>
                      <a:pt x="128022" y="197046"/>
                    </a:lnTo>
                    <a:lnTo>
                      <a:pt x="128022" y="110167"/>
                    </a:lnTo>
                    <a:lnTo>
                      <a:pt x="120944" y="113057"/>
                    </a:lnTo>
                    <a:lnTo>
                      <a:pt x="23188" y="113057"/>
                    </a:lnTo>
                    <a:cubicBezTo>
                      <a:pt x="10383" y="113057"/>
                      <a:pt x="0" y="102823"/>
                      <a:pt x="0" y="90197"/>
                    </a:cubicBezTo>
                    <a:cubicBezTo>
                      <a:pt x="0" y="77572"/>
                      <a:pt x="10383" y="67338"/>
                      <a:pt x="23188" y="67338"/>
                    </a:cubicBezTo>
                    <a:lnTo>
                      <a:pt x="120944" y="67338"/>
                    </a:lnTo>
                    <a:lnTo>
                      <a:pt x="128022" y="70228"/>
                    </a:lnTo>
                    <a:lnTo>
                      <a:pt x="128022" y="0"/>
                    </a:lnTo>
                    <a:close/>
                  </a:path>
                </a:pathLst>
              </a:custGeom>
              <a:solidFill>
                <a:srgbClr val="7274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342900"/>
                <a:endParaRPr lang="en-US" sz="200">
                  <a:solidFill>
                    <a:prstClr val="white"/>
                  </a:solidFill>
                  <a:latin typeface="Georgia"/>
                </a:endParaRPr>
              </a:p>
            </p:txBody>
          </p:sp>
        </p:grp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7745A761-821E-467F-A4C1-9806CD81909A}"/>
                </a:ext>
              </a:extLst>
            </p:cNvPr>
            <p:cNvGrpSpPr/>
            <p:nvPr/>
          </p:nvGrpSpPr>
          <p:grpSpPr>
            <a:xfrm rot="8100000" flipH="1">
              <a:off x="7029313" y="2920359"/>
              <a:ext cx="182516" cy="325362"/>
              <a:chOff x="1030846" y="4444779"/>
              <a:chExt cx="233172" cy="424876"/>
            </a:xfrm>
          </p:grpSpPr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B90514BF-21F0-4501-9670-D17DABFF9D7F}"/>
                  </a:ext>
                </a:extLst>
              </p:cNvPr>
              <p:cNvSpPr/>
              <p:nvPr/>
            </p:nvSpPr>
            <p:spPr>
              <a:xfrm>
                <a:off x="1045003" y="4444779"/>
                <a:ext cx="207049" cy="309927"/>
              </a:xfrm>
              <a:custGeom>
                <a:avLst/>
                <a:gdLst>
                  <a:gd name="connsiteX0" fmla="*/ 75532 w 207049"/>
                  <a:gd name="connsiteY0" fmla="*/ 0 h 309927"/>
                  <a:gd name="connsiteX1" fmla="*/ 131516 w 207049"/>
                  <a:gd name="connsiteY1" fmla="*/ 0 h 309927"/>
                  <a:gd name="connsiteX2" fmla="*/ 131516 w 207049"/>
                  <a:gd name="connsiteY2" fmla="*/ 124682 h 309927"/>
                  <a:gd name="connsiteX3" fmla="*/ 148606 w 207049"/>
                  <a:gd name="connsiteY3" fmla="*/ 124682 h 309927"/>
                  <a:gd name="connsiteX4" fmla="*/ 148606 w 207049"/>
                  <a:gd name="connsiteY4" fmla="*/ 151052 h 309927"/>
                  <a:gd name="connsiteX5" fmla="*/ 176727 w 207049"/>
                  <a:gd name="connsiteY5" fmla="*/ 166445 h 309927"/>
                  <a:gd name="connsiteX6" fmla="*/ 207049 w 207049"/>
                  <a:gd name="connsiteY6" fmla="*/ 225878 h 309927"/>
                  <a:gd name="connsiteX7" fmla="*/ 207048 w 207049"/>
                  <a:gd name="connsiteY7" fmla="*/ 309927 h 309927"/>
                  <a:gd name="connsiteX8" fmla="*/ 0 w 207049"/>
                  <a:gd name="connsiteY8" fmla="*/ 309927 h 309927"/>
                  <a:gd name="connsiteX9" fmla="*/ 0 w 207049"/>
                  <a:gd name="connsiteY9" fmla="*/ 225878 h 309927"/>
                  <a:gd name="connsiteX10" fmla="*/ 30322 w 207049"/>
                  <a:gd name="connsiteY10" fmla="*/ 166445 h 309927"/>
                  <a:gd name="connsiteX11" fmla="*/ 58441 w 207049"/>
                  <a:gd name="connsiteY11" fmla="*/ 151054 h 309927"/>
                  <a:gd name="connsiteX12" fmla="*/ 58441 w 207049"/>
                  <a:gd name="connsiteY12" fmla="*/ 124682 h 309927"/>
                  <a:gd name="connsiteX13" fmla="*/ 75532 w 207049"/>
                  <a:gd name="connsiteY13" fmla="*/ 124682 h 309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7049" h="309927">
                    <a:moveTo>
                      <a:pt x="75532" y="0"/>
                    </a:moveTo>
                    <a:lnTo>
                      <a:pt x="131516" y="0"/>
                    </a:lnTo>
                    <a:lnTo>
                      <a:pt x="131516" y="124682"/>
                    </a:lnTo>
                    <a:lnTo>
                      <a:pt x="148606" y="124682"/>
                    </a:lnTo>
                    <a:lnTo>
                      <a:pt x="148606" y="151052"/>
                    </a:lnTo>
                    <a:lnTo>
                      <a:pt x="176727" y="166445"/>
                    </a:lnTo>
                    <a:cubicBezTo>
                      <a:pt x="195461" y="181655"/>
                      <a:pt x="207049" y="202668"/>
                      <a:pt x="207049" y="225878"/>
                    </a:cubicBezTo>
                    <a:lnTo>
                      <a:pt x="207048" y="309927"/>
                    </a:lnTo>
                    <a:lnTo>
                      <a:pt x="0" y="309927"/>
                    </a:lnTo>
                    <a:lnTo>
                      <a:pt x="0" y="225878"/>
                    </a:lnTo>
                    <a:cubicBezTo>
                      <a:pt x="0" y="202668"/>
                      <a:pt x="11588" y="181655"/>
                      <a:pt x="30322" y="166445"/>
                    </a:cubicBezTo>
                    <a:lnTo>
                      <a:pt x="58441" y="151054"/>
                    </a:lnTo>
                    <a:lnTo>
                      <a:pt x="58441" y="124682"/>
                    </a:lnTo>
                    <a:lnTo>
                      <a:pt x="75532" y="124682"/>
                    </a:lnTo>
                    <a:close/>
                  </a:path>
                </a:pathLst>
              </a:custGeom>
              <a:solidFill>
                <a:srgbClr val="C8C9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342900"/>
                <a:endParaRPr lang="en-US" sz="200">
                  <a:solidFill>
                    <a:prstClr val="white"/>
                  </a:solidFill>
                  <a:latin typeface="Georgia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3EB3369D-BCF6-4A6B-9572-D6F137D339E5}"/>
                  </a:ext>
                </a:extLst>
              </p:cNvPr>
              <p:cNvSpPr/>
              <p:nvPr/>
            </p:nvSpPr>
            <p:spPr>
              <a:xfrm rot="16200000">
                <a:off x="1082279" y="4687916"/>
                <a:ext cx="130306" cy="233172"/>
              </a:xfrm>
              <a:custGeom>
                <a:avLst/>
                <a:gdLst>
                  <a:gd name="connsiteX0" fmla="*/ 173741 w 173741"/>
                  <a:gd name="connsiteY0" fmla="*/ 0 h 310896"/>
                  <a:gd name="connsiteX1" fmla="*/ 173741 w 173741"/>
                  <a:gd name="connsiteY1" fmla="*/ 310896 h 310896"/>
                  <a:gd name="connsiteX2" fmla="*/ 128022 w 173741"/>
                  <a:gd name="connsiteY2" fmla="*/ 310896 h 310896"/>
                  <a:gd name="connsiteX3" fmla="*/ 128022 w 173741"/>
                  <a:gd name="connsiteY3" fmla="*/ 236985 h 310896"/>
                  <a:gd name="connsiteX4" fmla="*/ 120944 w 173741"/>
                  <a:gd name="connsiteY4" fmla="*/ 239875 h 310896"/>
                  <a:gd name="connsiteX5" fmla="*/ 23188 w 173741"/>
                  <a:gd name="connsiteY5" fmla="*/ 239875 h 310896"/>
                  <a:gd name="connsiteX6" fmla="*/ 0 w 173741"/>
                  <a:gd name="connsiteY6" fmla="*/ 217016 h 310896"/>
                  <a:gd name="connsiteX7" fmla="*/ 23188 w 173741"/>
                  <a:gd name="connsiteY7" fmla="*/ 194156 h 310896"/>
                  <a:gd name="connsiteX8" fmla="*/ 120944 w 173741"/>
                  <a:gd name="connsiteY8" fmla="*/ 194156 h 310896"/>
                  <a:gd name="connsiteX9" fmla="*/ 128022 w 173741"/>
                  <a:gd name="connsiteY9" fmla="*/ 197046 h 310896"/>
                  <a:gd name="connsiteX10" fmla="*/ 128022 w 173741"/>
                  <a:gd name="connsiteY10" fmla="*/ 110167 h 310896"/>
                  <a:gd name="connsiteX11" fmla="*/ 120944 w 173741"/>
                  <a:gd name="connsiteY11" fmla="*/ 113057 h 310896"/>
                  <a:gd name="connsiteX12" fmla="*/ 23188 w 173741"/>
                  <a:gd name="connsiteY12" fmla="*/ 113057 h 310896"/>
                  <a:gd name="connsiteX13" fmla="*/ 0 w 173741"/>
                  <a:gd name="connsiteY13" fmla="*/ 90197 h 310896"/>
                  <a:gd name="connsiteX14" fmla="*/ 23188 w 173741"/>
                  <a:gd name="connsiteY14" fmla="*/ 67338 h 310896"/>
                  <a:gd name="connsiteX15" fmla="*/ 120944 w 173741"/>
                  <a:gd name="connsiteY15" fmla="*/ 67338 h 310896"/>
                  <a:gd name="connsiteX16" fmla="*/ 128022 w 173741"/>
                  <a:gd name="connsiteY16" fmla="*/ 70228 h 310896"/>
                  <a:gd name="connsiteX17" fmla="*/ 128022 w 173741"/>
                  <a:gd name="connsiteY17" fmla="*/ 0 h 310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3741" h="310896">
                    <a:moveTo>
                      <a:pt x="173741" y="0"/>
                    </a:moveTo>
                    <a:lnTo>
                      <a:pt x="173741" y="310896"/>
                    </a:lnTo>
                    <a:lnTo>
                      <a:pt x="128022" y="310896"/>
                    </a:lnTo>
                    <a:lnTo>
                      <a:pt x="128022" y="236985"/>
                    </a:lnTo>
                    <a:lnTo>
                      <a:pt x="120944" y="239875"/>
                    </a:lnTo>
                    <a:lnTo>
                      <a:pt x="23188" y="239875"/>
                    </a:lnTo>
                    <a:cubicBezTo>
                      <a:pt x="10383" y="239875"/>
                      <a:pt x="0" y="229641"/>
                      <a:pt x="0" y="217016"/>
                    </a:cubicBezTo>
                    <a:cubicBezTo>
                      <a:pt x="0" y="204390"/>
                      <a:pt x="10383" y="194156"/>
                      <a:pt x="23188" y="194156"/>
                    </a:cubicBezTo>
                    <a:lnTo>
                      <a:pt x="120944" y="194156"/>
                    </a:lnTo>
                    <a:lnTo>
                      <a:pt x="128022" y="197046"/>
                    </a:lnTo>
                    <a:lnTo>
                      <a:pt x="128022" y="110167"/>
                    </a:lnTo>
                    <a:lnTo>
                      <a:pt x="120944" y="113057"/>
                    </a:lnTo>
                    <a:lnTo>
                      <a:pt x="23188" y="113057"/>
                    </a:lnTo>
                    <a:cubicBezTo>
                      <a:pt x="10383" y="113057"/>
                      <a:pt x="0" y="102823"/>
                      <a:pt x="0" y="90197"/>
                    </a:cubicBezTo>
                    <a:cubicBezTo>
                      <a:pt x="0" y="77572"/>
                      <a:pt x="10383" y="67338"/>
                      <a:pt x="23188" y="67338"/>
                    </a:cubicBezTo>
                    <a:lnTo>
                      <a:pt x="120944" y="67338"/>
                    </a:lnTo>
                    <a:lnTo>
                      <a:pt x="128022" y="70228"/>
                    </a:lnTo>
                    <a:lnTo>
                      <a:pt x="128022" y="0"/>
                    </a:lnTo>
                    <a:close/>
                  </a:path>
                </a:pathLst>
              </a:custGeom>
              <a:solidFill>
                <a:srgbClr val="7274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342900"/>
                <a:endParaRPr lang="en-US" sz="200">
                  <a:solidFill>
                    <a:prstClr val="white"/>
                  </a:solidFill>
                  <a:latin typeface="Georgia"/>
                </a:endParaRPr>
              </a:p>
            </p:txBody>
          </p: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27BDD9C5-D680-4C65-8917-C92391CC67B4}"/>
                </a:ext>
              </a:extLst>
            </p:cNvPr>
            <p:cNvGrpSpPr/>
            <p:nvPr/>
          </p:nvGrpSpPr>
          <p:grpSpPr>
            <a:xfrm rot="13500000">
              <a:off x="5752918" y="2916579"/>
              <a:ext cx="182516" cy="325362"/>
              <a:chOff x="1030846" y="4444779"/>
              <a:chExt cx="233172" cy="424876"/>
            </a:xfrm>
          </p:grpSpPr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81F6C78E-F21B-4495-8271-630CA3D47C98}"/>
                  </a:ext>
                </a:extLst>
              </p:cNvPr>
              <p:cNvSpPr/>
              <p:nvPr/>
            </p:nvSpPr>
            <p:spPr>
              <a:xfrm>
                <a:off x="1045003" y="4444779"/>
                <a:ext cx="207049" cy="309927"/>
              </a:xfrm>
              <a:custGeom>
                <a:avLst/>
                <a:gdLst>
                  <a:gd name="connsiteX0" fmla="*/ 75532 w 207049"/>
                  <a:gd name="connsiteY0" fmla="*/ 0 h 309927"/>
                  <a:gd name="connsiteX1" fmla="*/ 131516 w 207049"/>
                  <a:gd name="connsiteY1" fmla="*/ 0 h 309927"/>
                  <a:gd name="connsiteX2" fmla="*/ 131516 w 207049"/>
                  <a:gd name="connsiteY2" fmla="*/ 124682 h 309927"/>
                  <a:gd name="connsiteX3" fmla="*/ 148606 w 207049"/>
                  <a:gd name="connsiteY3" fmla="*/ 124682 h 309927"/>
                  <a:gd name="connsiteX4" fmla="*/ 148606 w 207049"/>
                  <a:gd name="connsiteY4" fmla="*/ 151052 h 309927"/>
                  <a:gd name="connsiteX5" fmla="*/ 176727 w 207049"/>
                  <a:gd name="connsiteY5" fmla="*/ 166445 h 309927"/>
                  <a:gd name="connsiteX6" fmla="*/ 207049 w 207049"/>
                  <a:gd name="connsiteY6" fmla="*/ 225878 h 309927"/>
                  <a:gd name="connsiteX7" fmla="*/ 207048 w 207049"/>
                  <a:gd name="connsiteY7" fmla="*/ 309927 h 309927"/>
                  <a:gd name="connsiteX8" fmla="*/ 0 w 207049"/>
                  <a:gd name="connsiteY8" fmla="*/ 309927 h 309927"/>
                  <a:gd name="connsiteX9" fmla="*/ 0 w 207049"/>
                  <a:gd name="connsiteY9" fmla="*/ 225878 h 309927"/>
                  <a:gd name="connsiteX10" fmla="*/ 30322 w 207049"/>
                  <a:gd name="connsiteY10" fmla="*/ 166445 h 309927"/>
                  <a:gd name="connsiteX11" fmla="*/ 58441 w 207049"/>
                  <a:gd name="connsiteY11" fmla="*/ 151054 h 309927"/>
                  <a:gd name="connsiteX12" fmla="*/ 58441 w 207049"/>
                  <a:gd name="connsiteY12" fmla="*/ 124682 h 309927"/>
                  <a:gd name="connsiteX13" fmla="*/ 75532 w 207049"/>
                  <a:gd name="connsiteY13" fmla="*/ 124682 h 309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7049" h="309927">
                    <a:moveTo>
                      <a:pt x="75532" y="0"/>
                    </a:moveTo>
                    <a:lnTo>
                      <a:pt x="131516" y="0"/>
                    </a:lnTo>
                    <a:lnTo>
                      <a:pt x="131516" y="124682"/>
                    </a:lnTo>
                    <a:lnTo>
                      <a:pt x="148606" y="124682"/>
                    </a:lnTo>
                    <a:lnTo>
                      <a:pt x="148606" y="151052"/>
                    </a:lnTo>
                    <a:lnTo>
                      <a:pt x="176727" y="166445"/>
                    </a:lnTo>
                    <a:cubicBezTo>
                      <a:pt x="195461" y="181655"/>
                      <a:pt x="207049" y="202668"/>
                      <a:pt x="207049" y="225878"/>
                    </a:cubicBezTo>
                    <a:lnTo>
                      <a:pt x="207048" y="309927"/>
                    </a:lnTo>
                    <a:lnTo>
                      <a:pt x="0" y="309927"/>
                    </a:lnTo>
                    <a:lnTo>
                      <a:pt x="0" y="225878"/>
                    </a:lnTo>
                    <a:cubicBezTo>
                      <a:pt x="0" y="202668"/>
                      <a:pt x="11588" y="181655"/>
                      <a:pt x="30322" y="166445"/>
                    </a:cubicBezTo>
                    <a:lnTo>
                      <a:pt x="58441" y="151054"/>
                    </a:lnTo>
                    <a:lnTo>
                      <a:pt x="58441" y="124682"/>
                    </a:lnTo>
                    <a:lnTo>
                      <a:pt x="75532" y="124682"/>
                    </a:lnTo>
                    <a:close/>
                  </a:path>
                </a:pathLst>
              </a:custGeom>
              <a:solidFill>
                <a:srgbClr val="C8C9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342900"/>
                <a:endParaRPr lang="en-US" sz="200">
                  <a:solidFill>
                    <a:prstClr val="white"/>
                  </a:solidFill>
                  <a:latin typeface="Georgia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7AF98AE-49F0-455E-A5DB-E537340106ED}"/>
                  </a:ext>
                </a:extLst>
              </p:cNvPr>
              <p:cNvSpPr/>
              <p:nvPr/>
            </p:nvSpPr>
            <p:spPr>
              <a:xfrm rot="16200000">
                <a:off x="1082279" y="4687916"/>
                <a:ext cx="130306" cy="233172"/>
              </a:xfrm>
              <a:custGeom>
                <a:avLst/>
                <a:gdLst>
                  <a:gd name="connsiteX0" fmla="*/ 173741 w 173741"/>
                  <a:gd name="connsiteY0" fmla="*/ 0 h 310896"/>
                  <a:gd name="connsiteX1" fmla="*/ 173741 w 173741"/>
                  <a:gd name="connsiteY1" fmla="*/ 310896 h 310896"/>
                  <a:gd name="connsiteX2" fmla="*/ 128022 w 173741"/>
                  <a:gd name="connsiteY2" fmla="*/ 310896 h 310896"/>
                  <a:gd name="connsiteX3" fmla="*/ 128022 w 173741"/>
                  <a:gd name="connsiteY3" fmla="*/ 236985 h 310896"/>
                  <a:gd name="connsiteX4" fmla="*/ 120944 w 173741"/>
                  <a:gd name="connsiteY4" fmla="*/ 239875 h 310896"/>
                  <a:gd name="connsiteX5" fmla="*/ 23188 w 173741"/>
                  <a:gd name="connsiteY5" fmla="*/ 239875 h 310896"/>
                  <a:gd name="connsiteX6" fmla="*/ 0 w 173741"/>
                  <a:gd name="connsiteY6" fmla="*/ 217016 h 310896"/>
                  <a:gd name="connsiteX7" fmla="*/ 23188 w 173741"/>
                  <a:gd name="connsiteY7" fmla="*/ 194156 h 310896"/>
                  <a:gd name="connsiteX8" fmla="*/ 120944 w 173741"/>
                  <a:gd name="connsiteY8" fmla="*/ 194156 h 310896"/>
                  <a:gd name="connsiteX9" fmla="*/ 128022 w 173741"/>
                  <a:gd name="connsiteY9" fmla="*/ 197046 h 310896"/>
                  <a:gd name="connsiteX10" fmla="*/ 128022 w 173741"/>
                  <a:gd name="connsiteY10" fmla="*/ 110167 h 310896"/>
                  <a:gd name="connsiteX11" fmla="*/ 120944 w 173741"/>
                  <a:gd name="connsiteY11" fmla="*/ 113057 h 310896"/>
                  <a:gd name="connsiteX12" fmla="*/ 23188 w 173741"/>
                  <a:gd name="connsiteY12" fmla="*/ 113057 h 310896"/>
                  <a:gd name="connsiteX13" fmla="*/ 0 w 173741"/>
                  <a:gd name="connsiteY13" fmla="*/ 90197 h 310896"/>
                  <a:gd name="connsiteX14" fmla="*/ 23188 w 173741"/>
                  <a:gd name="connsiteY14" fmla="*/ 67338 h 310896"/>
                  <a:gd name="connsiteX15" fmla="*/ 120944 w 173741"/>
                  <a:gd name="connsiteY15" fmla="*/ 67338 h 310896"/>
                  <a:gd name="connsiteX16" fmla="*/ 128022 w 173741"/>
                  <a:gd name="connsiteY16" fmla="*/ 70228 h 310896"/>
                  <a:gd name="connsiteX17" fmla="*/ 128022 w 173741"/>
                  <a:gd name="connsiteY17" fmla="*/ 0 h 310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3741" h="310896">
                    <a:moveTo>
                      <a:pt x="173741" y="0"/>
                    </a:moveTo>
                    <a:lnTo>
                      <a:pt x="173741" y="310896"/>
                    </a:lnTo>
                    <a:lnTo>
                      <a:pt x="128022" y="310896"/>
                    </a:lnTo>
                    <a:lnTo>
                      <a:pt x="128022" y="236985"/>
                    </a:lnTo>
                    <a:lnTo>
                      <a:pt x="120944" y="239875"/>
                    </a:lnTo>
                    <a:lnTo>
                      <a:pt x="23188" y="239875"/>
                    </a:lnTo>
                    <a:cubicBezTo>
                      <a:pt x="10383" y="239875"/>
                      <a:pt x="0" y="229641"/>
                      <a:pt x="0" y="217016"/>
                    </a:cubicBezTo>
                    <a:cubicBezTo>
                      <a:pt x="0" y="204390"/>
                      <a:pt x="10383" y="194156"/>
                      <a:pt x="23188" y="194156"/>
                    </a:cubicBezTo>
                    <a:lnTo>
                      <a:pt x="120944" y="194156"/>
                    </a:lnTo>
                    <a:lnTo>
                      <a:pt x="128022" y="197046"/>
                    </a:lnTo>
                    <a:lnTo>
                      <a:pt x="128022" y="110167"/>
                    </a:lnTo>
                    <a:lnTo>
                      <a:pt x="120944" y="113057"/>
                    </a:lnTo>
                    <a:lnTo>
                      <a:pt x="23188" y="113057"/>
                    </a:lnTo>
                    <a:cubicBezTo>
                      <a:pt x="10383" y="113057"/>
                      <a:pt x="0" y="102823"/>
                      <a:pt x="0" y="90197"/>
                    </a:cubicBezTo>
                    <a:cubicBezTo>
                      <a:pt x="0" y="77572"/>
                      <a:pt x="10383" y="67338"/>
                      <a:pt x="23188" y="67338"/>
                    </a:cubicBezTo>
                    <a:lnTo>
                      <a:pt x="120944" y="67338"/>
                    </a:lnTo>
                    <a:lnTo>
                      <a:pt x="128022" y="70228"/>
                    </a:lnTo>
                    <a:lnTo>
                      <a:pt x="128022" y="0"/>
                    </a:lnTo>
                    <a:close/>
                  </a:path>
                </a:pathLst>
              </a:custGeom>
              <a:solidFill>
                <a:srgbClr val="7274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342900"/>
                <a:endParaRPr lang="en-US" sz="200">
                  <a:solidFill>
                    <a:prstClr val="white"/>
                  </a:solidFill>
                  <a:latin typeface="Georgia"/>
                </a:endParaRPr>
              </a:p>
            </p:txBody>
          </p: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09624AB8-9F7B-4AD3-9311-DF09E351B3F8}"/>
                </a:ext>
              </a:extLst>
            </p:cNvPr>
            <p:cNvGrpSpPr/>
            <p:nvPr/>
          </p:nvGrpSpPr>
          <p:grpSpPr>
            <a:xfrm rot="8100000" flipV="1">
              <a:off x="5750648" y="1715557"/>
              <a:ext cx="182516" cy="325362"/>
              <a:chOff x="1030846" y="4444779"/>
              <a:chExt cx="233172" cy="424876"/>
            </a:xfrm>
          </p:grpSpPr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64005566-44A3-4C50-9C0A-AA15BF349346}"/>
                  </a:ext>
                </a:extLst>
              </p:cNvPr>
              <p:cNvSpPr/>
              <p:nvPr/>
            </p:nvSpPr>
            <p:spPr>
              <a:xfrm>
                <a:off x="1045003" y="4444779"/>
                <a:ext cx="207049" cy="309927"/>
              </a:xfrm>
              <a:custGeom>
                <a:avLst/>
                <a:gdLst>
                  <a:gd name="connsiteX0" fmla="*/ 75532 w 207049"/>
                  <a:gd name="connsiteY0" fmla="*/ 0 h 309927"/>
                  <a:gd name="connsiteX1" fmla="*/ 131516 w 207049"/>
                  <a:gd name="connsiteY1" fmla="*/ 0 h 309927"/>
                  <a:gd name="connsiteX2" fmla="*/ 131516 w 207049"/>
                  <a:gd name="connsiteY2" fmla="*/ 124682 h 309927"/>
                  <a:gd name="connsiteX3" fmla="*/ 148606 w 207049"/>
                  <a:gd name="connsiteY3" fmla="*/ 124682 h 309927"/>
                  <a:gd name="connsiteX4" fmla="*/ 148606 w 207049"/>
                  <a:gd name="connsiteY4" fmla="*/ 151052 h 309927"/>
                  <a:gd name="connsiteX5" fmla="*/ 176727 w 207049"/>
                  <a:gd name="connsiteY5" fmla="*/ 166445 h 309927"/>
                  <a:gd name="connsiteX6" fmla="*/ 207049 w 207049"/>
                  <a:gd name="connsiteY6" fmla="*/ 225878 h 309927"/>
                  <a:gd name="connsiteX7" fmla="*/ 207048 w 207049"/>
                  <a:gd name="connsiteY7" fmla="*/ 309927 h 309927"/>
                  <a:gd name="connsiteX8" fmla="*/ 0 w 207049"/>
                  <a:gd name="connsiteY8" fmla="*/ 309927 h 309927"/>
                  <a:gd name="connsiteX9" fmla="*/ 0 w 207049"/>
                  <a:gd name="connsiteY9" fmla="*/ 225878 h 309927"/>
                  <a:gd name="connsiteX10" fmla="*/ 30322 w 207049"/>
                  <a:gd name="connsiteY10" fmla="*/ 166445 h 309927"/>
                  <a:gd name="connsiteX11" fmla="*/ 58441 w 207049"/>
                  <a:gd name="connsiteY11" fmla="*/ 151054 h 309927"/>
                  <a:gd name="connsiteX12" fmla="*/ 58441 w 207049"/>
                  <a:gd name="connsiteY12" fmla="*/ 124682 h 309927"/>
                  <a:gd name="connsiteX13" fmla="*/ 75532 w 207049"/>
                  <a:gd name="connsiteY13" fmla="*/ 124682 h 309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7049" h="309927">
                    <a:moveTo>
                      <a:pt x="75532" y="0"/>
                    </a:moveTo>
                    <a:lnTo>
                      <a:pt x="131516" y="0"/>
                    </a:lnTo>
                    <a:lnTo>
                      <a:pt x="131516" y="124682"/>
                    </a:lnTo>
                    <a:lnTo>
                      <a:pt x="148606" y="124682"/>
                    </a:lnTo>
                    <a:lnTo>
                      <a:pt x="148606" y="151052"/>
                    </a:lnTo>
                    <a:lnTo>
                      <a:pt x="176727" y="166445"/>
                    </a:lnTo>
                    <a:cubicBezTo>
                      <a:pt x="195461" y="181655"/>
                      <a:pt x="207049" y="202668"/>
                      <a:pt x="207049" y="225878"/>
                    </a:cubicBezTo>
                    <a:lnTo>
                      <a:pt x="207048" y="309927"/>
                    </a:lnTo>
                    <a:lnTo>
                      <a:pt x="0" y="309927"/>
                    </a:lnTo>
                    <a:lnTo>
                      <a:pt x="0" y="225878"/>
                    </a:lnTo>
                    <a:cubicBezTo>
                      <a:pt x="0" y="202668"/>
                      <a:pt x="11588" y="181655"/>
                      <a:pt x="30322" y="166445"/>
                    </a:cubicBezTo>
                    <a:lnTo>
                      <a:pt x="58441" y="151054"/>
                    </a:lnTo>
                    <a:lnTo>
                      <a:pt x="58441" y="124682"/>
                    </a:lnTo>
                    <a:lnTo>
                      <a:pt x="75532" y="124682"/>
                    </a:lnTo>
                    <a:close/>
                  </a:path>
                </a:pathLst>
              </a:custGeom>
              <a:solidFill>
                <a:srgbClr val="C8C9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342900"/>
                <a:endParaRPr lang="en-US" sz="200">
                  <a:solidFill>
                    <a:prstClr val="white"/>
                  </a:solidFill>
                  <a:latin typeface="Georgia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D21D7F2E-7611-42B2-809D-5457575A3B23}"/>
                  </a:ext>
                </a:extLst>
              </p:cNvPr>
              <p:cNvSpPr/>
              <p:nvPr/>
            </p:nvSpPr>
            <p:spPr>
              <a:xfrm rot="16200000">
                <a:off x="1082279" y="4687916"/>
                <a:ext cx="130306" cy="233172"/>
              </a:xfrm>
              <a:custGeom>
                <a:avLst/>
                <a:gdLst>
                  <a:gd name="connsiteX0" fmla="*/ 173741 w 173741"/>
                  <a:gd name="connsiteY0" fmla="*/ 0 h 310896"/>
                  <a:gd name="connsiteX1" fmla="*/ 173741 w 173741"/>
                  <a:gd name="connsiteY1" fmla="*/ 310896 h 310896"/>
                  <a:gd name="connsiteX2" fmla="*/ 128022 w 173741"/>
                  <a:gd name="connsiteY2" fmla="*/ 310896 h 310896"/>
                  <a:gd name="connsiteX3" fmla="*/ 128022 w 173741"/>
                  <a:gd name="connsiteY3" fmla="*/ 236985 h 310896"/>
                  <a:gd name="connsiteX4" fmla="*/ 120944 w 173741"/>
                  <a:gd name="connsiteY4" fmla="*/ 239875 h 310896"/>
                  <a:gd name="connsiteX5" fmla="*/ 23188 w 173741"/>
                  <a:gd name="connsiteY5" fmla="*/ 239875 h 310896"/>
                  <a:gd name="connsiteX6" fmla="*/ 0 w 173741"/>
                  <a:gd name="connsiteY6" fmla="*/ 217016 h 310896"/>
                  <a:gd name="connsiteX7" fmla="*/ 23188 w 173741"/>
                  <a:gd name="connsiteY7" fmla="*/ 194156 h 310896"/>
                  <a:gd name="connsiteX8" fmla="*/ 120944 w 173741"/>
                  <a:gd name="connsiteY8" fmla="*/ 194156 h 310896"/>
                  <a:gd name="connsiteX9" fmla="*/ 128022 w 173741"/>
                  <a:gd name="connsiteY9" fmla="*/ 197046 h 310896"/>
                  <a:gd name="connsiteX10" fmla="*/ 128022 w 173741"/>
                  <a:gd name="connsiteY10" fmla="*/ 110167 h 310896"/>
                  <a:gd name="connsiteX11" fmla="*/ 120944 w 173741"/>
                  <a:gd name="connsiteY11" fmla="*/ 113057 h 310896"/>
                  <a:gd name="connsiteX12" fmla="*/ 23188 w 173741"/>
                  <a:gd name="connsiteY12" fmla="*/ 113057 h 310896"/>
                  <a:gd name="connsiteX13" fmla="*/ 0 w 173741"/>
                  <a:gd name="connsiteY13" fmla="*/ 90197 h 310896"/>
                  <a:gd name="connsiteX14" fmla="*/ 23188 w 173741"/>
                  <a:gd name="connsiteY14" fmla="*/ 67338 h 310896"/>
                  <a:gd name="connsiteX15" fmla="*/ 120944 w 173741"/>
                  <a:gd name="connsiteY15" fmla="*/ 67338 h 310896"/>
                  <a:gd name="connsiteX16" fmla="*/ 128022 w 173741"/>
                  <a:gd name="connsiteY16" fmla="*/ 70228 h 310896"/>
                  <a:gd name="connsiteX17" fmla="*/ 128022 w 173741"/>
                  <a:gd name="connsiteY17" fmla="*/ 0 h 310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3741" h="310896">
                    <a:moveTo>
                      <a:pt x="173741" y="0"/>
                    </a:moveTo>
                    <a:lnTo>
                      <a:pt x="173741" y="310896"/>
                    </a:lnTo>
                    <a:lnTo>
                      <a:pt x="128022" y="310896"/>
                    </a:lnTo>
                    <a:lnTo>
                      <a:pt x="128022" y="236985"/>
                    </a:lnTo>
                    <a:lnTo>
                      <a:pt x="120944" y="239875"/>
                    </a:lnTo>
                    <a:lnTo>
                      <a:pt x="23188" y="239875"/>
                    </a:lnTo>
                    <a:cubicBezTo>
                      <a:pt x="10383" y="239875"/>
                      <a:pt x="0" y="229641"/>
                      <a:pt x="0" y="217016"/>
                    </a:cubicBezTo>
                    <a:cubicBezTo>
                      <a:pt x="0" y="204390"/>
                      <a:pt x="10383" y="194156"/>
                      <a:pt x="23188" y="194156"/>
                    </a:cubicBezTo>
                    <a:lnTo>
                      <a:pt x="120944" y="194156"/>
                    </a:lnTo>
                    <a:lnTo>
                      <a:pt x="128022" y="197046"/>
                    </a:lnTo>
                    <a:lnTo>
                      <a:pt x="128022" y="110167"/>
                    </a:lnTo>
                    <a:lnTo>
                      <a:pt x="120944" y="113057"/>
                    </a:lnTo>
                    <a:lnTo>
                      <a:pt x="23188" y="113057"/>
                    </a:lnTo>
                    <a:cubicBezTo>
                      <a:pt x="10383" y="113057"/>
                      <a:pt x="0" y="102823"/>
                      <a:pt x="0" y="90197"/>
                    </a:cubicBezTo>
                    <a:cubicBezTo>
                      <a:pt x="0" y="77572"/>
                      <a:pt x="10383" y="67338"/>
                      <a:pt x="23188" y="67338"/>
                    </a:cubicBezTo>
                    <a:lnTo>
                      <a:pt x="120944" y="67338"/>
                    </a:lnTo>
                    <a:lnTo>
                      <a:pt x="128022" y="70228"/>
                    </a:lnTo>
                    <a:lnTo>
                      <a:pt x="128022" y="0"/>
                    </a:lnTo>
                    <a:close/>
                  </a:path>
                </a:pathLst>
              </a:custGeom>
              <a:solidFill>
                <a:srgbClr val="7274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342900"/>
                <a:endParaRPr lang="en-US" sz="200">
                  <a:solidFill>
                    <a:prstClr val="white"/>
                  </a:solidFill>
                  <a:latin typeface="Georgia"/>
                </a:endParaRPr>
              </a:p>
            </p:txBody>
          </p: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A002BB95-69AA-49C7-B306-30F85F310ECE}"/>
                </a:ext>
              </a:extLst>
            </p:cNvPr>
            <p:cNvGrpSpPr/>
            <p:nvPr/>
          </p:nvGrpSpPr>
          <p:grpSpPr>
            <a:xfrm rot="13500000" flipH="1" flipV="1">
              <a:off x="7029312" y="1716916"/>
              <a:ext cx="182516" cy="325362"/>
              <a:chOff x="1030846" y="4444779"/>
              <a:chExt cx="233172" cy="424876"/>
            </a:xfrm>
          </p:grpSpPr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F3C7D467-0CF1-460C-930E-F9F3CEC6D881}"/>
                  </a:ext>
                </a:extLst>
              </p:cNvPr>
              <p:cNvSpPr/>
              <p:nvPr/>
            </p:nvSpPr>
            <p:spPr>
              <a:xfrm>
                <a:off x="1045003" y="4444779"/>
                <a:ext cx="207049" cy="309927"/>
              </a:xfrm>
              <a:custGeom>
                <a:avLst/>
                <a:gdLst>
                  <a:gd name="connsiteX0" fmla="*/ 75532 w 207049"/>
                  <a:gd name="connsiteY0" fmla="*/ 0 h 309927"/>
                  <a:gd name="connsiteX1" fmla="*/ 131516 w 207049"/>
                  <a:gd name="connsiteY1" fmla="*/ 0 h 309927"/>
                  <a:gd name="connsiteX2" fmla="*/ 131516 w 207049"/>
                  <a:gd name="connsiteY2" fmla="*/ 124682 h 309927"/>
                  <a:gd name="connsiteX3" fmla="*/ 148606 w 207049"/>
                  <a:gd name="connsiteY3" fmla="*/ 124682 h 309927"/>
                  <a:gd name="connsiteX4" fmla="*/ 148606 w 207049"/>
                  <a:gd name="connsiteY4" fmla="*/ 151052 h 309927"/>
                  <a:gd name="connsiteX5" fmla="*/ 176727 w 207049"/>
                  <a:gd name="connsiteY5" fmla="*/ 166445 h 309927"/>
                  <a:gd name="connsiteX6" fmla="*/ 207049 w 207049"/>
                  <a:gd name="connsiteY6" fmla="*/ 225878 h 309927"/>
                  <a:gd name="connsiteX7" fmla="*/ 207048 w 207049"/>
                  <a:gd name="connsiteY7" fmla="*/ 309927 h 309927"/>
                  <a:gd name="connsiteX8" fmla="*/ 0 w 207049"/>
                  <a:gd name="connsiteY8" fmla="*/ 309927 h 309927"/>
                  <a:gd name="connsiteX9" fmla="*/ 0 w 207049"/>
                  <a:gd name="connsiteY9" fmla="*/ 225878 h 309927"/>
                  <a:gd name="connsiteX10" fmla="*/ 30322 w 207049"/>
                  <a:gd name="connsiteY10" fmla="*/ 166445 h 309927"/>
                  <a:gd name="connsiteX11" fmla="*/ 58441 w 207049"/>
                  <a:gd name="connsiteY11" fmla="*/ 151054 h 309927"/>
                  <a:gd name="connsiteX12" fmla="*/ 58441 w 207049"/>
                  <a:gd name="connsiteY12" fmla="*/ 124682 h 309927"/>
                  <a:gd name="connsiteX13" fmla="*/ 75532 w 207049"/>
                  <a:gd name="connsiteY13" fmla="*/ 124682 h 309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7049" h="309927">
                    <a:moveTo>
                      <a:pt x="75532" y="0"/>
                    </a:moveTo>
                    <a:lnTo>
                      <a:pt x="131516" y="0"/>
                    </a:lnTo>
                    <a:lnTo>
                      <a:pt x="131516" y="124682"/>
                    </a:lnTo>
                    <a:lnTo>
                      <a:pt x="148606" y="124682"/>
                    </a:lnTo>
                    <a:lnTo>
                      <a:pt x="148606" y="151052"/>
                    </a:lnTo>
                    <a:lnTo>
                      <a:pt x="176727" y="166445"/>
                    </a:lnTo>
                    <a:cubicBezTo>
                      <a:pt x="195461" y="181655"/>
                      <a:pt x="207049" y="202668"/>
                      <a:pt x="207049" y="225878"/>
                    </a:cubicBezTo>
                    <a:lnTo>
                      <a:pt x="207048" y="309927"/>
                    </a:lnTo>
                    <a:lnTo>
                      <a:pt x="0" y="309927"/>
                    </a:lnTo>
                    <a:lnTo>
                      <a:pt x="0" y="225878"/>
                    </a:lnTo>
                    <a:cubicBezTo>
                      <a:pt x="0" y="202668"/>
                      <a:pt x="11588" y="181655"/>
                      <a:pt x="30322" y="166445"/>
                    </a:cubicBezTo>
                    <a:lnTo>
                      <a:pt x="58441" y="151054"/>
                    </a:lnTo>
                    <a:lnTo>
                      <a:pt x="58441" y="124682"/>
                    </a:lnTo>
                    <a:lnTo>
                      <a:pt x="75532" y="124682"/>
                    </a:lnTo>
                    <a:close/>
                  </a:path>
                </a:pathLst>
              </a:custGeom>
              <a:solidFill>
                <a:srgbClr val="C8C9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342900"/>
                <a:endParaRPr lang="en-US" sz="200">
                  <a:solidFill>
                    <a:prstClr val="white"/>
                  </a:solidFill>
                  <a:latin typeface="Georgia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CAD53879-1F83-4352-8851-5057FC6C083A}"/>
                  </a:ext>
                </a:extLst>
              </p:cNvPr>
              <p:cNvSpPr/>
              <p:nvPr/>
            </p:nvSpPr>
            <p:spPr>
              <a:xfrm rot="16200000">
                <a:off x="1082279" y="4687916"/>
                <a:ext cx="130306" cy="233172"/>
              </a:xfrm>
              <a:custGeom>
                <a:avLst/>
                <a:gdLst>
                  <a:gd name="connsiteX0" fmla="*/ 173741 w 173741"/>
                  <a:gd name="connsiteY0" fmla="*/ 0 h 310896"/>
                  <a:gd name="connsiteX1" fmla="*/ 173741 w 173741"/>
                  <a:gd name="connsiteY1" fmla="*/ 310896 h 310896"/>
                  <a:gd name="connsiteX2" fmla="*/ 128022 w 173741"/>
                  <a:gd name="connsiteY2" fmla="*/ 310896 h 310896"/>
                  <a:gd name="connsiteX3" fmla="*/ 128022 w 173741"/>
                  <a:gd name="connsiteY3" fmla="*/ 236985 h 310896"/>
                  <a:gd name="connsiteX4" fmla="*/ 120944 w 173741"/>
                  <a:gd name="connsiteY4" fmla="*/ 239875 h 310896"/>
                  <a:gd name="connsiteX5" fmla="*/ 23188 w 173741"/>
                  <a:gd name="connsiteY5" fmla="*/ 239875 h 310896"/>
                  <a:gd name="connsiteX6" fmla="*/ 0 w 173741"/>
                  <a:gd name="connsiteY6" fmla="*/ 217016 h 310896"/>
                  <a:gd name="connsiteX7" fmla="*/ 23188 w 173741"/>
                  <a:gd name="connsiteY7" fmla="*/ 194156 h 310896"/>
                  <a:gd name="connsiteX8" fmla="*/ 120944 w 173741"/>
                  <a:gd name="connsiteY8" fmla="*/ 194156 h 310896"/>
                  <a:gd name="connsiteX9" fmla="*/ 128022 w 173741"/>
                  <a:gd name="connsiteY9" fmla="*/ 197046 h 310896"/>
                  <a:gd name="connsiteX10" fmla="*/ 128022 w 173741"/>
                  <a:gd name="connsiteY10" fmla="*/ 110167 h 310896"/>
                  <a:gd name="connsiteX11" fmla="*/ 120944 w 173741"/>
                  <a:gd name="connsiteY11" fmla="*/ 113057 h 310896"/>
                  <a:gd name="connsiteX12" fmla="*/ 23188 w 173741"/>
                  <a:gd name="connsiteY12" fmla="*/ 113057 h 310896"/>
                  <a:gd name="connsiteX13" fmla="*/ 0 w 173741"/>
                  <a:gd name="connsiteY13" fmla="*/ 90197 h 310896"/>
                  <a:gd name="connsiteX14" fmla="*/ 23188 w 173741"/>
                  <a:gd name="connsiteY14" fmla="*/ 67338 h 310896"/>
                  <a:gd name="connsiteX15" fmla="*/ 120944 w 173741"/>
                  <a:gd name="connsiteY15" fmla="*/ 67338 h 310896"/>
                  <a:gd name="connsiteX16" fmla="*/ 128022 w 173741"/>
                  <a:gd name="connsiteY16" fmla="*/ 70228 h 310896"/>
                  <a:gd name="connsiteX17" fmla="*/ 128022 w 173741"/>
                  <a:gd name="connsiteY17" fmla="*/ 0 h 310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3741" h="310896">
                    <a:moveTo>
                      <a:pt x="173741" y="0"/>
                    </a:moveTo>
                    <a:lnTo>
                      <a:pt x="173741" y="310896"/>
                    </a:lnTo>
                    <a:lnTo>
                      <a:pt x="128022" y="310896"/>
                    </a:lnTo>
                    <a:lnTo>
                      <a:pt x="128022" y="236985"/>
                    </a:lnTo>
                    <a:lnTo>
                      <a:pt x="120944" y="239875"/>
                    </a:lnTo>
                    <a:lnTo>
                      <a:pt x="23188" y="239875"/>
                    </a:lnTo>
                    <a:cubicBezTo>
                      <a:pt x="10383" y="239875"/>
                      <a:pt x="0" y="229641"/>
                      <a:pt x="0" y="217016"/>
                    </a:cubicBezTo>
                    <a:cubicBezTo>
                      <a:pt x="0" y="204390"/>
                      <a:pt x="10383" y="194156"/>
                      <a:pt x="23188" y="194156"/>
                    </a:cubicBezTo>
                    <a:lnTo>
                      <a:pt x="120944" y="194156"/>
                    </a:lnTo>
                    <a:lnTo>
                      <a:pt x="128022" y="197046"/>
                    </a:lnTo>
                    <a:lnTo>
                      <a:pt x="128022" y="110167"/>
                    </a:lnTo>
                    <a:lnTo>
                      <a:pt x="120944" y="113057"/>
                    </a:lnTo>
                    <a:lnTo>
                      <a:pt x="23188" y="113057"/>
                    </a:lnTo>
                    <a:cubicBezTo>
                      <a:pt x="10383" y="113057"/>
                      <a:pt x="0" y="102823"/>
                      <a:pt x="0" y="90197"/>
                    </a:cubicBezTo>
                    <a:cubicBezTo>
                      <a:pt x="0" y="77572"/>
                      <a:pt x="10383" y="67338"/>
                      <a:pt x="23188" y="67338"/>
                    </a:cubicBezTo>
                    <a:lnTo>
                      <a:pt x="120944" y="67338"/>
                    </a:lnTo>
                    <a:lnTo>
                      <a:pt x="128022" y="70228"/>
                    </a:lnTo>
                    <a:lnTo>
                      <a:pt x="128022" y="0"/>
                    </a:lnTo>
                    <a:close/>
                  </a:path>
                </a:pathLst>
              </a:custGeom>
              <a:solidFill>
                <a:srgbClr val="7274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342900"/>
                <a:endParaRPr lang="en-US" sz="200">
                  <a:solidFill>
                    <a:prstClr val="white"/>
                  </a:solidFill>
                  <a:latin typeface="Georgia"/>
                </a:endParaRPr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DA736720-3F44-458A-8C5F-37F0C881B9E0}"/>
                </a:ext>
              </a:extLst>
            </p:cNvPr>
            <p:cNvGrpSpPr/>
            <p:nvPr/>
          </p:nvGrpSpPr>
          <p:grpSpPr>
            <a:xfrm flipV="1">
              <a:off x="6381783" y="3139158"/>
              <a:ext cx="182516" cy="325362"/>
              <a:chOff x="1030846" y="4444779"/>
              <a:chExt cx="233172" cy="424876"/>
            </a:xfrm>
          </p:grpSpPr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7886FC95-D816-4BA1-8F33-AB2EA65119A4}"/>
                  </a:ext>
                </a:extLst>
              </p:cNvPr>
              <p:cNvSpPr/>
              <p:nvPr/>
            </p:nvSpPr>
            <p:spPr>
              <a:xfrm>
                <a:off x="1045003" y="4444779"/>
                <a:ext cx="207049" cy="309927"/>
              </a:xfrm>
              <a:custGeom>
                <a:avLst/>
                <a:gdLst>
                  <a:gd name="connsiteX0" fmla="*/ 75532 w 207049"/>
                  <a:gd name="connsiteY0" fmla="*/ 0 h 309927"/>
                  <a:gd name="connsiteX1" fmla="*/ 131516 w 207049"/>
                  <a:gd name="connsiteY1" fmla="*/ 0 h 309927"/>
                  <a:gd name="connsiteX2" fmla="*/ 131516 w 207049"/>
                  <a:gd name="connsiteY2" fmla="*/ 124682 h 309927"/>
                  <a:gd name="connsiteX3" fmla="*/ 148606 w 207049"/>
                  <a:gd name="connsiteY3" fmla="*/ 124682 h 309927"/>
                  <a:gd name="connsiteX4" fmla="*/ 148606 w 207049"/>
                  <a:gd name="connsiteY4" fmla="*/ 151052 h 309927"/>
                  <a:gd name="connsiteX5" fmla="*/ 176727 w 207049"/>
                  <a:gd name="connsiteY5" fmla="*/ 166445 h 309927"/>
                  <a:gd name="connsiteX6" fmla="*/ 207049 w 207049"/>
                  <a:gd name="connsiteY6" fmla="*/ 225878 h 309927"/>
                  <a:gd name="connsiteX7" fmla="*/ 207048 w 207049"/>
                  <a:gd name="connsiteY7" fmla="*/ 309927 h 309927"/>
                  <a:gd name="connsiteX8" fmla="*/ 0 w 207049"/>
                  <a:gd name="connsiteY8" fmla="*/ 309927 h 309927"/>
                  <a:gd name="connsiteX9" fmla="*/ 0 w 207049"/>
                  <a:gd name="connsiteY9" fmla="*/ 225878 h 309927"/>
                  <a:gd name="connsiteX10" fmla="*/ 30322 w 207049"/>
                  <a:gd name="connsiteY10" fmla="*/ 166445 h 309927"/>
                  <a:gd name="connsiteX11" fmla="*/ 58441 w 207049"/>
                  <a:gd name="connsiteY11" fmla="*/ 151054 h 309927"/>
                  <a:gd name="connsiteX12" fmla="*/ 58441 w 207049"/>
                  <a:gd name="connsiteY12" fmla="*/ 124682 h 309927"/>
                  <a:gd name="connsiteX13" fmla="*/ 75532 w 207049"/>
                  <a:gd name="connsiteY13" fmla="*/ 124682 h 309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7049" h="309927">
                    <a:moveTo>
                      <a:pt x="75532" y="0"/>
                    </a:moveTo>
                    <a:lnTo>
                      <a:pt x="131516" y="0"/>
                    </a:lnTo>
                    <a:lnTo>
                      <a:pt x="131516" y="124682"/>
                    </a:lnTo>
                    <a:lnTo>
                      <a:pt x="148606" y="124682"/>
                    </a:lnTo>
                    <a:lnTo>
                      <a:pt x="148606" y="151052"/>
                    </a:lnTo>
                    <a:lnTo>
                      <a:pt x="176727" y="166445"/>
                    </a:lnTo>
                    <a:cubicBezTo>
                      <a:pt x="195461" y="181655"/>
                      <a:pt x="207049" y="202668"/>
                      <a:pt x="207049" y="225878"/>
                    </a:cubicBezTo>
                    <a:lnTo>
                      <a:pt x="207048" y="309927"/>
                    </a:lnTo>
                    <a:lnTo>
                      <a:pt x="0" y="309927"/>
                    </a:lnTo>
                    <a:lnTo>
                      <a:pt x="0" y="225878"/>
                    </a:lnTo>
                    <a:cubicBezTo>
                      <a:pt x="0" y="202668"/>
                      <a:pt x="11588" y="181655"/>
                      <a:pt x="30322" y="166445"/>
                    </a:cubicBezTo>
                    <a:lnTo>
                      <a:pt x="58441" y="151054"/>
                    </a:lnTo>
                    <a:lnTo>
                      <a:pt x="58441" y="124682"/>
                    </a:lnTo>
                    <a:lnTo>
                      <a:pt x="75532" y="124682"/>
                    </a:lnTo>
                    <a:close/>
                  </a:path>
                </a:pathLst>
              </a:custGeom>
              <a:solidFill>
                <a:srgbClr val="C8C9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342900"/>
                <a:endParaRPr lang="en-US" sz="200">
                  <a:solidFill>
                    <a:prstClr val="white"/>
                  </a:solidFill>
                  <a:latin typeface="Georgia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7B8FFBCB-6D23-4034-B669-8BA5EA633A1B}"/>
                  </a:ext>
                </a:extLst>
              </p:cNvPr>
              <p:cNvSpPr/>
              <p:nvPr/>
            </p:nvSpPr>
            <p:spPr>
              <a:xfrm rot="16200000">
                <a:off x="1082279" y="4687916"/>
                <a:ext cx="130306" cy="233172"/>
              </a:xfrm>
              <a:custGeom>
                <a:avLst/>
                <a:gdLst>
                  <a:gd name="connsiteX0" fmla="*/ 173741 w 173741"/>
                  <a:gd name="connsiteY0" fmla="*/ 0 h 310896"/>
                  <a:gd name="connsiteX1" fmla="*/ 173741 w 173741"/>
                  <a:gd name="connsiteY1" fmla="*/ 310896 h 310896"/>
                  <a:gd name="connsiteX2" fmla="*/ 128022 w 173741"/>
                  <a:gd name="connsiteY2" fmla="*/ 310896 h 310896"/>
                  <a:gd name="connsiteX3" fmla="*/ 128022 w 173741"/>
                  <a:gd name="connsiteY3" fmla="*/ 236985 h 310896"/>
                  <a:gd name="connsiteX4" fmla="*/ 120944 w 173741"/>
                  <a:gd name="connsiteY4" fmla="*/ 239875 h 310896"/>
                  <a:gd name="connsiteX5" fmla="*/ 23188 w 173741"/>
                  <a:gd name="connsiteY5" fmla="*/ 239875 h 310896"/>
                  <a:gd name="connsiteX6" fmla="*/ 0 w 173741"/>
                  <a:gd name="connsiteY6" fmla="*/ 217016 h 310896"/>
                  <a:gd name="connsiteX7" fmla="*/ 23188 w 173741"/>
                  <a:gd name="connsiteY7" fmla="*/ 194156 h 310896"/>
                  <a:gd name="connsiteX8" fmla="*/ 120944 w 173741"/>
                  <a:gd name="connsiteY8" fmla="*/ 194156 h 310896"/>
                  <a:gd name="connsiteX9" fmla="*/ 128022 w 173741"/>
                  <a:gd name="connsiteY9" fmla="*/ 197046 h 310896"/>
                  <a:gd name="connsiteX10" fmla="*/ 128022 w 173741"/>
                  <a:gd name="connsiteY10" fmla="*/ 110167 h 310896"/>
                  <a:gd name="connsiteX11" fmla="*/ 120944 w 173741"/>
                  <a:gd name="connsiteY11" fmla="*/ 113057 h 310896"/>
                  <a:gd name="connsiteX12" fmla="*/ 23188 w 173741"/>
                  <a:gd name="connsiteY12" fmla="*/ 113057 h 310896"/>
                  <a:gd name="connsiteX13" fmla="*/ 0 w 173741"/>
                  <a:gd name="connsiteY13" fmla="*/ 90197 h 310896"/>
                  <a:gd name="connsiteX14" fmla="*/ 23188 w 173741"/>
                  <a:gd name="connsiteY14" fmla="*/ 67338 h 310896"/>
                  <a:gd name="connsiteX15" fmla="*/ 120944 w 173741"/>
                  <a:gd name="connsiteY15" fmla="*/ 67338 h 310896"/>
                  <a:gd name="connsiteX16" fmla="*/ 128022 w 173741"/>
                  <a:gd name="connsiteY16" fmla="*/ 70228 h 310896"/>
                  <a:gd name="connsiteX17" fmla="*/ 128022 w 173741"/>
                  <a:gd name="connsiteY17" fmla="*/ 0 h 310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3741" h="310896">
                    <a:moveTo>
                      <a:pt x="173741" y="0"/>
                    </a:moveTo>
                    <a:lnTo>
                      <a:pt x="173741" y="310896"/>
                    </a:lnTo>
                    <a:lnTo>
                      <a:pt x="128022" y="310896"/>
                    </a:lnTo>
                    <a:lnTo>
                      <a:pt x="128022" y="236985"/>
                    </a:lnTo>
                    <a:lnTo>
                      <a:pt x="120944" y="239875"/>
                    </a:lnTo>
                    <a:lnTo>
                      <a:pt x="23188" y="239875"/>
                    </a:lnTo>
                    <a:cubicBezTo>
                      <a:pt x="10383" y="239875"/>
                      <a:pt x="0" y="229641"/>
                      <a:pt x="0" y="217016"/>
                    </a:cubicBezTo>
                    <a:cubicBezTo>
                      <a:pt x="0" y="204390"/>
                      <a:pt x="10383" y="194156"/>
                      <a:pt x="23188" y="194156"/>
                    </a:cubicBezTo>
                    <a:lnTo>
                      <a:pt x="120944" y="194156"/>
                    </a:lnTo>
                    <a:lnTo>
                      <a:pt x="128022" y="197046"/>
                    </a:lnTo>
                    <a:lnTo>
                      <a:pt x="128022" y="110167"/>
                    </a:lnTo>
                    <a:lnTo>
                      <a:pt x="120944" y="113057"/>
                    </a:lnTo>
                    <a:lnTo>
                      <a:pt x="23188" y="113057"/>
                    </a:lnTo>
                    <a:cubicBezTo>
                      <a:pt x="10383" y="113057"/>
                      <a:pt x="0" y="102823"/>
                      <a:pt x="0" y="90197"/>
                    </a:cubicBezTo>
                    <a:cubicBezTo>
                      <a:pt x="0" y="77572"/>
                      <a:pt x="10383" y="67338"/>
                      <a:pt x="23188" y="67338"/>
                    </a:cubicBezTo>
                    <a:lnTo>
                      <a:pt x="120944" y="67338"/>
                    </a:lnTo>
                    <a:lnTo>
                      <a:pt x="128022" y="70228"/>
                    </a:lnTo>
                    <a:lnTo>
                      <a:pt x="128022" y="0"/>
                    </a:lnTo>
                    <a:close/>
                  </a:path>
                </a:pathLst>
              </a:custGeom>
              <a:solidFill>
                <a:srgbClr val="7274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342900"/>
                <a:endParaRPr lang="en-US" sz="200">
                  <a:solidFill>
                    <a:prstClr val="white"/>
                  </a:solidFill>
                  <a:latin typeface="Georgia"/>
                </a:endParaRPr>
              </a:p>
            </p:txBody>
          </p:sp>
        </p:grpSp>
      </p:grpSp>
      <p:sp>
        <p:nvSpPr>
          <p:cNvPr id="259" name="TextBox 258">
            <a:extLst>
              <a:ext uri="{FF2B5EF4-FFF2-40B4-BE49-F238E27FC236}">
                <a16:creationId xmlns:a16="http://schemas.microsoft.com/office/drawing/2014/main" id="{B41FE233-0D6A-407D-94FF-C439A24A1A5F}"/>
              </a:ext>
            </a:extLst>
          </p:cNvPr>
          <p:cNvSpPr txBox="1"/>
          <p:nvPr/>
        </p:nvSpPr>
        <p:spPr>
          <a:xfrm>
            <a:off x="6908951" y="3763418"/>
            <a:ext cx="1661642" cy="623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/>
              </a:rPr>
              <a:t>Deliver the right service levels and tools</a:t>
            </a:r>
          </a:p>
        </p:txBody>
      </p: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236813CE-3D2B-4EF9-8E39-140900D8D03B}"/>
              </a:ext>
            </a:extLst>
          </p:cNvPr>
          <p:cNvCxnSpPr>
            <a:cxnSpLocks/>
          </p:cNvCxnSpPr>
          <p:nvPr/>
        </p:nvCxnSpPr>
        <p:spPr>
          <a:xfrm>
            <a:off x="6834251" y="2847376"/>
            <a:ext cx="56622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F4DC3918-9427-4A98-BAAB-9B898DFD4477}"/>
              </a:ext>
            </a:extLst>
          </p:cNvPr>
          <p:cNvCxnSpPr>
            <a:cxnSpLocks/>
          </p:cNvCxnSpPr>
          <p:nvPr/>
        </p:nvCxnSpPr>
        <p:spPr>
          <a:xfrm>
            <a:off x="6908951" y="3639912"/>
            <a:ext cx="56622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Rectangle: Rounded Corners 242">
            <a:extLst>
              <a:ext uri="{FF2B5EF4-FFF2-40B4-BE49-F238E27FC236}">
                <a16:creationId xmlns:a16="http://schemas.microsoft.com/office/drawing/2014/main" id="{B7938B1F-1B93-4087-9BA8-4FE0CB923FFF}"/>
              </a:ext>
            </a:extLst>
          </p:cNvPr>
          <p:cNvSpPr/>
          <p:nvPr/>
        </p:nvSpPr>
        <p:spPr>
          <a:xfrm>
            <a:off x="6808856" y="1919647"/>
            <a:ext cx="2091658" cy="623248"/>
          </a:xfrm>
          <a:prstGeom prst="roundRect">
            <a:avLst>
              <a:gd name="adj" fmla="val 0"/>
            </a:avLst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/>
              </a:rPr>
              <a:t>Dell has solutions for all 6 top commercial Kubernetes distributions</a:t>
            </a:r>
          </a:p>
        </p:txBody>
      </p:sp>
    </p:spTree>
    <p:extLst>
      <p:ext uri="{BB962C8B-B14F-4D97-AF65-F5344CB8AC3E}">
        <p14:creationId xmlns:p14="http://schemas.microsoft.com/office/powerpoint/2010/main" val="154452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DBF578-7FAE-4EED-8897-52BCAEC7A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02B5F7-7D8C-4D29-B0B2-40C372717F71}"/>
              </a:ext>
            </a:extLst>
          </p:cNvPr>
          <p:cNvSpPr/>
          <p:nvPr/>
        </p:nvSpPr>
        <p:spPr>
          <a:xfrm>
            <a:off x="-6006" y="4389304"/>
            <a:ext cx="9144000" cy="359881"/>
          </a:xfrm>
          <a:prstGeom prst="rect">
            <a:avLst/>
          </a:prstGeom>
          <a:gradFill>
            <a:gsLst>
              <a:gs pos="0">
                <a:srgbClr val="444444">
                  <a:alpha val="0"/>
                </a:srgbClr>
              </a:gs>
              <a:gs pos="65000">
                <a:schemeClr val="tx1"/>
              </a:gs>
              <a:gs pos="35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7C2F39-E2C4-4531-A7FF-0911D3E0A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Storage for every Kubernetes workload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BAF96A-9170-4AA0-8720-4E4A2F9BF3FF}"/>
              </a:ext>
            </a:extLst>
          </p:cNvPr>
          <p:cNvSpPr txBox="1"/>
          <p:nvPr/>
        </p:nvSpPr>
        <p:spPr>
          <a:xfrm>
            <a:off x="3307605" y="3766177"/>
            <a:ext cx="697307" cy="2923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en-US" sz="1100" b="1" err="1">
                <a:solidFill>
                  <a:srgbClr val="FFFFFF"/>
                </a:solidFill>
                <a:latin typeface="Arial"/>
              </a:rPr>
              <a:t>PowerMax</a:t>
            </a:r>
            <a:endParaRPr lang="en-US" sz="1100" b="1">
              <a:solidFill>
                <a:srgbClr val="FFFFFF"/>
              </a:solidFill>
              <a:latin typeface="Arial"/>
            </a:endParaRPr>
          </a:p>
          <a:p>
            <a:pPr algn="ctr" defTabSz="685783"/>
            <a:r>
              <a:rPr lang="en-US" sz="800">
                <a:solidFill>
                  <a:srgbClr val="FFFFFF"/>
                </a:solidFill>
                <a:latin typeface="Arial"/>
              </a:rPr>
              <a:t>High-end</a:t>
            </a:r>
            <a:endParaRPr lang="en-US" sz="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4AA8E8-92BB-4C18-8065-757DFED821EF}"/>
              </a:ext>
            </a:extLst>
          </p:cNvPr>
          <p:cNvSpPr txBox="1"/>
          <p:nvPr/>
        </p:nvSpPr>
        <p:spPr>
          <a:xfrm>
            <a:off x="3069320" y="3251563"/>
            <a:ext cx="783869" cy="2923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en-US" sz="1100" b="1" err="1">
                <a:solidFill>
                  <a:srgbClr val="FFFFFF"/>
                </a:solidFill>
                <a:latin typeface="Arial"/>
              </a:rPr>
              <a:t>PowerStore</a:t>
            </a:r>
            <a:endParaRPr lang="en-US" sz="1100" b="1">
              <a:solidFill>
                <a:srgbClr val="FFFFFF"/>
              </a:solidFill>
              <a:latin typeface="Arial"/>
            </a:endParaRPr>
          </a:p>
          <a:p>
            <a:pPr algn="ctr" defTabSz="685783"/>
            <a:r>
              <a:rPr lang="en-US" sz="800">
                <a:solidFill>
                  <a:srgbClr val="FFFFFF"/>
                </a:solidFill>
                <a:latin typeface="Arial"/>
              </a:rPr>
              <a:t>Mid-range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54ACC0-0BCD-44F1-896A-8E6B7E6C7BC7}"/>
              </a:ext>
            </a:extLst>
          </p:cNvPr>
          <p:cNvSpPr txBox="1"/>
          <p:nvPr/>
        </p:nvSpPr>
        <p:spPr>
          <a:xfrm>
            <a:off x="1263630" y="3260153"/>
            <a:ext cx="705322" cy="2923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en-US" sz="1100" b="1" err="1">
                <a:solidFill>
                  <a:srgbClr val="FFFFFF"/>
                </a:solidFill>
                <a:latin typeface="Arial"/>
              </a:rPr>
              <a:t>PowerFlex</a:t>
            </a:r>
            <a:endParaRPr lang="en-US" sz="1100" b="1">
              <a:solidFill>
                <a:srgbClr val="FFFFFF"/>
              </a:solidFill>
              <a:latin typeface="Arial"/>
            </a:endParaRPr>
          </a:p>
          <a:p>
            <a:pPr algn="ctr" defTabSz="685783"/>
            <a:r>
              <a:rPr lang="en-US" sz="800">
                <a:solidFill>
                  <a:srgbClr val="FFFFFF"/>
                </a:solidFill>
                <a:latin typeface="Arial"/>
              </a:rPr>
              <a:t>HCI</a:t>
            </a:r>
            <a:endParaRPr lang="en-US" sz="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167B7F-6335-4265-B8D7-ACE1C0370831}"/>
              </a:ext>
            </a:extLst>
          </p:cNvPr>
          <p:cNvSpPr txBox="1"/>
          <p:nvPr/>
        </p:nvSpPr>
        <p:spPr>
          <a:xfrm>
            <a:off x="5158496" y="3266365"/>
            <a:ext cx="791883" cy="5078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en-US" sz="1100" b="1">
                <a:solidFill>
                  <a:srgbClr val="FFFFFF"/>
                </a:solidFill>
                <a:latin typeface="Arial"/>
              </a:rPr>
              <a:t>PowerScale</a:t>
            </a:r>
          </a:p>
          <a:p>
            <a:pPr algn="ctr" defTabSz="685783"/>
            <a:r>
              <a:rPr lang="en-US" sz="800">
                <a:solidFill>
                  <a:srgbClr val="FFFFFF"/>
                </a:solidFill>
                <a:latin typeface="Arial"/>
              </a:rPr>
              <a:t>Scale out NAS</a:t>
            </a:r>
          </a:p>
          <a:p>
            <a:pPr algn="ctr" defTabSz="685783"/>
            <a:endParaRPr lang="en-US" sz="1400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3EDAAB-E2DE-42FA-8192-46DD7CE88527}"/>
              </a:ext>
            </a:extLst>
          </p:cNvPr>
          <p:cNvSpPr txBox="1"/>
          <p:nvPr/>
        </p:nvSpPr>
        <p:spPr>
          <a:xfrm>
            <a:off x="7067204" y="3259114"/>
            <a:ext cx="1104819" cy="4539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en-IL" sz="1100" b="1">
                <a:solidFill>
                  <a:srgbClr val="FFFFFF"/>
                </a:solidFill>
                <a:latin typeface="Arial"/>
              </a:rPr>
              <a:t>ObjectScale</a:t>
            </a:r>
            <a:endParaRPr lang="en-US" sz="1100" b="1">
              <a:solidFill>
                <a:srgbClr val="FFFFFF"/>
              </a:solidFill>
              <a:latin typeface="Arial"/>
            </a:endParaRPr>
          </a:p>
          <a:p>
            <a:pPr algn="ctr" defTabSz="685783"/>
            <a:r>
              <a:rPr lang="en-US" sz="800">
                <a:solidFill>
                  <a:srgbClr val="FFFFFF"/>
                </a:solidFill>
                <a:latin typeface="Arial"/>
              </a:rPr>
              <a:t>S3 Object Storage</a:t>
            </a:r>
          </a:p>
          <a:p>
            <a:pPr algn="ctr" defTabSz="685783"/>
            <a:endParaRPr lang="en-US" sz="105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830287-C767-4D37-804A-9710852EC465}"/>
              </a:ext>
            </a:extLst>
          </p:cNvPr>
          <p:cNvGrpSpPr/>
          <p:nvPr/>
        </p:nvGrpSpPr>
        <p:grpSpPr>
          <a:xfrm>
            <a:off x="6889255" y="1118786"/>
            <a:ext cx="1381552" cy="1652475"/>
            <a:chOff x="6889254" y="1118786"/>
            <a:chExt cx="1381552" cy="165247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BE7B80-11A8-4364-818C-0F4DCE6032A7}"/>
                </a:ext>
              </a:extLst>
            </p:cNvPr>
            <p:cNvSpPr txBox="1"/>
            <p:nvPr/>
          </p:nvSpPr>
          <p:spPr>
            <a:xfrm>
              <a:off x="7013263" y="2601983"/>
              <a:ext cx="1096455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783"/>
              <a:r>
                <a:rPr lang="en-US" sz="1100">
                  <a:solidFill>
                    <a:srgbClr val="FFFFFF"/>
                  </a:solidFill>
                  <a:latin typeface="Arial"/>
                </a:rPr>
                <a:t>Object end points</a:t>
              </a:r>
            </a:p>
          </p:txBody>
        </p:sp>
        <p:sp>
          <p:nvSpPr>
            <p:cNvPr id="14" name="Flowchart: Magnetic Disk 13">
              <a:extLst>
                <a:ext uri="{FF2B5EF4-FFF2-40B4-BE49-F238E27FC236}">
                  <a16:creationId xmlns:a16="http://schemas.microsoft.com/office/drawing/2014/main" id="{92C74B85-9336-462E-BCCE-C6AF57BB6CB0}"/>
                </a:ext>
              </a:extLst>
            </p:cNvPr>
            <p:cNvSpPr/>
            <p:nvPr/>
          </p:nvSpPr>
          <p:spPr>
            <a:xfrm>
              <a:off x="7476649" y="2234766"/>
              <a:ext cx="234145" cy="292681"/>
            </a:xfrm>
            <a:prstGeom prst="flowChartMagneticDisk">
              <a:avLst/>
            </a:prstGeom>
            <a:solidFill>
              <a:schemeClr val="tx2">
                <a:lumMod val="75000"/>
              </a:schemeClr>
            </a:solidFill>
            <a:ln w="12700" cmpd="sng">
              <a:solidFill>
                <a:schemeClr val="tx2"/>
              </a:solidFill>
            </a:ln>
            <a:effectLst/>
          </p:spPr>
          <p:txBody>
            <a:bodyPr wrap="square" lIns="182880" tIns="137160" rIns="137160" bIns="137160" rtlCol="0" anchor="ctr">
              <a:noAutofit/>
            </a:bodyPr>
            <a:lstStyle/>
            <a:p>
              <a:pPr algn="ctr" defTabSz="685783">
                <a:lnSpc>
                  <a:spcPct val="90000"/>
                </a:lnSpc>
                <a:spcBef>
                  <a:spcPts val="600"/>
                </a:spcBef>
              </a:pPr>
              <a:endParaRPr lang="en-US" sz="7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5D265EFA-DE15-4405-A400-1F75F5E13D69}"/>
                </a:ext>
              </a:extLst>
            </p:cNvPr>
            <p:cNvSpPr/>
            <p:nvPr/>
          </p:nvSpPr>
          <p:spPr>
            <a:xfrm rot="5400000" flipV="1">
              <a:off x="7451670" y="1665012"/>
              <a:ext cx="283244" cy="938117"/>
            </a:xfrm>
            <a:prstGeom prst="leftBrace">
              <a:avLst>
                <a:gd name="adj1" fmla="val 0"/>
                <a:gd name="adj2" fmla="val 50000"/>
              </a:avLst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783"/>
              <a:endParaRPr lang="en-US" sz="400">
                <a:solidFill>
                  <a:srgbClr val="444444"/>
                </a:solidFill>
                <a:latin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A63B15-653B-4CFC-BBC8-B0DB9A73B8D1}"/>
                </a:ext>
              </a:extLst>
            </p:cNvPr>
            <p:cNvSpPr/>
            <p:nvPr/>
          </p:nvSpPr>
          <p:spPr>
            <a:xfrm>
              <a:off x="7090383" y="1556780"/>
              <a:ext cx="1000107" cy="409753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sz="1100">
                  <a:solidFill>
                    <a:srgbClr val="FFFFFF"/>
                  </a:solidFill>
                  <a:latin typeface="Arial"/>
                </a:rPr>
                <a:t>Object Store API</a:t>
              </a:r>
              <a:endParaRPr lang="en-US" sz="7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7" name="Flowchart: Magnetic Disk 16">
              <a:extLst>
                <a:ext uri="{FF2B5EF4-FFF2-40B4-BE49-F238E27FC236}">
                  <a16:creationId xmlns:a16="http://schemas.microsoft.com/office/drawing/2014/main" id="{935972A6-7FA1-4C14-B373-B4DF29A1B46B}"/>
                </a:ext>
              </a:extLst>
            </p:cNvPr>
            <p:cNvSpPr/>
            <p:nvPr/>
          </p:nvSpPr>
          <p:spPr>
            <a:xfrm>
              <a:off x="7191914" y="2234766"/>
              <a:ext cx="234145" cy="292681"/>
            </a:xfrm>
            <a:prstGeom prst="flowChartMagneticDisk">
              <a:avLst/>
            </a:prstGeom>
            <a:solidFill>
              <a:schemeClr val="tx2">
                <a:lumMod val="75000"/>
              </a:schemeClr>
            </a:solidFill>
            <a:ln w="12700" cmpd="sng">
              <a:solidFill>
                <a:schemeClr val="tx2"/>
              </a:solidFill>
            </a:ln>
            <a:effectLst/>
          </p:spPr>
          <p:txBody>
            <a:bodyPr wrap="square" lIns="182880" tIns="137160" rIns="137160" bIns="137160" rtlCol="0" anchor="ctr">
              <a:noAutofit/>
            </a:bodyPr>
            <a:lstStyle/>
            <a:p>
              <a:pPr algn="ctr" defTabSz="685783">
                <a:lnSpc>
                  <a:spcPct val="90000"/>
                </a:lnSpc>
                <a:spcBef>
                  <a:spcPts val="600"/>
                </a:spcBef>
              </a:pPr>
              <a:endParaRPr lang="en-US" sz="7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8" name="Flowchart: Magnetic Disk 17">
              <a:extLst>
                <a:ext uri="{FF2B5EF4-FFF2-40B4-BE49-F238E27FC236}">
                  <a16:creationId xmlns:a16="http://schemas.microsoft.com/office/drawing/2014/main" id="{076AFDB9-5FC4-4D35-8B8E-B2603BC745C6}"/>
                </a:ext>
              </a:extLst>
            </p:cNvPr>
            <p:cNvSpPr/>
            <p:nvPr/>
          </p:nvSpPr>
          <p:spPr>
            <a:xfrm>
              <a:off x="7757405" y="2234766"/>
              <a:ext cx="234145" cy="292681"/>
            </a:xfrm>
            <a:prstGeom prst="flowChartMagneticDisk">
              <a:avLst/>
            </a:prstGeom>
            <a:solidFill>
              <a:schemeClr val="tx2">
                <a:lumMod val="75000"/>
              </a:schemeClr>
            </a:solidFill>
            <a:ln w="12700" cmpd="sng">
              <a:solidFill>
                <a:schemeClr val="tx2"/>
              </a:solidFill>
            </a:ln>
            <a:effectLst/>
          </p:spPr>
          <p:txBody>
            <a:bodyPr wrap="square" lIns="182880" tIns="137160" rIns="137160" bIns="137160" rtlCol="0" anchor="ctr">
              <a:noAutofit/>
            </a:bodyPr>
            <a:lstStyle/>
            <a:p>
              <a:pPr algn="ctr" defTabSz="685783">
                <a:lnSpc>
                  <a:spcPct val="90000"/>
                </a:lnSpc>
                <a:spcBef>
                  <a:spcPts val="600"/>
                </a:spcBef>
              </a:pPr>
              <a:endParaRPr lang="en-US" sz="7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C7FA4F-BFBF-48A0-A601-A8BA7056699B}"/>
                </a:ext>
              </a:extLst>
            </p:cNvPr>
            <p:cNvSpPr/>
            <p:nvPr/>
          </p:nvSpPr>
          <p:spPr>
            <a:xfrm>
              <a:off x="6889254" y="1118786"/>
              <a:ext cx="138155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783"/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</a:rPr>
                <a:t>Object</a:t>
              </a:r>
              <a:endParaRPr lang="en-US" sz="160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E4723B-8BDA-4462-BF2F-E803C2039FBA}"/>
              </a:ext>
            </a:extLst>
          </p:cNvPr>
          <p:cNvGrpSpPr/>
          <p:nvPr/>
        </p:nvGrpSpPr>
        <p:grpSpPr>
          <a:xfrm>
            <a:off x="892007" y="1118786"/>
            <a:ext cx="1275105" cy="1657876"/>
            <a:chOff x="892006" y="1118786"/>
            <a:chExt cx="1275105" cy="1657876"/>
          </a:xfrm>
        </p:grpSpPr>
        <p:sp>
          <p:nvSpPr>
            <p:cNvPr id="21" name="Flowchart: Magnetic Disk 20">
              <a:extLst>
                <a:ext uri="{FF2B5EF4-FFF2-40B4-BE49-F238E27FC236}">
                  <a16:creationId xmlns:a16="http://schemas.microsoft.com/office/drawing/2014/main" id="{9E4E70BB-74DB-45B3-A8B7-5A22DABAFAE2}"/>
                </a:ext>
              </a:extLst>
            </p:cNvPr>
            <p:cNvSpPr/>
            <p:nvPr/>
          </p:nvSpPr>
          <p:spPr>
            <a:xfrm>
              <a:off x="1109569" y="2240166"/>
              <a:ext cx="234145" cy="292681"/>
            </a:xfrm>
            <a:prstGeom prst="flowChartMagneticDisk">
              <a:avLst/>
            </a:prstGeom>
            <a:solidFill>
              <a:schemeClr val="accent6">
                <a:lumMod val="75000"/>
              </a:schemeClr>
            </a:solidFill>
            <a:ln w="12700" cmpd="sng">
              <a:solidFill>
                <a:schemeClr val="tx2"/>
              </a:solidFill>
            </a:ln>
            <a:effectLst/>
          </p:spPr>
          <p:txBody>
            <a:bodyPr wrap="square" lIns="182880" tIns="137160" rIns="137160" bIns="137160" rtlCol="0" anchor="ctr">
              <a:noAutofit/>
            </a:bodyPr>
            <a:lstStyle/>
            <a:p>
              <a:pPr algn="ctr" defTabSz="685783">
                <a:lnSpc>
                  <a:spcPct val="90000"/>
                </a:lnSpc>
                <a:spcBef>
                  <a:spcPts val="600"/>
                </a:spcBef>
              </a:pPr>
              <a:endParaRPr lang="en-US" sz="7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" name="Flowchart: Magnetic Disk 21">
              <a:extLst>
                <a:ext uri="{FF2B5EF4-FFF2-40B4-BE49-F238E27FC236}">
                  <a16:creationId xmlns:a16="http://schemas.microsoft.com/office/drawing/2014/main" id="{D9C6CD95-2372-40CD-BBC9-29B2431937A6}"/>
                </a:ext>
              </a:extLst>
            </p:cNvPr>
            <p:cNvSpPr/>
            <p:nvPr/>
          </p:nvSpPr>
          <p:spPr>
            <a:xfrm>
              <a:off x="1402849" y="2240166"/>
              <a:ext cx="234145" cy="292681"/>
            </a:xfrm>
            <a:prstGeom prst="flowChartMagneticDisk">
              <a:avLst/>
            </a:prstGeom>
            <a:solidFill>
              <a:schemeClr val="accent6">
                <a:lumMod val="75000"/>
              </a:schemeClr>
            </a:solidFill>
            <a:ln w="12700" cmpd="sng">
              <a:solidFill>
                <a:schemeClr val="tx2"/>
              </a:solidFill>
            </a:ln>
            <a:effectLst/>
          </p:spPr>
          <p:txBody>
            <a:bodyPr wrap="square" lIns="182880" tIns="137160" rIns="137160" bIns="137160" rtlCol="0" anchor="ctr">
              <a:noAutofit/>
            </a:bodyPr>
            <a:lstStyle/>
            <a:p>
              <a:pPr algn="ctr" defTabSz="685783">
                <a:lnSpc>
                  <a:spcPct val="90000"/>
                </a:lnSpc>
                <a:spcBef>
                  <a:spcPts val="600"/>
                </a:spcBef>
              </a:pPr>
              <a:endParaRPr lang="en-US" sz="7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" name="Flowchart: Magnetic Disk 22">
              <a:extLst>
                <a:ext uri="{FF2B5EF4-FFF2-40B4-BE49-F238E27FC236}">
                  <a16:creationId xmlns:a16="http://schemas.microsoft.com/office/drawing/2014/main" id="{BF36E877-F322-4970-8124-A793D637D093}"/>
                </a:ext>
              </a:extLst>
            </p:cNvPr>
            <p:cNvSpPr/>
            <p:nvPr/>
          </p:nvSpPr>
          <p:spPr>
            <a:xfrm>
              <a:off x="1696129" y="2240166"/>
              <a:ext cx="234145" cy="292681"/>
            </a:xfrm>
            <a:prstGeom prst="flowChartMagneticDisk">
              <a:avLst/>
            </a:prstGeom>
            <a:solidFill>
              <a:schemeClr val="accent6">
                <a:lumMod val="75000"/>
              </a:schemeClr>
            </a:solidFill>
            <a:ln w="12700" cmpd="sng">
              <a:solidFill>
                <a:schemeClr val="tx2"/>
              </a:solidFill>
            </a:ln>
            <a:effectLst/>
          </p:spPr>
          <p:txBody>
            <a:bodyPr wrap="square" lIns="182880" tIns="137160" rIns="137160" bIns="137160" rtlCol="0" anchor="ctr">
              <a:noAutofit/>
            </a:bodyPr>
            <a:lstStyle/>
            <a:p>
              <a:pPr algn="ctr" defTabSz="685783">
                <a:lnSpc>
                  <a:spcPct val="90000"/>
                </a:lnSpc>
                <a:spcBef>
                  <a:spcPts val="600"/>
                </a:spcBef>
              </a:pPr>
              <a:endParaRPr lang="en-US" sz="7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D7050052-22AF-4B1A-BAF9-127AFFCEC6AF}"/>
                </a:ext>
              </a:extLst>
            </p:cNvPr>
            <p:cNvSpPr/>
            <p:nvPr/>
          </p:nvSpPr>
          <p:spPr>
            <a:xfrm rot="5400000" flipV="1">
              <a:off x="1377870" y="1670412"/>
              <a:ext cx="283243" cy="938117"/>
            </a:xfrm>
            <a:prstGeom prst="leftBrace">
              <a:avLst>
                <a:gd name="adj1" fmla="val 0"/>
                <a:gd name="adj2" fmla="val 50000"/>
              </a:avLst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783"/>
              <a:endParaRPr lang="en-US" sz="400">
                <a:solidFill>
                  <a:srgbClr val="444444"/>
                </a:solidFill>
                <a:latin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4362036-4D2E-46EF-9547-76BA369817CD}"/>
                </a:ext>
              </a:extLst>
            </p:cNvPr>
            <p:cNvSpPr/>
            <p:nvPr/>
          </p:nvSpPr>
          <p:spPr>
            <a:xfrm>
              <a:off x="1053511" y="1556780"/>
              <a:ext cx="938116" cy="409753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sz="1100">
                  <a:solidFill>
                    <a:srgbClr val="FFFFFF"/>
                  </a:solidFill>
                  <a:latin typeface="Arial"/>
                </a:rPr>
                <a:t>CSI Plugin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39B17FC-8542-4B4B-9D91-B90EB77B0C5E}"/>
                </a:ext>
              </a:extLst>
            </p:cNvPr>
            <p:cNvSpPr/>
            <p:nvPr/>
          </p:nvSpPr>
          <p:spPr>
            <a:xfrm>
              <a:off x="892006" y="1118786"/>
              <a:ext cx="127510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783"/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</a:rPr>
                <a:t>Direct block</a:t>
              </a:r>
              <a:endParaRPr lang="en-US" sz="16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E1D040C-1539-4DDD-9187-49F781B0FB12}"/>
                </a:ext>
              </a:extLst>
            </p:cNvPr>
            <p:cNvSpPr txBox="1"/>
            <p:nvPr/>
          </p:nvSpPr>
          <p:spPr>
            <a:xfrm>
              <a:off x="972428" y="2607385"/>
              <a:ext cx="1082027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783"/>
              <a:r>
                <a:rPr lang="en-US" sz="1100">
                  <a:solidFill>
                    <a:srgbClr val="FFFFFF"/>
                  </a:solidFill>
                  <a:latin typeface="Arial"/>
                </a:rPr>
                <a:t>Storage Volumes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9D96CB-22BA-4A29-A8E7-160243F3707D}"/>
              </a:ext>
            </a:extLst>
          </p:cNvPr>
          <p:cNvGrpSpPr/>
          <p:nvPr/>
        </p:nvGrpSpPr>
        <p:grpSpPr>
          <a:xfrm>
            <a:off x="4872340" y="1118786"/>
            <a:ext cx="1328955" cy="1646848"/>
            <a:chOff x="4872339" y="1118786"/>
            <a:chExt cx="1328955" cy="1646848"/>
          </a:xfrm>
        </p:grpSpPr>
        <p:sp>
          <p:nvSpPr>
            <p:cNvPr id="29" name="Flowchart: Magnetic Disk 28">
              <a:extLst>
                <a:ext uri="{FF2B5EF4-FFF2-40B4-BE49-F238E27FC236}">
                  <a16:creationId xmlns:a16="http://schemas.microsoft.com/office/drawing/2014/main" id="{CB9260DB-7989-4EE2-BA93-C8681739A706}"/>
                </a:ext>
              </a:extLst>
            </p:cNvPr>
            <p:cNvSpPr/>
            <p:nvPr/>
          </p:nvSpPr>
          <p:spPr>
            <a:xfrm>
              <a:off x="5437365" y="2250867"/>
              <a:ext cx="234145" cy="292681"/>
            </a:xfrm>
            <a:prstGeom prst="flowChartMagneticDisk">
              <a:avLst/>
            </a:prstGeom>
            <a:solidFill>
              <a:schemeClr val="tx2">
                <a:lumMod val="65000"/>
              </a:schemeClr>
            </a:solidFill>
            <a:ln w="12700" cmpd="sng">
              <a:solidFill>
                <a:schemeClr val="tx2"/>
              </a:solidFill>
            </a:ln>
            <a:effectLst/>
          </p:spPr>
          <p:txBody>
            <a:bodyPr wrap="square" lIns="182880" tIns="137160" rIns="137160" bIns="137160" rtlCol="0" anchor="ctr">
              <a:noAutofit/>
            </a:bodyPr>
            <a:lstStyle/>
            <a:p>
              <a:pPr algn="ctr" defTabSz="685783">
                <a:lnSpc>
                  <a:spcPct val="90000"/>
                </a:lnSpc>
                <a:spcBef>
                  <a:spcPts val="600"/>
                </a:spcBef>
              </a:pPr>
              <a:endParaRPr lang="en-US" sz="7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0" name="Left Brace 29">
              <a:extLst>
                <a:ext uri="{FF2B5EF4-FFF2-40B4-BE49-F238E27FC236}">
                  <a16:creationId xmlns:a16="http://schemas.microsoft.com/office/drawing/2014/main" id="{B22D8AF0-1B07-4C32-9887-7FCFE802332D}"/>
                </a:ext>
              </a:extLst>
            </p:cNvPr>
            <p:cNvSpPr/>
            <p:nvPr/>
          </p:nvSpPr>
          <p:spPr>
            <a:xfrm rot="5400000" flipV="1">
              <a:off x="5401723" y="1659384"/>
              <a:ext cx="283243" cy="938117"/>
            </a:xfrm>
            <a:prstGeom prst="leftBrace">
              <a:avLst>
                <a:gd name="adj1" fmla="val 0"/>
                <a:gd name="adj2" fmla="val 50000"/>
              </a:avLst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783"/>
              <a:endParaRPr lang="en-US" sz="400">
                <a:solidFill>
                  <a:srgbClr val="444444"/>
                </a:solidFill>
                <a:latin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ECF77F1-3944-4AED-B540-F4C00F0083EC}"/>
                </a:ext>
              </a:extLst>
            </p:cNvPr>
            <p:cNvSpPr/>
            <p:nvPr/>
          </p:nvSpPr>
          <p:spPr>
            <a:xfrm>
              <a:off x="5036765" y="1556780"/>
              <a:ext cx="1000107" cy="409753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sz="1100">
                  <a:solidFill>
                    <a:srgbClr val="FFFFFF"/>
                  </a:solidFill>
                  <a:latin typeface="Arial"/>
                </a:rPr>
                <a:t>CSI Plugin</a:t>
              </a:r>
              <a:endParaRPr lang="en-US" sz="7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2" name="Flowchart: Magnetic Disk 31">
              <a:extLst>
                <a:ext uri="{FF2B5EF4-FFF2-40B4-BE49-F238E27FC236}">
                  <a16:creationId xmlns:a16="http://schemas.microsoft.com/office/drawing/2014/main" id="{D0BE1F90-69FF-4CCE-86CC-1416AD754917}"/>
                </a:ext>
              </a:extLst>
            </p:cNvPr>
            <p:cNvSpPr/>
            <p:nvPr/>
          </p:nvSpPr>
          <p:spPr>
            <a:xfrm>
              <a:off x="5730645" y="2250867"/>
              <a:ext cx="234145" cy="292681"/>
            </a:xfrm>
            <a:prstGeom prst="flowChartMagneticDisk">
              <a:avLst/>
            </a:prstGeom>
            <a:solidFill>
              <a:schemeClr val="tx2">
                <a:lumMod val="65000"/>
              </a:schemeClr>
            </a:solidFill>
            <a:ln w="12700" cmpd="sng">
              <a:solidFill>
                <a:schemeClr val="tx2"/>
              </a:solidFill>
            </a:ln>
            <a:effectLst/>
          </p:spPr>
          <p:txBody>
            <a:bodyPr wrap="square" lIns="182880" tIns="137160" rIns="137160" bIns="137160" rtlCol="0" anchor="ctr">
              <a:noAutofit/>
            </a:bodyPr>
            <a:lstStyle/>
            <a:p>
              <a:pPr algn="ctr" defTabSz="685783">
                <a:lnSpc>
                  <a:spcPct val="90000"/>
                </a:lnSpc>
                <a:spcBef>
                  <a:spcPts val="600"/>
                </a:spcBef>
              </a:pPr>
              <a:endParaRPr lang="en-US" sz="7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3" name="Flowchart: Magnetic Disk 32">
              <a:extLst>
                <a:ext uri="{FF2B5EF4-FFF2-40B4-BE49-F238E27FC236}">
                  <a16:creationId xmlns:a16="http://schemas.microsoft.com/office/drawing/2014/main" id="{EC8E9D24-59F2-43F1-BD1C-367F5430C349}"/>
                </a:ext>
              </a:extLst>
            </p:cNvPr>
            <p:cNvSpPr/>
            <p:nvPr/>
          </p:nvSpPr>
          <p:spPr>
            <a:xfrm>
              <a:off x="5144085" y="2250867"/>
              <a:ext cx="234145" cy="292681"/>
            </a:xfrm>
            <a:prstGeom prst="flowChartMagneticDisk">
              <a:avLst/>
            </a:prstGeom>
            <a:solidFill>
              <a:schemeClr val="tx2">
                <a:lumMod val="65000"/>
              </a:schemeClr>
            </a:solidFill>
            <a:ln w="12700" cmpd="sng">
              <a:solidFill>
                <a:schemeClr val="tx2"/>
              </a:solidFill>
            </a:ln>
            <a:effectLst/>
          </p:spPr>
          <p:txBody>
            <a:bodyPr wrap="square" lIns="182880" tIns="137160" rIns="137160" bIns="137160" rtlCol="0" anchor="ctr">
              <a:noAutofit/>
            </a:bodyPr>
            <a:lstStyle/>
            <a:p>
              <a:pPr algn="ctr" defTabSz="685783">
                <a:lnSpc>
                  <a:spcPct val="90000"/>
                </a:lnSpc>
                <a:spcBef>
                  <a:spcPts val="600"/>
                </a:spcBef>
              </a:pPr>
              <a:endParaRPr lang="en-US" sz="7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B468124-6B44-4B9B-86E6-FD333D4A8758}"/>
                </a:ext>
              </a:extLst>
            </p:cNvPr>
            <p:cNvSpPr txBox="1"/>
            <p:nvPr/>
          </p:nvSpPr>
          <p:spPr>
            <a:xfrm>
              <a:off x="5188216" y="2596357"/>
              <a:ext cx="753412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783"/>
              <a:r>
                <a:rPr lang="en-US" sz="1100">
                  <a:solidFill>
                    <a:srgbClr val="FFFFFF"/>
                  </a:solidFill>
                  <a:latin typeface="Arial"/>
                </a:rPr>
                <a:t>NAS shares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2B0B812-5FC9-4133-AFE3-C392C2FC7D77}"/>
                </a:ext>
              </a:extLst>
            </p:cNvPr>
            <p:cNvSpPr/>
            <p:nvPr/>
          </p:nvSpPr>
          <p:spPr>
            <a:xfrm>
              <a:off x="4872339" y="1118786"/>
              <a:ext cx="132895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783"/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</a:rPr>
                <a:t>File</a:t>
              </a:r>
              <a:endParaRPr lang="en-US" sz="160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A43A7AE-6D68-4A4D-8349-5A68F64FDF7B}"/>
              </a:ext>
            </a:extLst>
          </p:cNvPr>
          <p:cNvGrpSpPr/>
          <p:nvPr/>
        </p:nvGrpSpPr>
        <p:grpSpPr>
          <a:xfrm>
            <a:off x="2912017" y="1117308"/>
            <a:ext cx="1204358" cy="1656606"/>
            <a:chOff x="2912016" y="1117308"/>
            <a:chExt cx="1204358" cy="1656606"/>
          </a:xfrm>
        </p:grpSpPr>
        <p:sp>
          <p:nvSpPr>
            <p:cNvPr id="37" name="Flowchart: Magnetic Disk 36">
              <a:extLst>
                <a:ext uri="{FF2B5EF4-FFF2-40B4-BE49-F238E27FC236}">
                  <a16:creationId xmlns:a16="http://schemas.microsoft.com/office/drawing/2014/main" id="{8703FE55-F357-4096-A39F-CDB7FFCB5B80}"/>
                </a:ext>
              </a:extLst>
            </p:cNvPr>
            <p:cNvSpPr/>
            <p:nvPr/>
          </p:nvSpPr>
          <p:spPr>
            <a:xfrm>
              <a:off x="3117325" y="2237418"/>
              <a:ext cx="234145" cy="292681"/>
            </a:xfrm>
            <a:prstGeom prst="flowChartMagneticDisk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mpd="sng">
              <a:solidFill>
                <a:schemeClr val="tx2"/>
              </a:solidFill>
            </a:ln>
            <a:effectLst/>
          </p:spPr>
          <p:txBody>
            <a:bodyPr wrap="square" lIns="182880" tIns="137160" rIns="137160" bIns="137160" rtlCol="0" anchor="ctr">
              <a:noAutofit/>
            </a:bodyPr>
            <a:lstStyle/>
            <a:p>
              <a:pPr algn="ctr" defTabSz="685783">
                <a:lnSpc>
                  <a:spcPct val="90000"/>
                </a:lnSpc>
                <a:spcBef>
                  <a:spcPts val="600"/>
                </a:spcBef>
              </a:pPr>
              <a:endParaRPr lang="en-US" sz="7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8" name="Flowchart: Magnetic Disk 37">
              <a:extLst>
                <a:ext uri="{FF2B5EF4-FFF2-40B4-BE49-F238E27FC236}">
                  <a16:creationId xmlns:a16="http://schemas.microsoft.com/office/drawing/2014/main" id="{69AE8208-1681-4F0C-96CE-FD00C7EE7B80}"/>
                </a:ext>
              </a:extLst>
            </p:cNvPr>
            <p:cNvSpPr/>
            <p:nvPr/>
          </p:nvSpPr>
          <p:spPr>
            <a:xfrm>
              <a:off x="3410605" y="2237418"/>
              <a:ext cx="234145" cy="292681"/>
            </a:xfrm>
            <a:prstGeom prst="flowChartMagneticDisk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mpd="sng">
              <a:solidFill>
                <a:schemeClr val="tx2"/>
              </a:solidFill>
            </a:ln>
            <a:effectLst/>
          </p:spPr>
          <p:txBody>
            <a:bodyPr wrap="square" lIns="182880" tIns="137160" rIns="137160" bIns="137160" rtlCol="0" anchor="ctr">
              <a:noAutofit/>
            </a:bodyPr>
            <a:lstStyle/>
            <a:p>
              <a:pPr algn="ctr" defTabSz="685783">
                <a:lnSpc>
                  <a:spcPct val="90000"/>
                </a:lnSpc>
                <a:spcBef>
                  <a:spcPts val="600"/>
                </a:spcBef>
              </a:pPr>
              <a:endParaRPr lang="en-US" sz="7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9" name="Flowchart: Magnetic Disk 38">
              <a:extLst>
                <a:ext uri="{FF2B5EF4-FFF2-40B4-BE49-F238E27FC236}">
                  <a16:creationId xmlns:a16="http://schemas.microsoft.com/office/drawing/2014/main" id="{DB926B2D-6D34-467F-893E-B78135E7C2B7}"/>
                </a:ext>
              </a:extLst>
            </p:cNvPr>
            <p:cNvSpPr/>
            <p:nvPr/>
          </p:nvSpPr>
          <p:spPr>
            <a:xfrm>
              <a:off x="3703885" y="2237418"/>
              <a:ext cx="234145" cy="292681"/>
            </a:xfrm>
            <a:prstGeom prst="flowChartMagneticDisk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mpd="sng">
              <a:solidFill>
                <a:schemeClr val="tx2"/>
              </a:solidFill>
            </a:ln>
            <a:effectLst/>
          </p:spPr>
          <p:txBody>
            <a:bodyPr wrap="square" lIns="182880" tIns="137160" rIns="137160" bIns="137160" rtlCol="0" anchor="ctr">
              <a:noAutofit/>
            </a:bodyPr>
            <a:lstStyle/>
            <a:p>
              <a:pPr algn="ctr" defTabSz="685783">
                <a:lnSpc>
                  <a:spcPct val="90000"/>
                </a:lnSpc>
                <a:spcBef>
                  <a:spcPts val="600"/>
                </a:spcBef>
              </a:pPr>
              <a:endParaRPr lang="en-US" sz="7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0" name="Left Brace 39">
              <a:extLst>
                <a:ext uri="{FF2B5EF4-FFF2-40B4-BE49-F238E27FC236}">
                  <a16:creationId xmlns:a16="http://schemas.microsoft.com/office/drawing/2014/main" id="{1FBFC729-4F39-49CE-AA0B-E6C06EE2AE71}"/>
                </a:ext>
              </a:extLst>
            </p:cNvPr>
            <p:cNvSpPr/>
            <p:nvPr/>
          </p:nvSpPr>
          <p:spPr>
            <a:xfrm rot="5400000" flipV="1">
              <a:off x="3385626" y="1667664"/>
              <a:ext cx="283243" cy="938117"/>
            </a:xfrm>
            <a:prstGeom prst="leftBrace">
              <a:avLst>
                <a:gd name="adj1" fmla="val 0"/>
                <a:gd name="adj2" fmla="val 50000"/>
              </a:avLst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783"/>
              <a:endParaRPr lang="en-US" sz="400">
                <a:solidFill>
                  <a:srgbClr val="444444"/>
                </a:solidFill>
                <a:latin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187694E-5023-41EC-95A2-B1F0D78C77A6}"/>
                </a:ext>
              </a:extLst>
            </p:cNvPr>
            <p:cNvSpPr/>
            <p:nvPr/>
          </p:nvSpPr>
          <p:spPr>
            <a:xfrm>
              <a:off x="3045138" y="1556780"/>
              <a:ext cx="938116" cy="409753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sz="1100">
                  <a:solidFill>
                    <a:srgbClr val="FFFFFF"/>
                  </a:solidFill>
                  <a:latin typeface="Arial"/>
                </a:rPr>
                <a:t>VMware CNS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17E913A-AA68-480D-B39F-03BCB00ABC52}"/>
                </a:ext>
              </a:extLst>
            </p:cNvPr>
            <p:cNvSpPr txBox="1"/>
            <p:nvPr/>
          </p:nvSpPr>
          <p:spPr>
            <a:xfrm>
              <a:off x="3342362" y="2604637"/>
              <a:ext cx="34625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/>
              <a:r>
                <a:rPr lang="en-IL" sz="1100">
                  <a:solidFill>
                    <a:srgbClr val="FFFFFF"/>
                  </a:solidFill>
                  <a:latin typeface="Arial"/>
                </a:rPr>
                <a:t>v</a:t>
              </a:r>
              <a:r>
                <a:rPr lang="en-US" sz="1100">
                  <a:solidFill>
                    <a:srgbClr val="FFFFFF"/>
                  </a:solidFill>
                  <a:latin typeface="Arial"/>
                </a:rPr>
                <a:t>V</a:t>
              </a:r>
              <a:r>
                <a:rPr lang="en-IL" sz="1100" err="1">
                  <a:solidFill>
                    <a:srgbClr val="FFFFFF"/>
                  </a:solidFill>
                  <a:latin typeface="Arial"/>
                </a:rPr>
                <a:t>ols</a:t>
              </a:r>
              <a:endParaRPr lang="en-US" sz="11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8B25E4B-9AFC-4E02-AFAE-16C948025205}"/>
                </a:ext>
              </a:extLst>
            </p:cNvPr>
            <p:cNvSpPr/>
            <p:nvPr/>
          </p:nvSpPr>
          <p:spPr>
            <a:xfrm>
              <a:off x="2912016" y="1117308"/>
              <a:ext cx="120435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783"/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</a:rPr>
                <a:t>VVOLs</a:t>
              </a:r>
              <a:endParaRPr lang="en-US" sz="160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CDD2573F-2F78-4512-972D-567F5998DA4E}"/>
              </a:ext>
            </a:extLst>
          </p:cNvPr>
          <p:cNvSpPr txBox="1"/>
          <p:nvPr/>
        </p:nvSpPr>
        <p:spPr>
          <a:xfrm>
            <a:off x="1759688" y="4435069"/>
            <a:ext cx="566084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en-US" sz="1800">
                <a:solidFill>
                  <a:srgbClr val="FFFFFF"/>
                </a:solidFill>
                <a:latin typeface="Arial"/>
              </a:rPr>
              <a:t>Over 5 million downloads of PowerScale CSI Driver</a:t>
            </a: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2388518E-FEB6-46A9-BE73-F4B1B406C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29857" y="3550995"/>
            <a:ext cx="1576489" cy="698856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6464A054-E179-472C-8C16-A8D5C18C4C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3172" y="2695283"/>
            <a:ext cx="1650500" cy="731665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81E08722-EA00-41E9-B2B9-BB062F34D5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623366" y="2695282"/>
            <a:ext cx="1650500" cy="731664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57FAC244-A276-4435-BB32-BF771B236C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718581" y="2695283"/>
            <a:ext cx="1650500" cy="731665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A709951B-F3F4-4C5A-A22C-9DBCB5D425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765185" y="2695283"/>
            <a:ext cx="1650501" cy="73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2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B26CC-EFFF-4B0C-9A2B-E07E93F8C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Kubernetes Operator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109717-EFFC-4D6F-8B62-CE6672750C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3844" y="1673483"/>
            <a:ext cx="1600200" cy="1600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D29BB9-E1D3-4CD9-A3D5-60D034903331}"/>
              </a:ext>
            </a:extLst>
          </p:cNvPr>
          <p:cNvSpPr/>
          <p:nvPr/>
        </p:nvSpPr>
        <p:spPr>
          <a:xfrm>
            <a:off x="990600" y="1371224"/>
            <a:ext cx="1828800" cy="640080"/>
          </a:xfrm>
          <a:prstGeom prst="rect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PowerMax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</a:rPr>
              <a:t>CSI Plugin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5EC1B7-DC7B-4F51-ADAC-990741697318}"/>
              </a:ext>
            </a:extLst>
          </p:cNvPr>
          <p:cNvSpPr/>
          <p:nvPr/>
        </p:nvSpPr>
        <p:spPr>
          <a:xfrm>
            <a:off x="2848320" y="1371224"/>
            <a:ext cx="1828800" cy="640080"/>
          </a:xfrm>
          <a:prstGeom prst="rect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PowerStore*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</a:rPr>
              <a:t>CSI Plugin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DFC9DE-D707-41B4-A445-9257E11A259A}"/>
              </a:ext>
            </a:extLst>
          </p:cNvPr>
          <p:cNvSpPr/>
          <p:nvPr/>
        </p:nvSpPr>
        <p:spPr>
          <a:xfrm>
            <a:off x="990600" y="2173031"/>
            <a:ext cx="1828800" cy="640080"/>
          </a:xfrm>
          <a:prstGeom prst="rect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PowerScale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</a:rPr>
              <a:t>CSI Plugin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4A4980-F6E5-494C-82A3-69F5189F5BA3}"/>
              </a:ext>
            </a:extLst>
          </p:cNvPr>
          <p:cNvSpPr/>
          <p:nvPr/>
        </p:nvSpPr>
        <p:spPr>
          <a:xfrm>
            <a:off x="2848320" y="2181037"/>
            <a:ext cx="1828800" cy="640080"/>
          </a:xfrm>
          <a:prstGeom prst="rect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/>
                </a:solidFill>
              </a:rPr>
              <a:t>PowerFlex</a:t>
            </a:r>
            <a:endParaRPr lang="en-US" sz="2000" dirty="0">
              <a:solidFill>
                <a:schemeClr val="tx2"/>
              </a:solidFill>
            </a:endParaRPr>
          </a:p>
          <a:p>
            <a:pPr algn="ctr"/>
            <a:r>
              <a:rPr lang="en-US" sz="1400" dirty="0">
                <a:solidFill>
                  <a:schemeClr val="tx2"/>
                </a:solidFill>
              </a:rPr>
              <a:t>CSI Plugin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A5B799-F79E-410E-944D-0A14185BFF87}"/>
              </a:ext>
            </a:extLst>
          </p:cNvPr>
          <p:cNvSpPr txBox="1"/>
          <p:nvPr/>
        </p:nvSpPr>
        <p:spPr>
          <a:xfrm>
            <a:off x="285750" y="4853344"/>
            <a:ext cx="332943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800" dirty="0"/>
              <a:t>*CSI Plugin for PowerStore will be part of the Operator in the near future.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DA9E3-D12A-424B-A302-F2EE9744C442}"/>
              </a:ext>
            </a:extLst>
          </p:cNvPr>
          <p:cNvSpPr/>
          <p:nvPr/>
        </p:nvSpPr>
        <p:spPr>
          <a:xfrm>
            <a:off x="2852057" y="2990850"/>
            <a:ext cx="1828800" cy="640080"/>
          </a:xfrm>
          <a:prstGeom prst="rect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XtremIO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</a:rPr>
              <a:t>CSI Plugin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AD652B-09DF-4D40-BDE7-61C4AE27A11A}"/>
              </a:ext>
            </a:extLst>
          </p:cNvPr>
          <p:cNvSpPr/>
          <p:nvPr/>
        </p:nvSpPr>
        <p:spPr>
          <a:xfrm>
            <a:off x="818104" y="1200150"/>
            <a:ext cx="4267200" cy="2552700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4E66DD-4E0C-45E9-A701-61A64690DFD9}"/>
              </a:ext>
            </a:extLst>
          </p:cNvPr>
          <p:cNvSpPr txBox="1"/>
          <p:nvPr/>
        </p:nvSpPr>
        <p:spPr>
          <a:xfrm>
            <a:off x="5925960" y="3280886"/>
            <a:ext cx="277596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/>
              <a:t>Single Operator to install and manage the lifecycles of all the plugins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42CD459-B0FD-4316-BAF3-434FAD79C13E}"/>
              </a:ext>
            </a:extLst>
          </p:cNvPr>
          <p:cNvCxnSpPr>
            <a:cxnSpLocks/>
            <a:stCxn id="15" idx="3"/>
            <a:endCxn id="8" idx="1"/>
          </p:cNvCxnSpPr>
          <p:nvPr/>
        </p:nvCxnSpPr>
        <p:spPr>
          <a:xfrm flipV="1">
            <a:off x="5085304" y="2473583"/>
            <a:ext cx="1428540" cy="2917"/>
          </a:xfrm>
          <a:prstGeom prst="straightConnector1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573A0A6-821D-4691-AF9F-5895FDE86050}"/>
              </a:ext>
            </a:extLst>
          </p:cNvPr>
          <p:cNvSpPr/>
          <p:nvPr/>
        </p:nvSpPr>
        <p:spPr>
          <a:xfrm>
            <a:off x="990600" y="2974838"/>
            <a:ext cx="1828800" cy="640080"/>
          </a:xfrm>
          <a:prstGeom prst="rect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Unity XT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</a:rPr>
              <a:t>CSI Plugin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39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6E8A0C-977B-4C88-9094-07E4642477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4066" y="-126209"/>
            <a:ext cx="3312594" cy="52887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9623FB-FF81-4439-80BF-5A04AAEDE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28600"/>
            <a:ext cx="4362450" cy="387798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pic>
        <p:nvPicPr>
          <p:cNvPr id="4" name="Snagit_SNG83E">
            <a:extLst>
              <a:ext uri="{FF2B5EF4-FFF2-40B4-BE49-F238E27FC236}">
                <a16:creationId xmlns:a16="http://schemas.microsoft.com/office/drawing/2014/main" id="{DFB31F79-B546-4119-9D42-7C6E32D0F1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39" y="3409950"/>
            <a:ext cx="1303512" cy="1398824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Snagit_SNG848">
            <a:extLst>
              <a:ext uri="{FF2B5EF4-FFF2-40B4-BE49-F238E27FC236}">
                <a16:creationId xmlns:a16="http://schemas.microsoft.com/office/drawing/2014/main" id="{743C422E-83E9-48B6-B712-ADDD9ED78C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40" y="1544234"/>
            <a:ext cx="1303512" cy="1554258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60A0847-C05D-4C02-B851-7A663A506334}"/>
              </a:ext>
            </a:extLst>
          </p:cNvPr>
          <p:cNvGrpSpPr/>
          <p:nvPr/>
        </p:nvGrpSpPr>
        <p:grpSpPr>
          <a:xfrm>
            <a:off x="2819400" y="1706836"/>
            <a:ext cx="2228303" cy="1391656"/>
            <a:chOff x="6553200" y="2912739"/>
            <a:chExt cx="2016233" cy="125921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AA7C63-02F7-4E07-84C4-D7A1CB9D80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53200" y="2912739"/>
              <a:ext cx="2016233" cy="1259211"/>
            </a:xfrm>
            <a:prstGeom prst="rect">
              <a:avLst/>
            </a:prstGeom>
          </p:spPr>
        </p:pic>
        <p:pic>
          <p:nvPicPr>
            <p:cNvPr id="1028" name="Picture 4" descr="C:\Users\kodatp\AppData\Local\Temp\SNAGHTML28c2fc7.PNG">
              <a:extLst>
                <a:ext uri="{FF2B5EF4-FFF2-40B4-BE49-F238E27FC236}">
                  <a16:creationId xmlns:a16="http://schemas.microsoft.com/office/drawing/2014/main" id="{6242D528-FCAB-4D04-83DC-90DE6B549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3145248"/>
              <a:ext cx="829606" cy="825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21AF2AD-13FE-4AF4-A292-0B7B784965F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3459436"/>
            <a:ext cx="2214860" cy="12458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37D6E6-CE4B-4AC6-862B-AF0A1BC702F2}"/>
              </a:ext>
            </a:extLst>
          </p:cNvPr>
          <p:cNvSpPr txBox="1"/>
          <p:nvPr/>
        </p:nvSpPr>
        <p:spPr>
          <a:xfrm>
            <a:off x="-7334" y="687488"/>
            <a:ext cx="3969734" cy="276999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  <a:hlinkClick r:id="rId10"/>
              </a:rPr>
              <a:t>www.dellemc.com/storagesource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291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7EA63-BFCD-4796-AE12-2FA5BE83C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Gallery on </a:t>
            </a:r>
            <a:r>
              <a:rPr lang="en-US" b="1" dirty="0"/>
              <a:t>YouTube</a:t>
            </a:r>
            <a:r>
              <a:rPr lang="en-US" dirty="0"/>
              <a:t>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8F47E-C59D-4B97-8043-6F13BFCA4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16398"/>
            <a:ext cx="8572500" cy="246221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onsolas" panose="020B0609020204030204" pitchFamily="49" charset="0"/>
                <a:hlinkClick r:id="rId3"/>
              </a:rPr>
              <a:t>https://www.youtube.com/playlist?list=PLbssOJyyvHuVXyKi0c9Z7NLqBiDiwF1eA </a:t>
            </a:r>
            <a:endParaRPr lang="en-US" sz="1600" dirty="0">
              <a:solidFill>
                <a:schemeClr val="tx2"/>
              </a:solidFill>
              <a:latin typeface="Consolas" panose="020B0609020204030204" pitchFamily="49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E61B85-9844-415D-BB62-EC5DAAB23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1276350"/>
            <a:ext cx="8077200" cy="33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308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710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FFB9C5DE-42DD-497A-B8B8-5508B5F23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323850"/>
            <a:ext cx="1975221" cy="307777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2"/>
                </a:solidFill>
                <a:latin typeface="Arial" panose="020B0604020202020204" pitchFamily="34" charset="0"/>
              </a:rPr>
              <a:t>Animated Build Slide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4E9475F-F90E-417D-A6FD-D270858A5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2067" y="-323850"/>
            <a:ext cx="2141933" cy="30777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2"/>
                </a:solidFill>
                <a:latin typeface="Arial" panose="020B0604020202020204" pitchFamily="34" charset="0"/>
              </a:rPr>
              <a:t>Customization Options</a:t>
            </a:r>
          </a:p>
        </p:txBody>
      </p:sp>
      <p:pic>
        <p:nvPicPr>
          <p:cNvPr id="26" name="GDP image">
            <a:extLst>
              <a:ext uri="{FF2B5EF4-FFF2-40B4-BE49-F238E27FC236}">
                <a16:creationId xmlns:a16="http://schemas.microsoft.com/office/drawing/2014/main" id="{81C40F06-A958-8140-A939-398A94A8D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3401" y="0"/>
            <a:ext cx="6220599" cy="3610405"/>
          </a:xfrm>
          <a:prstGeom prst="rect">
            <a:avLst/>
          </a:prstGeom>
        </p:spPr>
      </p:pic>
      <p:pic>
        <p:nvPicPr>
          <p:cNvPr id="31" name="Hospitality img">
            <a:extLst>
              <a:ext uri="{FF2B5EF4-FFF2-40B4-BE49-F238E27FC236}">
                <a16:creationId xmlns:a16="http://schemas.microsoft.com/office/drawing/2014/main" id="{C78CAC87-668D-E748-B074-45A99632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6568" y="135981"/>
            <a:ext cx="6220599" cy="3626769"/>
          </a:xfrm>
          <a:prstGeom prst="rect">
            <a:avLst/>
          </a:prstGeom>
        </p:spPr>
      </p:pic>
      <p:pic>
        <p:nvPicPr>
          <p:cNvPr id="34" name="Restaurants image">
            <a:extLst>
              <a:ext uri="{FF2B5EF4-FFF2-40B4-BE49-F238E27FC236}">
                <a16:creationId xmlns:a16="http://schemas.microsoft.com/office/drawing/2014/main" id="{70AA89E2-4FED-F74E-9025-A9711BD9A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3476" y="78692"/>
            <a:ext cx="6237357" cy="3905368"/>
          </a:xfrm>
          <a:prstGeom prst="rect">
            <a:avLst/>
          </a:prstGeom>
        </p:spPr>
      </p:pic>
      <p:pic>
        <p:nvPicPr>
          <p:cNvPr id="37" name="Retail image">
            <a:extLst>
              <a:ext uri="{FF2B5EF4-FFF2-40B4-BE49-F238E27FC236}">
                <a16:creationId xmlns:a16="http://schemas.microsoft.com/office/drawing/2014/main" id="{FD29F49F-AE0A-5B43-9082-9D435224B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1840" y="-6056"/>
            <a:ext cx="6200598" cy="38955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D21797-309D-1645-AF01-09EF14DF1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9144000 w 9144000"/>
              <a:gd name="connsiteY0" fmla="*/ 1956175 h 5143500"/>
              <a:gd name="connsiteX1" fmla="*/ 9144000 w 9144000"/>
              <a:gd name="connsiteY1" fmla="*/ 5143500 h 5143500"/>
              <a:gd name="connsiteX2" fmla="*/ 7279893 w 9144000"/>
              <a:gd name="connsiteY2" fmla="*/ 5143500 h 5143500"/>
              <a:gd name="connsiteX3" fmla="*/ 0 w 9144000"/>
              <a:gd name="connsiteY3" fmla="*/ 0 h 5143500"/>
              <a:gd name="connsiteX4" fmla="*/ 4722810 w 9144000"/>
              <a:gd name="connsiteY4" fmla="*/ 0 h 5143500"/>
              <a:gd name="connsiteX5" fmla="*/ 1714634 w 9144000"/>
              <a:gd name="connsiteY5" fmla="*/ 5143500 h 5143500"/>
              <a:gd name="connsiteX6" fmla="*/ 0 w 9144000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5143500">
                <a:moveTo>
                  <a:pt x="9144000" y="1956175"/>
                </a:moveTo>
                <a:lnTo>
                  <a:pt x="9144000" y="5143500"/>
                </a:lnTo>
                <a:lnTo>
                  <a:pt x="7279893" y="5143500"/>
                </a:lnTo>
                <a:close/>
                <a:moveTo>
                  <a:pt x="0" y="0"/>
                </a:moveTo>
                <a:lnTo>
                  <a:pt x="4722810" y="0"/>
                </a:lnTo>
                <a:lnTo>
                  <a:pt x="1714634" y="5143500"/>
                </a:lnTo>
                <a:lnTo>
                  <a:pt x="0" y="51435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508DB7-0AEE-4989-9A97-570FD0FD8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1" y="742126"/>
            <a:ext cx="3073467" cy="77559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Challenges in the do-from-anywhere economy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529DF-AEFD-45AE-B5D5-D55A6F7FB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1" y="1967464"/>
            <a:ext cx="2620892" cy="861774"/>
          </a:xfrm>
        </p:spPr>
        <p:txBody>
          <a:bodyPr>
            <a:noAutofit/>
          </a:bodyPr>
          <a:lstStyle/>
          <a:p>
            <a:r>
              <a:rPr lang="en-US">
                <a:solidFill>
                  <a:schemeClr val="tx1"/>
                </a:solidFill>
              </a:rPr>
              <a:t>To advance in an evolving, hyper-digital world, you need the right technology, skills and culture to embrace change.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DEEB6-11D3-4342-B4AF-30673AD6F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09" y="4838808"/>
            <a:ext cx="1078992" cy="1402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04C43E-BC0C-0448-96C8-BD703A07E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6679"/>
            <a:ext cx="9144000" cy="1637706"/>
          </a:xfrm>
          <a:prstGeom prst="rect">
            <a:avLst/>
          </a:prstGeom>
        </p:spPr>
      </p:pic>
      <p:sp>
        <p:nvSpPr>
          <p:cNvPr id="21" name="Freeform 20">
            <a:extLst>
              <a:ext uri="{FF2B5EF4-FFF2-40B4-BE49-F238E27FC236}">
                <a16:creationId xmlns:a16="http://schemas.microsoft.com/office/drawing/2014/main" id="{54F7FECB-FA66-FD47-9DA0-1EB07122E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405087" y="1891378"/>
            <a:ext cx="2588315" cy="3252122"/>
          </a:xfrm>
          <a:custGeom>
            <a:avLst/>
            <a:gdLst>
              <a:gd name="connsiteX0" fmla="*/ 351217 w 1324528"/>
              <a:gd name="connsiteY0" fmla="*/ 0 h 1664220"/>
              <a:gd name="connsiteX1" fmla="*/ 0 w 1324528"/>
              <a:gd name="connsiteY1" fmla="*/ 0 h 1664220"/>
              <a:gd name="connsiteX2" fmla="*/ 973325 w 1324528"/>
              <a:gd name="connsiteY2" fmla="*/ 1664220 h 1664220"/>
              <a:gd name="connsiteX3" fmla="*/ 1324528 w 1324528"/>
              <a:gd name="connsiteY3" fmla="*/ 1664220 h 166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4528" h="1664220">
                <a:moveTo>
                  <a:pt x="351217" y="0"/>
                </a:moveTo>
                <a:lnTo>
                  <a:pt x="0" y="0"/>
                </a:lnTo>
                <a:lnTo>
                  <a:pt x="973325" y="1664220"/>
                </a:lnTo>
                <a:lnTo>
                  <a:pt x="1324528" y="1664220"/>
                </a:lnTo>
                <a:close/>
              </a:path>
            </a:pathLst>
          </a:custGeom>
          <a:solidFill>
            <a:srgbClr val="6E2486">
              <a:alpha val="6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endParaRPr lang="en-US" sz="10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2" name="Graphic 17">
            <a:extLst>
              <a:ext uri="{FF2B5EF4-FFF2-40B4-BE49-F238E27FC236}">
                <a16:creationId xmlns:a16="http://schemas.microsoft.com/office/drawing/2014/main" id="{9C70AE4D-31EA-1D47-AF99-76060043F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7802309" y="707650"/>
            <a:ext cx="2192233" cy="3147882"/>
          </a:xfrm>
          <a:custGeom>
            <a:avLst/>
            <a:gdLst>
              <a:gd name="connsiteX0" fmla="*/ 318402 w 318401"/>
              <a:gd name="connsiteY0" fmla="*/ 457200 h 457200"/>
              <a:gd name="connsiteX1" fmla="*/ 51011 w 318401"/>
              <a:gd name="connsiteY1" fmla="*/ 0 h 457200"/>
              <a:gd name="connsiteX2" fmla="*/ 0 w 318401"/>
              <a:gd name="connsiteY2" fmla="*/ 0 h 457200"/>
              <a:gd name="connsiteX3" fmla="*/ 267395 w 318401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401" h="457200">
                <a:moveTo>
                  <a:pt x="318402" y="457200"/>
                </a:moveTo>
                <a:lnTo>
                  <a:pt x="51011" y="0"/>
                </a:lnTo>
                <a:lnTo>
                  <a:pt x="0" y="0"/>
                </a:lnTo>
                <a:lnTo>
                  <a:pt x="267395" y="4572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63500" dist="63500" dir="2700000" algn="tl" rotWithShape="0">
              <a:schemeClr val="accent1">
                <a:lumMod val="5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endParaRPr lang="en-US" sz="10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3" name="GDP text">
            <a:extLst>
              <a:ext uri="{FF2B5EF4-FFF2-40B4-BE49-F238E27FC236}">
                <a16:creationId xmlns:a16="http://schemas.microsoft.com/office/drawing/2014/main" id="{37176F45-F606-C744-BC15-456D4A8D6FE8}"/>
              </a:ext>
            </a:extLst>
          </p:cNvPr>
          <p:cNvSpPr txBox="1"/>
          <p:nvPr/>
        </p:nvSpPr>
        <p:spPr>
          <a:xfrm>
            <a:off x="3125081" y="3184760"/>
            <a:ext cx="4568221" cy="13716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lvl="0" algn="ctr">
              <a:defRPr/>
            </a:pPr>
            <a:r>
              <a:rPr lang="en-US" sz="1400" b="1" cap="all">
                <a:solidFill>
                  <a:srgbClr val="00447C"/>
                </a:solidFill>
              </a:rPr>
              <a:t>BREAKTHROUGH STUDY</a:t>
            </a:r>
          </a:p>
          <a:p>
            <a:pPr lvl="0" algn="ctr">
              <a:spcBef>
                <a:spcPts val="400"/>
              </a:spcBef>
              <a:defRPr/>
            </a:pPr>
            <a:r>
              <a:rPr lang="en-US" sz="1600">
                <a:solidFill>
                  <a:srgbClr val="444444"/>
                </a:solidFill>
              </a:rPr>
              <a:t>Global survey of 10,500 leaders and knowledge workers on their readiness to embrace digital change in the do-from-anywhere economy.</a:t>
            </a:r>
          </a:p>
        </p:txBody>
      </p:sp>
      <p:sp>
        <p:nvSpPr>
          <p:cNvPr id="32" name="Hospitality text">
            <a:extLst>
              <a:ext uri="{FF2B5EF4-FFF2-40B4-BE49-F238E27FC236}">
                <a16:creationId xmlns:a16="http://schemas.microsoft.com/office/drawing/2014/main" id="{B2EEB42E-C8B9-B64D-96AD-B35C6319F152}"/>
              </a:ext>
            </a:extLst>
          </p:cNvPr>
          <p:cNvSpPr txBox="1"/>
          <p:nvPr/>
        </p:nvSpPr>
        <p:spPr>
          <a:xfrm>
            <a:off x="3363609" y="3183347"/>
            <a:ext cx="4568221" cy="13716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lvl="0" algn="ctr">
              <a:defRPr/>
            </a:pPr>
            <a:r>
              <a:rPr lang="en-US" sz="1400" b="1" cap="all" dirty="0">
                <a:solidFill>
                  <a:srgbClr val="00447C"/>
                </a:solidFill>
              </a:rPr>
              <a:t>TECHNOLOGY TOO CENTRALIZED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076CE"/>
                </a:solidFill>
              </a:rPr>
              <a:t>52</a:t>
            </a:r>
            <a:r>
              <a:rPr lang="en-US" sz="3600" dirty="0">
                <a:solidFill>
                  <a:srgbClr val="0076CE"/>
                </a:solidFill>
              </a:rPr>
              <a:t>%</a:t>
            </a:r>
          </a:p>
          <a:p>
            <a:pPr lvl="0" algn="ctr">
              <a:spcBef>
                <a:spcPts val="400"/>
              </a:spcBef>
              <a:defRPr/>
            </a:pPr>
            <a:r>
              <a:rPr lang="en-US" sz="1600" dirty="0">
                <a:solidFill>
                  <a:srgbClr val="444444"/>
                </a:solidFill>
              </a:rPr>
              <a:t>say they might be left behind because they don’t have the right technology to shift to a hyper-distributed model.</a:t>
            </a:r>
          </a:p>
        </p:txBody>
      </p:sp>
      <p:sp>
        <p:nvSpPr>
          <p:cNvPr id="35" name="Restaurants text">
            <a:extLst>
              <a:ext uri="{FF2B5EF4-FFF2-40B4-BE49-F238E27FC236}">
                <a16:creationId xmlns:a16="http://schemas.microsoft.com/office/drawing/2014/main" id="{C1234C16-B6F4-E04E-9C56-ED43C5ACFB11}"/>
              </a:ext>
            </a:extLst>
          </p:cNvPr>
          <p:cNvSpPr txBox="1"/>
          <p:nvPr/>
        </p:nvSpPr>
        <p:spPr>
          <a:xfrm>
            <a:off x="3252256" y="3080923"/>
            <a:ext cx="4568221" cy="13716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lvl="0" algn="ctr">
              <a:defRPr/>
            </a:pPr>
            <a:r>
              <a:rPr lang="en-US" sz="1400" b="1" cap="all" dirty="0">
                <a:solidFill>
                  <a:srgbClr val="00447C"/>
                </a:solidFill>
              </a:rPr>
              <a:t>FEAR OF BEING LEFT BEHIND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076CE"/>
                </a:solidFill>
              </a:rPr>
              <a:t>51</a:t>
            </a:r>
            <a:r>
              <a:rPr lang="en-US" sz="3600" dirty="0">
                <a:solidFill>
                  <a:srgbClr val="0076CE"/>
                </a:solidFill>
              </a:rPr>
              <a:t>%</a:t>
            </a:r>
          </a:p>
          <a:p>
            <a:pPr lvl="0" algn="ctr">
              <a:spcBef>
                <a:spcPts val="400"/>
              </a:spcBef>
              <a:defRPr/>
            </a:pPr>
            <a:r>
              <a:rPr lang="en-US" sz="1600" dirty="0">
                <a:solidFill>
                  <a:srgbClr val="444444"/>
                </a:solidFill>
              </a:rPr>
              <a:t>worry the opportunity to become a data-driven business will pass them by.</a:t>
            </a:r>
          </a:p>
        </p:txBody>
      </p:sp>
      <p:sp>
        <p:nvSpPr>
          <p:cNvPr id="38" name="Retail text">
            <a:extLst>
              <a:ext uri="{FF2B5EF4-FFF2-40B4-BE49-F238E27FC236}">
                <a16:creationId xmlns:a16="http://schemas.microsoft.com/office/drawing/2014/main" id="{E22F8F28-D4FC-2A40-8FF0-3382B649C5D8}"/>
              </a:ext>
            </a:extLst>
          </p:cNvPr>
          <p:cNvSpPr txBox="1"/>
          <p:nvPr/>
        </p:nvSpPr>
        <p:spPr>
          <a:xfrm>
            <a:off x="3429285" y="3173330"/>
            <a:ext cx="4568221" cy="13716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lvl="0" algn="ctr">
              <a:defRPr/>
            </a:pPr>
            <a:r>
              <a:rPr lang="en-US" sz="1400" b="1" cap="all" dirty="0">
                <a:solidFill>
                  <a:srgbClr val="00447C"/>
                </a:solidFill>
              </a:rPr>
              <a:t>INCREASING ATTACK SURFACE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076CE"/>
                </a:solidFill>
              </a:rPr>
              <a:t>72</a:t>
            </a:r>
            <a:r>
              <a:rPr lang="en-US" sz="3600" dirty="0">
                <a:solidFill>
                  <a:srgbClr val="0076CE"/>
                </a:solidFill>
              </a:rPr>
              <a:t>%</a:t>
            </a:r>
          </a:p>
          <a:p>
            <a:pPr lvl="0" algn="ctr">
              <a:spcBef>
                <a:spcPts val="400"/>
              </a:spcBef>
              <a:defRPr/>
            </a:pPr>
            <a:r>
              <a:rPr lang="en-US" sz="1600" dirty="0">
                <a:solidFill>
                  <a:srgbClr val="444444"/>
                </a:solidFill>
              </a:rPr>
              <a:t>acknowledge that given the ever-evolving nature of work, their organization would be even more exposed to cyberattacks.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43C340-751B-FD44-AD38-EE0D8BAE81D0}"/>
              </a:ext>
            </a:extLst>
          </p:cNvPr>
          <p:cNvSpPr/>
          <p:nvPr/>
        </p:nvSpPr>
        <p:spPr>
          <a:xfrm>
            <a:off x="285751" y="4521876"/>
            <a:ext cx="1119336" cy="457200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/>
          <a:p>
            <a:pPr lvl="0">
              <a:spcBef>
                <a:spcPts val="200"/>
              </a:spcBef>
              <a:defRPr/>
            </a:pPr>
            <a:r>
              <a:rPr lang="en-GB" sz="6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Source: </a:t>
            </a:r>
            <a:r>
              <a:rPr lang="en-US" sz="600">
                <a:solidFill>
                  <a:schemeClr val="bg2">
                    <a:lumMod val="50000"/>
                    <a:lumOff val="50000"/>
                  </a:schemeClr>
                </a:solidFill>
              </a:rPr>
              <a:t>Dell Technologies: The Breakthrough Study, April 2022; 10,500 respondents globally.</a:t>
            </a:r>
          </a:p>
          <a:p>
            <a:pPr lvl="0">
              <a:spcBef>
                <a:spcPts val="200"/>
              </a:spcBef>
              <a:defRPr/>
            </a:pPr>
            <a:r>
              <a:rPr lang="en-US" sz="6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dell.com/breakthrough</a:t>
            </a:r>
            <a:endParaRPr lang="en-GB" sz="600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94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2" grpId="0"/>
      <p:bldP spid="32" grpId="1"/>
      <p:bldP spid="35" grpId="0"/>
      <p:bldP spid="35" grpId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078A02-DEE7-4112-8A7D-DF1B8F3806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" y="416207"/>
            <a:ext cx="6663690" cy="1329595"/>
          </a:xfrm>
        </p:spPr>
        <p:txBody>
          <a:bodyPr/>
          <a:lstStyle/>
          <a:p>
            <a:r>
              <a:rPr lang="en-US" dirty="0"/>
              <a:t>Be ready for whatever’s next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14B736-B43F-4DF9-B70C-9950ECE7BDAE}"/>
              </a:ext>
            </a:extLst>
          </p:cNvPr>
          <p:cNvSpPr/>
          <p:nvPr/>
        </p:nvSpPr>
        <p:spPr>
          <a:xfrm>
            <a:off x="1" y="2294445"/>
            <a:ext cx="5941996" cy="50372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6803AAAB-70F8-47E6-A445-331EFE901081}"/>
              </a:ext>
            </a:extLst>
          </p:cNvPr>
          <p:cNvSpPr txBox="1">
            <a:spLocks/>
          </p:cNvSpPr>
          <p:nvPr/>
        </p:nvSpPr>
        <p:spPr>
          <a:xfrm>
            <a:off x="381000" y="2395593"/>
            <a:ext cx="11430000" cy="282661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2892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With our software-driven </a:t>
            </a:r>
            <a:r>
              <a:rPr lang="en-US" dirty="0">
                <a:solidFill>
                  <a:srgbClr val="FFFFFF"/>
                </a:solidFill>
              </a:rPr>
              <a:t>storage innovation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20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4D87B6-7BED-F441-A1FD-CB77DCF8935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202" name="btfpNotesBox813269">
            <a:extLst>
              <a:ext uri="{FF2B5EF4-FFF2-40B4-BE49-F238E27FC236}">
                <a16:creationId xmlns:a16="http://schemas.microsoft.com/office/drawing/2014/main" id="{C42AC740-58F6-D44C-9C1D-F5E7E8B211D4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gray">
          <a:xfrm>
            <a:off x="285751" y="4582477"/>
            <a:ext cx="8673116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711182">
              <a:spcBef>
                <a:spcPct val="0"/>
              </a:spcBef>
              <a:defRPr sz="6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cs typeface="Arial"/>
              </a:defRPr>
            </a:lvl1pPr>
          </a:lstStyle>
          <a:p>
            <a:pPr defTabSz="711164">
              <a:defRPr/>
            </a:pPr>
            <a:r>
              <a:rPr lang="en-US" sz="800" dirty="0">
                <a:solidFill>
                  <a:srgbClr val="FFFFFF">
                    <a:alpha val="50000"/>
                  </a:srgbClr>
                </a:solidFill>
                <a:latin typeface="Arial" panose="020B0604020202020204" pitchFamily="34" charset="0"/>
                <a:cs typeface="+mn-cs"/>
              </a:rPr>
              <a:t>1 n=1,100, Dell Technologies IT Automation Research Survey, IDC, September 2021.</a:t>
            </a:r>
            <a:br>
              <a:rPr lang="en-US" sz="800" dirty="0">
                <a:solidFill>
                  <a:srgbClr val="FFFFFF">
                    <a:alpha val="50000"/>
                  </a:srgbClr>
                </a:solidFill>
                <a:latin typeface="Arial" panose="020B0604020202020204" pitchFamily="34" charset="0"/>
                <a:cs typeface="+mn-cs"/>
              </a:rPr>
            </a:br>
            <a:r>
              <a:rPr lang="en-US" sz="800" dirty="0">
                <a:solidFill>
                  <a:srgbClr val="FFFFFF">
                    <a:alpha val="50000"/>
                  </a:srgbClr>
                </a:solidFill>
                <a:latin typeface="Arial" panose="020B0604020202020204" pitchFamily="34" charset="0"/>
                <a:cs typeface="+mn-cs"/>
              </a:rPr>
              <a:t>2 ESG Complete Survey Results, </a:t>
            </a:r>
            <a:r>
              <a:rPr lang="en-US" sz="800" dirty="0">
                <a:solidFill>
                  <a:srgbClr val="FFFFFF">
                    <a:alpha val="50000"/>
                  </a:srgbClr>
                </a:solidFill>
                <a:latin typeface="Arial" panose="020B0604020202020204" pitchFamily="34" charset="0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Distributed Cloud Series: Application Infrastructure Modernization Trends</a:t>
            </a:r>
            <a:r>
              <a:rPr lang="en-US" sz="800" dirty="0">
                <a:solidFill>
                  <a:srgbClr val="FFFFFF">
                    <a:alpha val="50000"/>
                  </a:srgbClr>
                </a:solidFill>
                <a:latin typeface="Arial" panose="020B0604020202020204" pitchFamily="34" charset="0"/>
                <a:cs typeface="+mn-cs"/>
              </a:rPr>
              <a:t>, March 2022.</a:t>
            </a:r>
          </a:p>
          <a:p>
            <a:pPr defTabSz="711164">
              <a:defRPr/>
            </a:pPr>
            <a:r>
              <a:rPr lang="en-US" sz="800" dirty="0">
                <a:solidFill>
                  <a:srgbClr val="FFFFFF">
                    <a:alpha val="50000"/>
                  </a:srgbClr>
                </a:solidFill>
                <a:latin typeface="Arial" panose="020B0604020202020204" pitchFamily="34" charset="0"/>
                <a:cs typeface="+mn-cs"/>
              </a:rPr>
              <a:t>3 ESG Research Report, 2022 Technology Spending Intentions Survey, November 2021.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756C589-01AE-1847-9A42-58C34A09F6EE}"/>
              </a:ext>
            </a:extLst>
          </p:cNvPr>
          <p:cNvSpPr txBox="1"/>
          <p:nvPr/>
        </p:nvSpPr>
        <p:spPr>
          <a:xfrm>
            <a:off x="646879" y="1580698"/>
            <a:ext cx="3251666" cy="1448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lnSpc>
                <a:spcPct val="89000"/>
              </a:lnSpc>
              <a:defRPr/>
            </a:pPr>
            <a:r>
              <a:rPr lang="en-US" sz="3300">
                <a:solidFill>
                  <a:srgbClr val="FFFFFF"/>
                </a:solidFill>
                <a:latin typeface="Arial"/>
              </a:rPr>
              <a:t>We live in an </a:t>
            </a:r>
            <a:br>
              <a:rPr lang="en-US" sz="3300">
                <a:solidFill>
                  <a:srgbClr val="FFFFFF"/>
                </a:solidFill>
                <a:latin typeface="Arial"/>
              </a:rPr>
            </a:br>
            <a:r>
              <a:rPr lang="en-US" sz="3300">
                <a:solidFill>
                  <a:srgbClr val="FFFFFF"/>
                </a:solidFill>
                <a:latin typeface="Arial"/>
              </a:rPr>
              <a:t>ever-changing world… </a:t>
            </a:r>
            <a:endParaRPr lang="en-US" sz="3300">
              <a:solidFill>
                <a:srgbClr val="444444"/>
              </a:solidFill>
              <a:latin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705982-1644-0645-B97A-6CAECDD6CCA7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4086823" y="652148"/>
            <a:ext cx="2082488" cy="1371600"/>
          </a:xfrm>
          <a:prstGeom prst="rect">
            <a:avLst/>
          </a:prstGeom>
          <a:noFill/>
          <a:effectLst/>
        </p:spPr>
        <p:txBody>
          <a:bodyPr wrap="square" lIns="36000" tIns="36000" rIns="36000" bIns="36000" rtlCol="0" anchor="t">
            <a:noAutofit/>
          </a:bodyPr>
          <a:lstStyle/>
          <a:p>
            <a:pPr defTabSz="711146">
              <a:spcBef>
                <a:spcPts val="1200"/>
              </a:spcBef>
              <a:defRPr/>
            </a:pPr>
            <a:r>
              <a:rPr lang="en-US" sz="4050" b="1">
                <a:solidFill>
                  <a:srgbClr val="F2AF00"/>
                </a:solidFill>
                <a:latin typeface="Arial"/>
                <a:cs typeface="Arial"/>
              </a:rPr>
              <a:t>89% </a:t>
            </a:r>
            <a:endParaRPr lang="en-US" sz="4050" b="1">
              <a:solidFill>
                <a:srgbClr val="FFFFFF"/>
              </a:solidFill>
              <a:latin typeface="Arial"/>
              <a:cs typeface="Arial"/>
            </a:endParaRPr>
          </a:p>
          <a:p>
            <a:pPr defTabSz="711146">
              <a:defRPr/>
            </a:pP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report autonomous operations are either critical or their most important priority in next two years</a:t>
            </a:r>
            <a:r>
              <a:rPr lang="en-US" sz="1200" baseline="30000">
                <a:solidFill>
                  <a:srgbClr val="FFFFF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EAA2F77-D20C-734A-BFAF-D2DA6B7A2C8C}"/>
              </a:ext>
            </a:extLst>
          </p:cNvPr>
          <p:cNvSpPr txBox="1"/>
          <p:nvPr/>
        </p:nvSpPr>
        <p:spPr>
          <a:xfrm>
            <a:off x="3514503" y="3023837"/>
            <a:ext cx="2082488" cy="1371600"/>
          </a:xfrm>
          <a:prstGeom prst="rect">
            <a:avLst/>
          </a:prstGeom>
          <a:noFill/>
          <a:effectLst/>
        </p:spPr>
        <p:txBody>
          <a:bodyPr wrap="square" anchor="t">
            <a:noAutofit/>
          </a:bodyPr>
          <a:lstStyle/>
          <a:p>
            <a:pPr defTabSz="711146">
              <a:spcBef>
                <a:spcPts val="1200"/>
              </a:spcBef>
              <a:defRPr/>
            </a:pPr>
            <a:r>
              <a:rPr lang="en-US" sz="4050" b="1">
                <a:solidFill>
                  <a:srgbClr val="F2AF00"/>
                </a:solidFill>
                <a:latin typeface="Arial"/>
                <a:cs typeface="Arial"/>
              </a:rPr>
              <a:t>79% </a:t>
            </a:r>
          </a:p>
          <a:p>
            <a:pPr defTabSz="711146">
              <a:defRPr/>
            </a:pP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will modernize over the next 3 years to build out better multicloud interoperability</a:t>
            </a:r>
            <a:r>
              <a:rPr lang="en-US" sz="1200" baseline="3000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3A5D943-6CDC-F441-9EE7-4AAD95EFF3FF}"/>
              </a:ext>
            </a:extLst>
          </p:cNvPr>
          <p:cNvSpPr txBox="1"/>
          <p:nvPr/>
        </p:nvSpPr>
        <p:spPr>
          <a:xfrm>
            <a:off x="6104095" y="1942571"/>
            <a:ext cx="1698218" cy="1371600"/>
          </a:xfrm>
          <a:prstGeom prst="rect">
            <a:avLst/>
          </a:prstGeom>
          <a:noFill/>
          <a:effectLst/>
        </p:spPr>
        <p:txBody>
          <a:bodyPr wrap="square" anchor="t">
            <a:noAutofit/>
          </a:bodyPr>
          <a:lstStyle/>
          <a:p>
            <a:pPr defTabSz="711146">
              <a:spcBef>
                <a:spcPts val="1200"/>
              </a:spcBef>
              <a:defRPr/>
            </a:pPr>
            <a:r>
              <a:rPr lang="en-US" sz="4050" b="1">
                <a:solidFill>
                  <a:srgbClr val="F2AF00"/>
                </a:solidFill>
                <a:latin typeface="Arial"/>
                <a:cs typeface="Arial"/>
              </a:rPr>
              <a:t>63% </a:t>
            </a:r>
          </a:p>
          <a:p>
            <a:pPr defTabSz="711146">
              <a:defRPr/>
            </a:pP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have been the target of ransomware in the last 12 months</a:t>
            </a:r>
            <a:r>
              <a:rPr lang="en-US" sz="1200" baseline="30000">
                <a:solidFill>
                  <a:srgbClr val="FFFFFF"/>
                </a:solidFill>
                <a:latin typeface="Arial"/>
                <a:cs typeface="Arial"/>
              </a:rPr>
              <a:t>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9A265A-388B-984F-ABFD-C31168967394}"/>
              </a:ext>
            </a:extLst>
          </p:cNvPr>
          <p:cNvCxnSpPr>
            <a:cxnSpLocks/>
          </p:cNvCxnSpPr>
          <p:nvPr/>
        </p:nvCxnSpPr>
        <p:spPr>
          <a:xfrm flipH="1">
            <a:off x="4122026" y="1251014"/>
            <a:ext cx="4025379" cy="0"/>
          </a:xfrm>
          <a:prstGeom prst="line">
            <a:avLst/>
          </a:prstGeom>
          <a:ln w="31750">
            <a:gradFill flip="none" rotWithShape="1">
              <a:gsLst>
                <a:gs pos="0">
                  <a:srgbClr val="FFFFFF">
                    <a:alpha val="0"/>
                  </a:srgbClr>
                </a:gs>
                <a:gs pos="99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768A95F-4286-9C4E-A39C-979D23B48517}"/>
              </a:ext>
            </a:extLst>
          </p:cNvPr>
          <p:cNvCxnSpPr>
            <a:cxnSpLocks/>
          </p:cNvCxnSpPr>
          <p:nvPr/>
        </p:nvCxnSpPr>
        <p:spPr>
          <a:xfrm flipH="1">
            <a:off x="6152390" y="2543326"/>
            <a:ext cx="4025379" cy="0"/>
          </a:xfrm>
          <a:prstGeom prst="line">
            <a:avLst/>
          </a:prstGeom>
          <a:ln w="31750">
            <a:gradFill flip="none" rotWithShape="1">
              <a:gsLst>
                <a:gs pos="0">
                  <a:srgbClr val="FFFFFF">
                    <a:alpha val="0"/>
                  </a:srgbClr>
                </a:gs>
                <a:gs pos="99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DF607EC-8FBA-BF46-94DB-05CE44502404}"/>
              </a:ext>
            </a:extLst>
          </p:cNvPr>
          <p:cNvCxnSpPr>
            <a:cxnSpLocks/>
          </p:cNvCxnSpPr>
          <p:nvPr/>
        </p:nvCxnSpPr>
        <p:spPr>
          <a:xfrm flipH="1">
            <a:off x="3604607" y="3622982"/>
            <a:ext cx="4572977" cy="0"/>
          </a:xfrm>
          <a:prstGeom prst="line">
            <a:avLst/>
          </a:prstGeom>
          <a:ln w="31750">
            <a:gradFill flip="none" rotWithShape="1">
              <a:gsLst>
                <a:gs pos="0">
                  <a:srgbClr val="FFFFFF">
                    <a:alpha val="0"/>
                  </a:srgbClr>
                </a:gs>
                <a:gs pos="99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l" descr="                              Dell - Internal Use - Confidential&#10;">
            <a:extLst>
              <a:ext uri="{FF2B5EF4-FFF2-40B4-BE49-F238E27FC236}">
                <a16:creationId xmlns:a16="http://schemas.microsoft.com/office/drawing/2014/main" id="{AB3E3549-2254-C74B-B073-E08CF4C9AAE2}"/>
              </a:ext>
            </a:extLst>
          </p:cNvPr>
          <p:cNvSpPr txBox="1"/>
          <p:nvPr/>
        </p:nvSpPr>
        <p:spPr>
          <a:xfrm>
            <a:off x="4038321" y="5022289"/>
            <a:ext cx="1181414" cy="6925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defTabSz="914378" fontAlgn="base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500">
                <a:solidFill>
                  <a:srgbClr val="FFFFFF">
                    <a:alpha val="50000"/>
                  </a:srgbClr>
                </a:solidFill>
                <a:latin typeface="Arial" panose="020B0604020202020204" pitchFamily="34" charset="0"/>
              </a:rPr>
              <a:t>Copyright © Dell Inc. All Rights Reserved.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5384C362-9D3B-3046-985E-A5B66DD700FB}"/>
              </a:ext>
            </a:extLst>
          </p:cNvPr>
          <p:cNvSpPr txBox="1"/>
          <p:nvPr/>
        </p:nvSpPr>
        <p:spPr>
          <a:xfrm>
            <a:off x="3899345" y="5023059"/>
            <a:ext cx="35266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defTabSz="685783">
              <a:lnSpc>
                <a:spcPct val="90000"/>
              </a:lnSpc>
              <a:buClr>
                <a:srgbClr val="0076CE"/>
              </a:buClr>
              <a:defRPr/>
            </a:pPr>
            <a:fld id="{58EC7406-F4CC-4ABF-902E-2AF4E70E5C0F}" type="slidenum">
              <a:rPr lang="en-US" sz="500">
                <a:solidFill>
                  <a:srgbClr val="FFFFFF">
                    <a:alpha val="50000"/>
                  </a:srgbClr>
                </a:solidFill>
                <a:latin typeface="Arial" panose="020B0604020202020204" pitchFamily="34" charset="0"/>
              </a:rPr>
              <a:pPr algn="r" defTabSz="685783">
                <a:lnSpc>
                  <a:spcPct val="90000"/>
                </a:lnSpc>
                <a:buClr>
                  <a:srgbClr val="0076CE"/>
                </a:buClr>
                <a:defRPr/>
              </a:pPr>
              <a:t>5</a:t>
            </a:fld>
            <a:endParaRPr lang="en-US" sz="500">
              <a:solidFill>
                <a:srgbClr val="FFFFFF">
                  <a:alpha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2EA40DE-3D85-374E-9BAB-619B06B455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961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4D87B6-7BED-F441-A1FD-CB77DCF893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E6B0AB-ACE1-3C4B-AC1F-182B8B07F4F5}"/>
              </a:ext>
            </a:extLst>
          </p:cNvPr>
          <p:cNvSpPr txBox="1"/>
          <p:nvPr/>
        </p:nvSpPr>
        <p:spPr>
          <a:xfrm>
            <a:off x="4831561" y="1285441"/>
            <a:ext cx="3251666" cy="1448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lnSpc>
                <a:spcPct val="89000"/>
              </a:lnSpc>
            </a:pPr>
            <a:r>
              <a:rPr lang="en-US" sz="3300">
                <a:solidFill>
                  <a:srgbClr val="FFFFFF"/>
                </a:solidFill>
                <a:latin typeface="Arial"/>
              </a:rPr>
              <a:t>Organizations want to innovate with data, but...</a:t>
            </a:r>
            <a:endParaRPr lang="en-US" sz="3300">
              <a:solidFill>
                <a:srgbClr val="444444"/>
              </a:solidFill>
              <a:latin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CDB14A-9365-BB4D-A232-23F28AF9B752}"/>
              </a:ext>
            </a:extLst>
          </p:cNvPr>
          <p:cNvSpPr txBox="1"/>
          <p:nvPr/>
        </p:nvSpPr>
        <p:spPr>
          <a:xfrm>
            <a:off x="4831561" y="2802930"/>
            <a:ext cx="372612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tabLst>
                <a:tab pos="908004" algn="l"/>
              </a:tabLst>
            </a:pPr>
            <a:r>
              <a:rPr lang="en-GB" sz="3300" dirty="0">
                <a:solidFill>
                  <a:srgbClr val="F2AF00"/>
                </a:solidFill>
                <a:latin typeface="Arial"/>
              </a:rPr>
              <a:t>headwinds prevail.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F7F9A167-5785-1F40-8188-29DADC4D6209}"/>
              </a:ext>
            </a:extLst>
          </p:cNvPr>
          <p:cNvCxnSpPr>
            <a:cxnSpLocks/>
          </p:cNvCxnSpPr>
          <p:nvPr/>
        </p:nvCxnSpPr>
        <p:spPr>
          <a:xfrm flipH="1">
            <a:off x="7802312" y="1148144"/>
            <a:ext cx="4025379" cy="0"/>
          </a:xfrm>
          <a:prstGeom prst="line">
            <a:avLst/>
          </a:prstGeom>
          <a:ln w="31750">
            <a:gradFill flip="none" rotWithShape="1">
              <a:gsLst>
                <a:gs pos="0">
                  <a:srgbClr val="FFFFFF">
                    <a:alpha val="0"/>
                  </a:srgbClr>
                </a:gs>
                <a:gs pos="99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C53D2F49-9DE7-2F47-B9CF-DFB7269FA3B1}"/>
              </a:ext>
            </a:extLst>
          </p:cNvPr>
          <p:cNvCxnSpPr>
            <a:cxnSpLocks/>
          </p:cNvCxnSpPr>
          <p:nvPr/>
        </p:nvCxnSpPr>
        <p:spPr>
          <a:xfrm flipH="1">
            <a:off x="4886728" y="3328005"/>
            <a:ext cx="5805518" cy="0"/>
          </a:xfrm>
          <a:prstGeom prst="line">
            <a:avLst/>
          </a:prstGeom>
          <a:ln w="31750">
            <a:gradFill flip="none" rotWithShape="1">
              <a:gsLst>
                <a:gs pos="0">
                  <a:srgbClr val="FFFFFF">
                    <a:alpha val="0"/>
                  </a:srgbClr>
                </a:gs>
                <a:gs pos="99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E019DB87-3929-8D4E-974A-873F7AD932FB}"/>
              </a:ext>
            </a:extLst>
          </p:cNvPr>
          <p:cNvCxnSpPr>
            <a:cxnSpLocks/>
          </p:cNvCxnSpPr>
          <p:nvPr/>
        </p:nvCxnSpPr>
        <p:spPr>
          <a:xfrm flipH="1">
            <a:off x="3500477" y="4016035"/>
            <a:ext cx="4025379" cy="0"/>
          </a:xfrm>
          <a:prstGeom prst="line">
            <a:avLst/>
          </a:prstGeom>
          <a:ln w="31750">
            <a:gradFill flip="none" rotWithShape="1">
              <a:gsLst>
                <a:gs pos="0">
                  <a:srgbClr val="FFFFFF">
                    <a:alpha val="0"/>
                  </a:srgbClr>
                </a:gs>
                <a:gs pos="99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9B00848E-EBF5-8B43-86F5-14962966B0F7}"/>
              </a:ext>
            </a:extLst>
          </p:cNvPr>
          <p:cNvGrpSpPr/>
          <p:nvPr/>
        </p:nvGrpSpPr>
        <p:grpSpPr>
          <a:xfrm>
            <a:off x="779320" y="794906"/>
            <a:ext cx="2953814" cy="2956323"/>
            <a:chOff x="1039093" y="1059874"/>
            <a:chExt cx="3938418" cy="394176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B16861F-6080-1141-A1B2-2BC844D5E4C5}"/>
                </a:ext>
              </a:extLst>
            </p:cNvPr>
            <p:cNvGrpSpPr/>
            <p:nvPr/>
          </p:nvGrpSpPr>
          <p:grpSpPr>
            <a:xfrm>
              <a:off x="1039093" y="1059874"/>
              <a:ext cx="3938418" cy="3941764"/>
              <a:chOff x="1039093" y="1059874"/>
              <a:chExt cx="3938418" cy="3941764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1203530-84AC-9D44-9557-03E50D6EAFBD}"/>
                  </a:ext>
                </a:extLst>
              </p:cNvPr>
              <p:cNvSpPr/>
              <p:nvPr/>
            </p:nvSpPr>
            <p:spPr>
              <a:xfrm>
                <a:off x="1039093" y="1059874"/>
                <a:ext cx="1870363" cy="1870363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en-US" sz="9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95BBD855-2481-3845-89A4-B4B75ABCBC35}"/>
                  </a:ext>
                </a:extLst>
              </p:cNvPr>
              <p:cNvSpPr/>
              <p:nvPr/>
            </p:nvSpPr>
            <p:spPr>
              <a:xfrm>
                <a:off x="3107148" y="1059874"/>
                <a:ext cx="1870363" cy="1870363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en-US" sz="9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477B5595-21C9-CD47-AE70-D0262953FFC8}"/>
                  </a:ext>
                </a:extLst>
              </p:cNvPr>
              <p:cNvSpPr/>
              <p:nvPr/>
            </p:nvSpPr>
            <p:spPr>
              <a:xfrm>
                <a:off x="1039093" y="3131275"/>
                <a:ext cx="1870363" cy="1870363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en-US" sz="9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228CFB78-EC63-2E45-9B4B-01421D10FFF1}"/>
                  </a:ext>
                </a:extLst>
              </p:cNvPr>
              <p:cNvSpPr/>
              <p:nvPr/>
            </p:nvSpPr>
            <p:spPr>
              <a:xfrm>
                <a:off x="3107148" y="3131275"/>
                <a:ext cx="1870363" cy="1870363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en-US" sz="9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35A7D2D-FF98-2C43-9831-99695C51D55C}"/>
                </a:ext>
              </a:extLst>
            </p:cNvPr>
            <p:cNvSpPr txBox="1"/>
            <p:nvPr/>
          </p:nvSpPr>
          <p:spPr>
            <a:xfrm>
              <a:off x="1058370" y="2093301"/>
              <a:ext cx="1885560" cy="609600"/>
            </a:xfrm>
            <a:prstGeom prst="rect">
              <a:avLst/>
            </a:prstGeom>
            <a:noFill/>
          </p:spPr>
          <p:txBody>
            <a:bodyPr wrap="square" lIns="0" tIns="0" rIns="0" bIns="182880" rtlCol="0" anchor="t" anchorCtr="0">
              <a:noAutofit/>
            </a:bodyPr>
            <a:lstStyle/>
            <a:p>
              <a:pPr algn="ctr" defTabSz="685766">
                <a:defRPr/>
              </a:pPr>
              <a:r>
                <a:rPr lang="en-US" sz="1400">
                  <a:solidFill>
                    <a:srgbClr val="444444"/>
                  </a:solidFill>
                  <a:latin typeface="Arial"/>
                </a:rPr>
                <a:t>Operational </a:t>
              </a:r>
              <a:br>
                <a:rPr lang="en-US" sz="1400">
                  <a:solidFill>
                    <a:srgbClr val="444444"/>
                  </a:solidFill>
                  <a:latin typeface="Arial"/>
                </a:rPr>
              </a:br>
              <a:r>
                <a:rPr lang="en-US" sz="1400">
                  <a:solidFill>
                    <a:srgbClr val="444444"/>
                  </a:solidFill>
                  <a:latin typeface="Arial"/>
                </a:rPr>
                <a:t>silos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C227C9D-8DDB-C64A-B3D1-6C57F9D2F028}"/>
                </a:ext>
              </a:extLst>
            </p:cNvPr>
            <p:cNvSpPr txBox="1"/>
            <p:nvPr/>
          </p:nvSpPr>
          <p:spPr>
            <a:xfrm>
              <a:off x="3085571" y="2093301"/>
              <a:ext cx="1879428" cy="609600"/>
            </a:xfrm>
            <a:prstGeom prst="rect">
              <a:avLst/>
            </a:prstGeom>
            <a:noFill/>
          </p:spPr>
          <p:txBody>
            <a:bodyPr wrap="none" lIns="0" tIns="0" rIns="0" bIns="182880" rtlCol="0" anchor="t" anchorCtr="0">
              <a:noAutofit/>
            </a:bodyPr>
            <a:lstStyle/>
            <a:p>
              <a:pPr algn="ctr" defTabSz="685766">
                <a:defRPr/>
              </a:pPr>
              <a:r>
                <a:rPr lang="en-US" sz="1400">
                  <a:solidFill>
                    <a:srgbClr val="444444"/>
                  </a:solidFill>
                  <a:latin typeface="Arial"/>
                </a:rPr>
                <a:t>Cloud </a:t>
              </a:r>
              <a:br>
                <a:rPr lang="en-US" sz="1400">
                  <a:solidFill>
                    <a:srgbClr val="444444"/>
                  </a:solidFill>
                  <a:latin typeface="Arial"/>
                </a:rPr>
              </a:br>
              <a:r>
                <a:rPr lang="en-US" sz="1400">
                  <a:solidFill>
                    <a:srgbClr val="444444"/>
                  </a:solidFill>
                  <a:latin typeface="Arial"/>
                </a:rPr>
                <a:t>complexity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931EBD3-3C3A-324D-A093-D01BFC15DE48}"/>
                </a:ext>
              </a:extLst>
            </p:cNvPr>
            <p:cNvSpPr txBox="1"/>
            <p:nvPr/>
          </p:nvSpPr>
          <p:spPr>
            <a:xfrm>
              <a:off x="1086750" y="4120621"/>
              <a:ext cx="1828800" cy="609600"/>
            </a:xfrm>
            <a:prstGeom prst="rect">
              <a:avLst/>
            </a:prstGeom>
            <a:noFill/>
          </p:spPr>
          <p:txBody>
            <a:bodyPr wrap="none" lIns="0" tIns="0" rIns="0" bIns="182880" rtlCol="0" anchor="t" anchorCtr="0">
              <a:noAutofit/>
            </a:bodyPr>
            <a:lstStyle/>
            <a:p>
              <a:pPr algn="ctr" defTabSz="685766">
                <a:defRPr/>
              </a:pPr>
              <a:r>
                <a:rPr lang="en-US" sz="1400">
                  <a:solidFill>
                    <a:srgbClr val="444444"/>
                  </a:solidFill>
                  <a:latin typeface="Arial"/>
                </a:rPr>
                <a:t>Developer </a:t>
              </a:r>
            </a:p>
            <a:p>
              <a:pPr algn="ctr" defTabSz="685766">
                <a:defRPr/>
              </a:pPr>
              <a:r>
                <a:rPr lang="en-US" sz="1400">
                  <a:solidFill>
                    <a:srgbClr val="444444"/>
                  </a:solidFill>
                  <a:latin typeface="Arial"/>
                </a:rPr>
                <a:t>productivity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DC07F42-CF99-2C45-AB4B-468526B7DEC0}"/>
                </a:ext>
              </a:extLst>
            </p:cNvPr>
            <p:cNvSpPr txBox="1"/>
            <p:nvPr/>
          </p:nvSpPr>
          <p:spPr>
            <a:xfrm>
              <a:off x="3110885" y="4120620"/>
              <a:ext cx="1828800" cy="609600"/>
            </a:xfrm>
            <a:prstGeom prst="rect">
              <a:avLst/>
            </a:prstGeom>
            <a:noFill/>
          </p:spPr>
          <p:txBody>
            <a:bodyPr wrap="square" lIns="0" tIns="0" rIns="0" bIns="182880" rtlCol="0" anchor="t" anchorCtr="0">
              <a:noAutofit/>
            </a:bodyPr>
            <a:lstStyle/>
            <a:p>
              <a:pPr algn="ctr" defTabSz="685766">
                <a:defRPr/>
              </a:pPr>
              <a:r>
                <a:rPr lang="en-US" sz="1400">
                  <a:solidFill>
                    <a:srgbClr val="444444"/>
                  </a:solidFill>
                  <a:latin typeface="Arial"/>
                </a:rPr>
                <a:t>Cyber </a:t>
              </a:r>
              <a:br>
                <a:rPr lang="en-US" sz="1400">
                  <a:solidFill>
                    <a:srgbClr val="444444"/>
                  </a:solidFill>
                  <a:latin typeface="Arial"/>
                </a:rPr>
              </a:br>
              <a:r>
                <a:rPr lang="en-US" sz="1400">
                  <a:solidFill>
                    <a:srgbClr val="444444"/>
                  </a:solidFill>
                  <a:latin typeface="Arial"/>
                </a:rPr>
                <a:t>threats</a:t>
              </a: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313EE987-97FF-164A-915A-2A41CA075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45945" y="3363258"/>
              <a:ext cx="609600" cy="609600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F692F5AD-B99F-C94C-A1B6-7AA7C4B27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87511" y="1335938"/>
              <a:ext cx="609599" cy="609600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5C577322-FCF4-974F-9A81-495A85C94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720487" y="3363258"/>
              <a:ext cx="609599" cy="609600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21CE8688-3EDE-9C4C-93A6-709357193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720485" y="1335938"/>
              <a:ext cx="609600" cy="609600"/>
            </a:xfrm>
            <a:prstGeom prst="rect">
              <a:avLst/>
            </a:prstGeom>
          </p:spPr>
        </p:pic>
      </p:grpSp>
      <p:sp>
        <p:nvSpPr>
          <p:cNvPr id="30" name="fl" descr="                              Dell - Internal Use - Confidential&#10;">
            <a:extLst>
              <a:ext uri="{FF2B5EF4-FFF2-40B4-BE49-F238E27FC236}">
                <a16:creationId xmlns:a16="http://schemas.microsoft.com/office/drawing/2014/main" id="{65D16F7D-8BA7-E246-B58F-EA34F98B2EEC}"/>
              </a:ext>
            </a:extLst>
          </p:cNvPr>
          <p:cNvSpPr txBox="1"/>
          <p:nvPr/>
        </p:nvSpPr>
        <p:spPr>
          <a:xfrm>
            <a:off x="4038321" y="5022289"/>
            <a:ext cx="1181414" cy="6925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defTabSz="914378" fontAlgn="base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500">
                <a:solidFill>
                  <a:srgbClr val="FFFFFF">
                    <a:alpha val="50000"/>
                  </a:srgbClr>
                </a:solidFill>
                <a:latin typeface="Arial" panose="020B0604020202020204" pitchFamily="34" charset="0"/>
              </a:rPr>
              <a:t>Copyright © Dell Inc. All Rights Reserved.</a:t>
            </a:r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id="{476BC4C3-1BB3-4841-8CFB-2C13DCF3652E}"/>
              </a:ext>
            </a:extLst>
          </p:cNvPr>
          <p:cNvSpPr txBox="1"/>
          <p:nvPr/>
        </p:nvSpPr>
        <p:spPr>
          <a:xfrm>
            <a:off x="3899345" y="5023059"/>
            <a:ext cx="35266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defTabSz="685783">
              <a:lnSpc>
                <a:spcPct val="90000"/>
              </a:lnSpc>
              <a:buClr>
                <a:srgbClr val="0076CE"/>
              </a:buClr>
            </a:pPr>
            <a:fld id="{58EC7406-F4CC-4ABF-902E-2AF4E70E5C0F}" type="slidenum">
              <a:rPr lang="en-US" sz="500">
                <a:solidFill>
                  <a:srgbClr val="FFFFFF">
                    <a:alpha val="50000"/>
                  </a:srgbClr>
                </a:solidFill>
                <a:latin typeface="Arial" panose="020B0604020202020204" pitchFamily="34" charset="0"/>
              </a:rPr>
              <a:pPr algn="r" defTabSz="685783">
                <a:lnSpc>
                  <a:spcPct val="90000"/>
                </a:lnSpc>
                <a:buClr>
                  <a:srgbClr val="0076CE"/>
                </a:buClr>
              </a:pPr>
              <a:t>6</a:t>
            </a:fld>
            <a:endParaRPr lang="en-US" sz="500">
              <a:solidFill>
                <a:srgbClr val="FFFFFF">
                  <a:alpha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56EF486-A4B1-9F48-95DA-C57A618AD76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7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36A3D-D2D1-464C-B9C1-9474C210A5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4" name="wave">
            <a:extLst>
              <a:ext uri="{FF2B5EF4-FFF2-40B4-BE49-F238E27FC236}">
                <a16:creationId xmlns:a16="http://schemas.microsoft.com/office/drawing/2014/main" id="{772C5D9F-CAE7-2D4D-8BFF-19BE929CB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-31111" y="1423618"/>
            <a:ext cx="9144001" cy="3719882"/>
          </a:xfrm>
          <a:prstGeom prst="rect">
            <a:avLst/>
          </a:prstGeom>
        </p:spPr>
      </p:pic>
      <p:pic>
        <p:nvPicPr>
          <p:cNvPr id="35" name="wave">
            <a:extLst>
              <a:ext uri="{FF2B5EF4-FFF2-40B4-BE49-F238E27FC236}">
                <a16:creationId xmlns:a16="http://schemas.microsoft.com/office/drawing/2014/main" id="{066A892C-66B2-F64E-A832-39B5DE7BBD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-1" y="139495"/>
            <a:ext cx="9144001" cy="3719882"/>
          </a:xfrm>
          <a:prstGeom prst="rect">
            <a:avLst/>
          </a:prstGeom>
        </p:spPr>
      </p:pic>
      <p:sp>
        <p:nvSpPr>
          <p:cNvPr id="33" name="Freeform 32">
            <a:extLst>
              <a:ext uri="{FF2B5EF4-FFF2-40B4-BE49-F238E27FC236}">
                <a16:creationId xmlns:a16="http://schemas.microsoft.com/office/drawing/2014/main" id="{E74DEA97-CD3E-574B-B096-916EABBCBA84}"/>
              </a:ext>
            </a:extLst>
          </p:cNvPr>
          <p:cNvSpPr/>
          <p:nvPr/>
        </p:nvSpPr>
        <p:spPr>
          <a:xfrm rot="5400000">
            <a:off x="3500087" y="-1895086"/>
            <a:ext cx="2135825" cy="9135995"/>
          </a:xfrm>
          <a:custGeom>
            <a:avLst/>
            <a:gdLst>
              <a:gd name="connsiteX0" fmla="*/ 3 w 2135825"/>
              <a:gd name="connsiteY0" fmla="*/ 434740 h 9135995"/>
              <a:gd name="connsiteX1" fmla="*/ 1067914 w 2135825"/>
              <a:gd name="connsiteY1" fmla="*/ 0 h 9135995"/>
              <a:gd name="connsiteX2" fmla="*/ 2135825 w 2135825"/>
              <a:gd name="connsiteY2" fmla="*/ 434740 h 9135995"/>
              <a:gd name="connsiteX3" fmla="*/ 0 w 2135825"/>
              <a:gd name="connsiteY3" fmla="*/ 9135995 h 9135995"/>
              <a:gd name="connsiteX4" fmla="*/ 0 w 2135825"/>
              <a:gd name="connsiteY4" fmla="*/ 434741 h 9135995"/>
              <a:gd name="connsiteX5" fmla="*/ 2135824 w 2135825"/>
              <a:gd name="connsiteY5" fmla="*/ 434741 h 9135995"/>
              <a:gd name="connsiteX6" fmla="*/ 2135823 w 2135825"/>
              <a:gd name="connsiteY6" fmla="*/ 9135995 h 9135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35825" h="9135995">
                <a:moveTo>
                  <a:pt x="3" y="434740"/>
                </a:moveTo>
                <a:lnTo>
                  <a:pt x="1067914" y="0"/>
                </a:lnTo>
                <a:lnTo>
                  <a:pt x="2135825" y="434740"/>
                </a:lnTo>
                <a:close/>
                <a:moveTo>
                  <a:pt x="0" y="9135995"/>
                </a:moveTo>
                <a:lnTo>
                  <a:pt x="0" y="434741"/>
                </a:lnTo>
                <a:lnTo>
                  <a:pt x="2135824" y="434741"/>
                </a:lnTo>
                <a:lnTo>
                  <a:pt x="2135823" y="9135995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783"/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D98D2CF-37C2-49DA-B954-05301E9164A9}"/>
              </a:ext>
            </a:extLst>
          </p:cNvPr>
          <p:cNvSpPr/>
          <p:nvPr/>
        </p:nvSpPr>
        <p:spPr>
          <a:xfrm>
            <a:off x="3196934" y="2764482"/>
            <a:ext cx="1870563" cy="561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783"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Invest with confidence,</a:t>
            </a:r>
            <a:br>
              <a:rPr lang="en-US" sz="1200">
                <a:solidFill>
                  <a:srgbClr val="000000"/>
                </a:solidFill>
                <a:latin typeface="Arial"/>
              </a:rPr>
            </a:br>
            <a:r>
              <a:rPr lang="en-US" sz="1200">
                <a:solidFill>
                  <a:srgbClr val="000000"/>
                </a:solidFill>
                <a:latin typeface="Arial"/>
              </a:rPr>
              <a:t>make business </a:t>
            </a:r>
            <a:br>
              <a:rPr lang="en-US" sz="1200">
                <a:solidFill>
                  <a:srgbClr val="000000"/>
                </a:solidFill>
                <a:latin typeface="Arial"/>
              </a:rPr>
            </a:br>
            <a:r>
              <a:rPr lang="en-US" sz="1200">
                <a:solidFill>
                  <a:srgbClr val="000000"/>
                </a:solidFill>
                <a:latin typeface="Arial"/>
              </a:rPr>
              <a:t>breakthroughs possible</a:t>
            </a:r>
            <a:endParaRPr lang="en-US" sz="1200" strike="sng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497B031-9CDE-4A0E-AC24-072214E83B65}"/>
              </a:ext>
            </a:extLst>
          </p:cNvPr>
          <p:cNvSpPr/>
          <p:nvPr/>
        </p:nvSpPr>
        <p:spPr>
          <a:xfrm>
            <a:off x="600213" y="2764482"/>
            <a:ext cx="1814167" cy="561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783">
              <a:defRPr/>
            </a:pPr>
            <a:r>
              <a:rPr lang="en-US" sz="1200" kern="0">
                <a:solidFill>
                  <a:srgbClr val="000000"/>
                </a:solidFill>
                <a:latin typeface="Arial"/>
              </a:rPr>
              <a:t>Boost productivity, reduce risk, be ready for what comes next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57170C4-C31B-4079-8E40-53E9EF852035}"/>
              </a:ext>
            </a:extLst>
          </p:cNvPr>
          <p:cNvSpPr/>
          <p:nvPr/>
        </p:nvSpPr>
        <p:spPr>
          <a:xfrm>
            <a:off x="5794407" y="2764482"/>
            <a:ext cx="2379137" cy="561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749"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Get more value from </a:t>
            </a:r>
            <a:br>
              <a:rPr lang="en-US" sz="1200">
                <a:solidFill>
                  <a:srgbClr val="000000"/>
                </a:solidFill>
                <a:latin typeface="Arial"/>
              </a:rPr>
            </a:br>
            <a:r>
              <a:rPr lang="en-US" sz="1200">
                <a:solidFill>
                  <a:srgbClr val="000000"/>
                </a:solidFill>
                <a:latin typeface="Arial"/>
              </a:rPr>
              <a:t>information – wherever it lives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204C535-123E-431A-BA07-F51045CFB1C4}"/>
              </a:ext>
            </a:extLst>
          </p:cNvPr>
          <p:cNvSpPr/>
          <p:nvPr/>
        </p:nvSpPr>
        <p:spPr>
          <a:xfrm>
            <a:off x="5794407" y="2028747"/>
            <a:ext cx="2674620" cy="480060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defTabSz="685749">
              <a:tabLst>
                <a:tab pos="58733" algn="l"/>
              </a:tabLst>
              <a:defRPr/>
            </a:pPr>
            <a:r>
              <a:rPr lang="en-US" sz="1800">
                <a:solidFill>
                  <a:srgbClr val="000000"/>
                </a:solidFill>
                <a:latin typeface="Arial"/>
              </a:rPr>
              <a:t>Gain </a:t>
            </a:r>
            <a:r>
              <a:rPr lang="en-US" sz="1800" b="1">
                <a:solidFill>
                  <a:srgbClr val="0076CE"/>
                </a:solidFill>
                <a:latin typeface="Arial"/>
              </a:rPr>
              <a:t>MULTICLOUD CONTROL </a:t>
            </a:r>
            <a:r>
              <a:rPr lang="en-US" sz="1800">
                <a:solidFill>
                  <a:srgbClr val="000000"/>
                </a:solidFill>
                <a:latin typeface="Arial"/>
              </a:rPr>
              <a:t>and mobility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B718730-2139-4418-AA09-8446EDF57E97}"/>
              </a:ext>
            </a:extLst>
          </p:cNvPr>
          <p:cNvSpPr/>
          <p:nvPr/>
        </p:nvSpPr>
        <p:spPr>
          <a:xfrm>
            <a:off x="3196934" y="2028747"/>
            <a:ext cx="1677445" cy="480060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defTabSz="685749">
              <a:defRPr/>
            </a:pPr>
            <a:r>
              <a:rPr lang="en-US" sz="1800">
                <a:solidFill>
                  <a:srgbClr val="000000"/>
                </a:solidFill>
                <a:latin typeface="Arial"/>
              </a:rPr>
              <a:t>Innovate more</a:t>
            </a:r>
          </a:p>
          <a:p>
            <a:pPr defTabSz="685749">
              <a:defRPr/>
            </a:pPr>
            <a:r>
              <a:rPr lang="en-US" sz="1800" b="1">
                <a:solidFill>
                  <a:srgbClr val="0076CE"/>
                </a:solidFill>
                <a:latin typeface="Arial"/>
              </a:rPr>
              <a:t>SECURELY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FD46480-F546-402B-A9E8-BCB1BD90F773}"/>
              </a:ext>
            </a:extLst>
          </p:cNvPr>
          <p:cNvSpPr/>
          <p:nvPr/>
        </p:nvSpPr>
        <p:spPr>
          <a:xfrm>
            <a:off x="600213" y="2028747"/>
            <a:ext cx="1670453" cy="480060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defTabSz="685749">
              <a:defRPr/>
            </a:pPr>
            <a:r>
              <a:rPr lang="en-US" sz="1800" b="1">
                <a:solidFill>
                  <a:srgbClr val="0076CE"/>
                </a:solidFill>
                <a:latin typeface="Arial"/>
              </a:rPr>
              <a:t>AUTOMATE</a:t>
            </a:r>
            <a:r>
              <a:rPr lang="en-US" sz="1800" b="1">
                <a:solidFill>
                  <a:srgbClr val="000000"/>
                </a:solidFill>
                <a:latin typeface="Arial"/>
              </a:rPr>
              <a:t> </a:t>
            </a:r>
            <a:br>
              <a:rPr lang="en-US" sz="1800" b="1">
                <a:solidFill>
                  <a:srgbClr val="000000"/>
                </a:solidFill>
                <a:latin typeface="Arial"/>
              </a:rPr>
            </a:br>
            <a:r>
              <a:rPr lang="en-US" sz="1800">
                <a:solidFill>
                  <a:srgbClr val="000000"/>
                </a:solidFill>
                <a:latin typeface="Arial"/>
              </a:rPr>
              <a:t>IT operations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89BBC3DF-67FA-4BBF-99D3-E04EE3D9E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704995"/>
            <a:ext cx="8666985" cy="498598"/>
          </a:xfrm>
        </p:spPr>
        <p:txBody>
          <a:bodyPr/>
          <a:lstStyle/>
          <a:p>
            <a:pPr algn="ctr"/>
            <a:r>
              <a:rPr lang="en-US" sz="3600"/>
              <a:t>Turn headwinds into </a:t>
            </a:r>
            <a:r>
              <a:rPr lang="en-US" sz="3600" b="1">
                <a:solidFill>
                  <a:schemeClr val="accent3"/>
                </a:solidFill>
              </a:rPr>
              <a:t>tailwinds.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D4ACD0-9B93-44E7-9401-A43E567AB634}"/>
              </a:ext>
            </a:extLst>
          </p:cNvPr>
          <p:cNvGrpSpPr/>
          <p:nvPr/>
        </p:nvGrpSpPr>
        <p:grpSpPr>
          <a:xfrm>
            <a:off x="2628900" y="2462919"/>
            <a:ext cx="409156" cy="409156"/>
            <a:chOff x="2584910" y="2183869"/>
            <a:chExt cx="409156" cy="40915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7823BDD-EE73-467B-8690-E11DA718B927}"/>
                </a:ext>
              </a:extLst>
            </p:cNvPr>
            <p:cNvSpPr/>
            <p:nvPr/>
          </p:nvSpPr>
          <p:spPr>
            <a:xfrm>
              <a:off x="2584910" y="2183869"/>
              <a:ext cx="409156" cy="409156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2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" name="Cross 5">
              <a:extLst>
                <a:ext uri="{FF2B5EF4-FFF2-40B4-BE49-F238E27FC236}">
                  <a16:creationId xmlns:a16="http://schemas.microsoft.com/office/drawing/2014/main" id="{0C67F88B-FC2D-432D-9644-B0A9DCF7CE90}"/>
                </a:ext>
              </a:extLst>
            </p:cNvPr>
            <p:cNvSpPr/>
            <p:nvPr/>
          </p:nvSpPr>
          <p:spPr>
            <a:xfrm>
              <a:off x="2668484" y="2267443"/>
              <a:ext cx="242008" cy="242008"/>
            </a:xfrm>
            <a:prstGeom prst="plus">
              <a:avLst>
                <a:gd name="adj" fmla="val 42711"/>
              </a:avLst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20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41FC61B-F21B-4142-B39F-C06F556F1522}"/>
              </a:ext>
            </a:extLst>
          </p:cNvPr>
          <p:cNvGrpSpPr/>
          <p:nvPr/>
        </p:nvGrpSpPr>
        <p:grpSpPr>
          <a:xfrm>
            <a:off x="5249523" y="2462919"/>
            <a:ext cx="409156" cy="409156"/>
            <a:chOff x="2584910" y="2183869"/>
            <a:chExt cx="409156" cy="409156"/>
          </a:xfrm>
        </p:grpSpPr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5770F4CF-F4E1-4B3B-A4A8-D712C691FDA3}"/>
                </a:ext>
              </a:extLst>
            </p:cNvPr>
            <p:cNvSpPr/>
            <p:nvPr/>
          </p:nvSpPr>
          <p:spPr>
            <a:xfrm>
              <a:off x="2584910" y="2183869"/>
              <a:ext cx="409156" cy="409156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2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3" name="Cross 142">
              <a:extLst>
                <a:ext uri="{FF2B5EF4-FFF2-40B4-BE49-F238E27FC236}">
                  <a16:creationId xmlns:a16="http://schemas.microsoft.com/office/drawing/2014/main" id="{8EF57A80-2E66-435B-BDBB-EC8FB7467120}"/>
                </a:ext>
              </a:extLst>
            </p:cNvPr>
            <p:cNvSpPr/>
            <p:nvPr/>
          </p:nvSpPr>
          <p:spPr>
            <a:xfrm>
              <a:off x="2668484" y="2267443"/>
              <a:ext cx="242008" cy="242008"/>
            </a:xfrm>
            <a:prstGeom prst="plus">
              <a:avLst>
                <a:gd name="adj" fmla="val 42711"/>
              </a:avLst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200">
                <a:solidFill>
                  <a:srgbClr val="000000"/>
                </a:solidFill>
                <a:latin typeface="Arial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D24A0-593E-4315-B820-DF68CB229701}"/>
              </a:ext>
            </a:extLst>
          </p:cNvPr>
          <p:cNvCxnSpPr>
            <a:cxnSpLocks/>
          </p:cNvCxnSpPr>
          <p:nvPr/>
        </p:nvCxnSpPr>
        <p:spPr>
          <a:xfrm>
            <a:off x="600213" y="2667496"/>
            <a:ext cx="1814171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36030C46-65A1-4B7F-84CE-44723C92345C}"/>
              </a:ext>
            </a:extLst>
          </p:cNvPr>
          <p:cNvCxnSpPr>
            <a:cxnSpLocks/>
          </p:cNvCxnSpPr>
          <p:nvPr/>
        </p:nvCxnSpPr>
        <p:spPr>
          <a:xfrm>
            <a:off x="3252576" y="2667496"/>
            <a:ext cx="1814921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7AC30BA5-7C41-4110-ACF0-723A97EC8136}"/>
              </a:ext>
            </a:extLst>
          </p:cNvPr>
          <p:cNvCxnSpPr>
            <a:cxnSpLocks/>
          </p:cNvCxnSpPr>
          <p:nvPr/>
        </p:nvCxnSpPr>
        <p:spPr>
          <a:xfrm>
            <a:off x="5856303" y="2667496"/>
            <a:ext cx="2738195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23410CC8-119C-4A0E-99EF-8C45BEA8DCC5}"/>
              </a:ext>
            </a:extLst>
          </p:cNvPr>
          <p:cNvSpPr txBox="1"/>
          <p:nvPr/>
        </p:nvSpPr>
        <p:spPr>
          <a:xfrm>
            <a:off x="1919016" y="4197304"/>
            <a:ext cx="53059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tabLst>
                <a:tab pos="908004" algn="l"/>
              </a:tabLst>
            </a:pPr>
            <a:r>
              <a:rPr lang="en-GB" sz="1600">
                <a:solidFill>
                  <a:srgbClr val="FFFFFF"/>
                </a:solidFill>
                <a:latin typeface="Arial"/>
              </a:rPr>
              <a:t>Accelerate time between data creation and innovation.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A044EA0A-9A94-4040-8B1D-D3009BE4FEF8}"/>
              </a:ext>
            </a:extLst>
          </p:cNvPr>
          <p:cNvCxnSpPr>
            <a:cxnSpLocks/>
          </p:cNvCxnSpPr>
          <p:nvPr/>
        </p:nvCxnSpPr>
        <p:spPr>
          <a:xfrm flipH="1">
            <a:off x="5087512" y="1472235"/>
            <a:ext cx="4025379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98000">
                  <a:schemeClr val="accent6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C3EA7120-4C07-FE4B-BA0C-330A8D9D71F9}"/>
              </a:ext>
            </a:extLst>
          </p:cNvPr>
          <p:cNvCxnSpPr>
            <a:cxnSpLocks/>
          </p:cNvCxnSpPr>
          <p:nvPr/>
        </p:nvCxnSpPr>
        <p:spPr>
          <a:xfrm flipH="1">
            <a:off x="-804002" y="3845045"/>
            <a:ext cx="4025379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98000">
                  <a:schemeClr val="accent6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2C0E2E5B-EDCD-1C49-B314-54C5F3DB5497}"/>
              </a:ext>
            </a:extLst>
          </p:cNvPr>
          <p:cNvCxnSpPr>
            <a:cxnSpLocks/>
          </p:cNvCxnSpPr>
          <p:nvPr/>
        </p:nvCxnSpPr>
        <p:spPr>
          <a:xfrm flipH="1">
            <a:off x="1757300" y="3625125"/>
            <a:ext cx="2542039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98000">
                  <a:schemeClr val="accent6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5CBFC979-E5A7-324F-9BF2-EF549DA5203C}"/>
              </a:ext>
            </a:extLst>
          </p:cNvPr>
          <p:cNvCxnSpPr>
            <a:cxnSpLocks/>
          </p:cNvCxnSpPr>
          <p:nvPr/>
        </p:nvCxnSpPr>
        <p:spPr>
          <a:xfrm flipH="1">
            <a:off x="-1189853" y="1472235"/>
            <a:ext cx="2542039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98000">
                  <a:schemeClr val="accent6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3AA0AACF-65BC-C943-A0B6-F99B5AE1563F}"/>
              </a:ext>
            </a:extLst>
          </p:cNvPr>
          <p:cNvCxnSpPr>
            <a:cxnSpLocks/>
          </p:cNvCxnSpPr>
          <p:nvPr/>
        </p:nvCxnSpPr>
        <p:spPr>
          <a:xfrm flipH="1">
            <a:off x="8190531" y="2308000"/>
            <a:ext cx="953470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6">
                    <a:lumMod val="60000"/>
                    <a:lumOff val="40000"/>
                    <a:alpha val="0"/>
                  </a:schemeClr>
                </a:gs>
                <a:gs pos="98000">
                  <a:schemeClr val="accent6">
                    <a:alpha val="24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fl" descr="                              Dell - Internal Use - Confidential&#10;">
            <a:extLst>
              <a:ext uri="{FF2B5EF4-FFF2-40B4-BE49-F238E27FC236}">
                <a16:creationId xmlns:a16="http://schemas.microsoft.com/office/drawing/2014/main" id="{DAC8DA22-0E02-874F-9EC1-AC980D6DFF5A}"/>
              </a:ext>
            </a:extLst>
          </p:cNvPr>
          <p:cNvSpPr txBox="1"/>
          <p:nvPr/>
        </p:nvSpPr>
        <p:spPr>
          <a:xfrm>
            <a:off x="4038321" y="5022289"/>
            <a:ext cx="1181414" cy="6925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defTabSz="914378" fontAlgn="base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500">
                <a:solidFill>
                  <a:srgbClr val="FFFFFF">
                    <a:alpha val="50000"/>
                  </a:srgbClr>
                </a:solidFill>
                <a:latin typeface="Arial" panose="020B0604020202020204" pitchFamily="34" charset="0"/>
              </a:rPr>
              <a:t>Copyright © Dell Inc. All Rights Reserved.</a:t>
            </a:r>
          </a:p>
        </p:txBody>
      </p:sp>
      <p:sp>
        <p:nvSpPr>
          <p:cNvPr id="263" name="TextBox 19">
            <a:extLst>
              <a:ext uri="{FF2B5EF4-FFF2-40B4-BE49-F238E27FC236}">
                <a16:creationId xmlns:a16="http://schemas.microsoft.com/office/drawing/2014/main" id="{E5DA5274-7CB5-5440-B77A-B696C6931D73}"/>
              </a:ext>
            </a:extLst>
          </p:cNvPr>
          <p:cNvSpPr txBox="1"/>
          <p:nvPr/>
        </p:nvSpPr>
        <p:spPr>
          <a:xfrm>
            <a:off x="3899345" y="5023059"/>
            <a:ext cx="35266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defTabSz="685783">
              <a:lnSpc>
                <a:spcPct val="90000"/>
              </a:lnSpc>
              <a:buClr>
                <a:srgbClr val="0076CE"/>
              </a:buClr>
            </a:pPr>
            <a:fld id="{58EC7406-F4CC-4ABF-902E-2AF4E70E5C0F}" type="slidenum">
              <a:rPr lang="en-US" sz="500">
                <a:solidFill>
                  <a:srgbClr val="FFFFFF">
                    <a:alpha val="50000"/>
                  </a:srgbClr>
                </a:solidFill>
                <a:latin typeface="Arial" panose="020B0604020202020204" pitchFamily="34" charset="0"/>
              </a:rPr>
              <a:pPr algn="r" defTabSz="685783">
                <a:lnSpc>
                  <a:spcPct val="90000"/>
                </a:lnSpc>
                <a:buClr>
                  <a:srgbClr val="0076CE"/>
                </a:buClr>
              </a:pPr>
              <a:t>7</a:t>
            </a:fld>
            <a:endParaRPr lang="en-US" sz="500">
              <a:solidFill>
                <a:srgbClr val="FFFFFF">
                  <a:alpha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265" name="Picture 264">
            <a:extLst>
              <a:ext uri="{FF2B5EF4-FFF2-40B4-BE49-F238E27FC236}">
                <a16:creationId xmlns:a16="http://schemas.microsoft.com/office/drawing/2014/main" id="{B0B7877E-0FF6-4641-A161-DF8F43BC4AC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3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7EAA63-8359-1246-9B4D-CDC5F4862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0042C5-DDCE-3F4E-8A4A-70FF3C38F9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111" b="19031"/>
          <a:stretch/>
        </p:blipFill>
        <p:spPr>
          <a:xfrm flipV="1">
            <a:off x="0" y="1314728"/>
            <a:ext cx="9144000" cy="25695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6D9F1A-5CB1-9445-8A41-321C8A7992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683"/>
          <a:stretch/>
        </p:blipFill>
        <p:spPr>
          <a:xfrm>
            <a:off x="0" y="2812649"/>
            <a:ext cx="9143998" cy="2330851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E752E8F2-5C00-6D41-82EA-F2D7A6DF218C}"/>
              </a:ext>
            </a:extLst>
          </p:cNvPr>
          <p:cNvSpPr txBox="1"/>
          <p:nvPr/>
        </p:nvSpPr>
        <p:spPr>
          <a:xfrm>
            <a:off x="1791326" y="346973"/>
            <a:ext cx="5748727" cy="1332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lnSpc>
                <a:spcPct val="90000"/>
              </a:lnSpc>
              <a:spcAft>
                <a:spcPts val="600"/>
              </a:spcAft>
            </a:pPr>
            <a:r>
              <a:rPr lang="en-US" sz="2000">
                <a:solidFill>
                  <a:srgbClr val="000000"/>
                </a:solidFill>
                <a:latin typeface="Arial"/>
              </a:rPr>
              <a:t>Our software-driven innovation…</a:t>
            </a:r>
            <a:endParaRPr lang="en-US" sz="2000">
              <a:solidFill>
                <a:srgbClr val="0076CE"/>
              </a:solidFill>
              <a:latin typeface="Arial"/>
            </a:endParaRPr>
          </a:p>
          <a:p>
            <a:pPr algn="ctr" defTabSz="685783"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rgbClr val="0076CE"/>
                </a:solidFill>
                <a:latin typeface="Arial"/>
              </a:rPr>
              <a:t>Delivers a continuously modern storage experience</a:t>
            </a:r>
          </a:p>
        </p:txBody>
      </p:sp>
      <p:sp>
        <p:nvSpPr>
          <p:cNvPr id="23" name="fl" descr="                              Dell - Internal Use - Confidential&#10;">
            <a:extLst>
              <a:ext uri="{FF2B5EF4-FFF2-40B4-BE49-F238E27FC236}">
                <a16:creationId xmlns:a16="http://schemas.microsoft.com/office/drawing/2014/main" id="{BA844E28-15C9-D149-A828-B25E80B8F888}"/>
              </a:ext>
            </a:extLst>
          </p:cNvPr>
          <p:cNvSpPr txBox="1"/>
          <p:nvPr/>
        </p:nvSpPr>
        <p:spPr>
          <a:xfrm>
            <a:off x="4038321" y="5022289"/>
            <a:ext cx="1181414" cy="6925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defTabSz="914378" fontAlgn="base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500">
                <a:solidFill>
                  <a:srgbClr val="FFFFFF">
                    <a:alpha val="50000"/>
                  </a:srgbClr>
                </a:solidFill>
                <a:latin typeface="Arial" panose="020B0604020202020204" pitchFamily="34" charset="0"/>
              </a:rPr>
              <a:t>Copyright © Dell Inc. All Rights Reserved.</a:t>
            </a: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245941DE-1D03-6D41-8FA9-3B7F900F6188}"/>
              </a:ext>
            </a:extLst>
          </p:cNvPr>
          <p:cNvSpPr txBox="1"/>
          <p:nvPr/>
        </p:nvSpPr>
        <p:spPr>
          <a:xfrm>
            <a:off x="3864078" y="5023059"/>
            <a:ext cx="70533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defTabSz="685783">
              <a:lnSpc>
                <a:spcPct val="90000"/>
              </a:lnSpc>
              <a:buClr>
                <a:srgbClr val="0076CE"/>
              </a:buClr>
            </a:pPr>
            <a:fld id="{58EC7406-F4CC-4ABF-902E-2AF4E70E5C0F}" type="slidenum">
              <a:rPr lang="en-US" sz="500">
                <a:solidFill>
                  <a:srgbClr val="FFFFFF">
                    <a:alpha val="50000"/>
                  </a:srgbClr>
                </a:solidFill>
                <a:latin typeface="Arial" panose="020B0604020202020204" pitchFamily="34" charset="0"/>
              </a:rPr>
              <a:pPr algn="r" defTabSz="685783">
                <a:lnSpc>
                  <a:spcPct val="90000"/>
                </a:lnSpc>
                <a:buClr>
                  <a:srgbClr val="0076CE"/>
                </a:buClr>
              </a:pPr>
              <a:t>8</a:t>
            </a:fld>
            <a:endParaRPr lang="en-US" sz="500">
              <a:solidFill>
                <a:srgbClr val="FFFFFF">
                  <a:alpha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9AB3F5E-8A0C-384C-8C8A-AFA423727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B753FCD-27EE-8748-9FB8-37498994D733}"/>
              </a:ext>
            </a:extLst>
          </p:cNvPr>
          <p:cNvGrpSpPr/>
          <p:nvPr/>
        </p:nvGrpSpPr>
        <p:grpSpPr>
          <a:xfrm>
            <a:off x="1177755" y="3666581"/>
            <a:ext cx="6682589" cy="584775"/>
            <a:chOff x="1177754" y="3666579"/>
            <a:chExt cx="6682589" cy="58477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03065C-A6BE-0B43-A9BD-0947189A6F27}"/>
                </a:ext>
              </a:extLst>
            </p:cNvPr>
            <p:cNvSpPr txBox="1"/>
            <p:nvPr/>
          </p:nvSpPr>
          <p:spPr>
            <a:xfrm>
              <a:off x="3571851" y="3666579"/>
              <a:ext cx="200029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lvl="0" algn="ctr">
                <a:defRPr sz="1600">
                  <a:solidFill>
                    <a:srgbClr val="FFFFFF"/>
                  </a:solidFill>
                </a:defRPr>
              </a:lvl1pPr>
            </a:lstStyle>
            <a:p>
              <a:pPr defTabSz="685783"/>
              <a:r>
                <a:rPr lang="en-US">
                  <a:latin typeface="Arial"/>
                </a:rPr>
                <a:t>Comprehensive</a:t>
              </a:r>
            </a:p>
            <a:p>
              <a:pPr defTabSz="685783"/>
              <a:r>
                <a:rPr lang="en-US">
                  <a:latin typeface="Arial"/>
                </a:rPr>
                <a:t>cyber </a:t>
              </a:r>
              <a:r>
                <a:rPr lang="en-US" b="1">
                  <a:latin typeface="Arial"/>
                </a:rPr>
                <a:t>resiliency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92F26A-9515-B044-865A-23964C883306}"/>
                </a:ext>
              </a:extLst>
            </p:cNvPr>
            <p:cNvSpPr txBox="1"/>
            <p:nvPr/>
          </p:nvSpPr>
          <p:spPr>
            <a:xfrm>
              <a:off x="5696340" y="3666579"/>
              <a:ext cx="216400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83"/>
              <a:r>
                <a:rPr lang="en-US" sz="1600">
                  <a:solidFill>
                    <a:srgbClr val="FFFFFF"/>
                  </a:solidFill>
                  <a:latin typeface="Arial"/>
                </a:rPr>
                <a:t>Multicloud ecosystem </a:t>
              </a:r>
              <a:r>
                <a:rPr lang="en-US" sz="1600" b="1">
                  <a:solidFill>
                    <a:srgbClr val="FFFFFF"/>
                  </a:solidFill>
                  <a:latin typeface="Arial"/>
                </a:rPr>
                <a:t>flexibility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8EA73B-DA08-254A-81A0-7680456F8FF6}"/>
                </a:ext>
              </a:extLst>
            </p:cNvPr>
            <p:cNvSpPr txBox="1"/>
            <p:nvPr/>
          </p:nvSpPr>
          <p:spPr>
            <a:xfrm>
              <a:off x="1177754" y="3666579"/>
              <a:ext cx="24162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83"/>
              <a:r>
                <a:rPr lang="en-US" sz="1600" b="1">
                  <a:solidFill>
                    <a:srgbClr val="FFFFFF"/>
                  </a:solidFill>
                  <a:latin typeface="Arial"/>
                </a:rPr>
                <a:t>Adaptable</a:t>
              </a:r>
              <a:r>
                <a:rPr lang="en-US" sz="1600">
                  <a:solidFill>
                    <a:srgbClr val="FFFFFF"/>
                  </a:solidFill>
                  <a:latin typeface="Arial"/>
                </a:rPr>
                <a:t> </a:t>
              </a:r>
              <a:br>
                <a:rPr lang="en-US" sz="1600">
                  <a:solidFill>
                    <a:srgbClr val="FFFFFF"/>
                  </a:solidFill>
                  <a:latin typeface="Arial"/>
                </a:rPr>
              </a:br>
              <a:r>
                <a:rPr lang="en-US" sz="1600">
                  <a:solidFill>
                    <a:srgbClr val="FFFFFF"/>
                  </a:solidFill>
                  <a:latin typeface="Arial"/>
                </a:rPr>
                <a:t>software architectures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22490E3-C95D-F949-8FE1-8AB123907495}"/>
              </a:ext>
            </a:extLst>
          </p:cNvPr>
          <p:cNvGrpSpPr/>
          <p:nvPr/>
        </p:nvGrpSpPr>
        <p:grpSpPr>
          <a:xfrm>
            <a:off x="5900905" y="1694313"/>
            <a:ext cx="1754875" cy="1754875"/>
            <a:chOff x="5900904" y="1694312"/>
            <a:chExt cx="1754875" cy="175487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6BC88A0-061C-0A40-9875-42627A7BFDE9}"/>
                </a:ext>
              </a:extLst>
            </p:cNvPr>
            <p:cNvGrpSpPr/>
            <p:nvPr/>
          </p:nvGrpSpPr>
          <p:grpSpPr>
            <a:xfrm>
              <a:off x="5900904" y="1694312"/>
              <a:ext cx="1754875" cy="1754875"/>
              <a:chOff x="5900904" y="1694312"/>
              <a:chExt cx="1754875" cy="1754875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4E9807F-DC6D-0A4C-9FFD-020EF55D4C5A}"/>
                  </a:ext>
                </a:extLst>
              </p:cNvPr>
              <p:cNvSpPr/>
              <p:nvPr/>
            </p:nvSpPr>
            <p:spPr>
              <a:xfrm>
                <a:off x="5900904" y="1694312"/>
                <a:ext cx="1754875" cy="1754875"/>
              </a:xfrm>
              <a:prstGeom prst="ellipse">
                <a:avLst/>
              </a:prstGeom>
              <a:blipFill dpi="0" rotWithShape="1">
                <a:blip r:embed="rId7"/>
                <a:srcRect/>
                <a:tile tx="0" ty="0" sx="20000" sy="20000" flip="none" algn="tl"/>
              </a:blipFill>
              <a:ln w="50800">
                <a:solidFill>
                  <a:schemeClr val="bg1"/>
                </a:solidFill>
              </a:ln>
              <a:effectLst>
                <a:outerShdw blurRad="267001" dist="304800" dir="3180000" algn="tl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en-US" sz="12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D1001D7-EBDC-9F47-80F2-2284EE92E115}"/>
                  </a:ext>
                </a:extLst>
              </p:cNvPr>
              <p:cNvSpPr/>
              <p:nvPr/>
            </p:nvSpPr>
            <p:spPr>
              <a:xfrm>
                <a:off x="6322921" y="2103024"/>
                <a:ext cx="910840" cy="910840"/>
              </a:xfrm>
              <a:prstGeom prst="ellipse">
                <a:avLst/>
              </a:prstGeom>
              <a:gradFill flip="none" rotWithShape="1">
                <a:gsLst>
                  <a:gs pos="0">
                    <a:srgbClr val="000F24">
                      <a:alpha val="61242"/>
                    </a:srgbClr>
                  </a:gs>
                  <a:gs pos="100000">
                    <a:srgbClr val="000F24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en-US" sz="12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DE2B3D32-F260-7A4A-83FC-7647A61C8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94265" y="2355360"/>
              <a:ext cx="568153" cy="34621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F3724A6-125D-E643-8E40-34AC292DD772}"/>
              </a:ext>
            </a:extLst>
          </p:cNvPr>
          <p:cNvGrpSpPr/>
          <p:nvPr/>
        </p:nvGrpSpPr>
        <p:grpSpPr>
          <a:xfrm>
            <a:off x="3694564" y="1694313"/>
            <a:ext cx="1754875" cy="1754875"/>
            <a:chOff x="3694563" y="1694312"/>
            <a:chExt cx="1754875" cy="175487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7CEC45B-DD15-E84E-87E6-D88E663D90E5}"/>
                </a:ext>
              </a:extLst>
            </p:cNvPr>
            <p:cNvGrpSpPr/>
            <p:nvPr/>
          </p:nvGrpSpPr>
          <p:grpSpPr>
            <a:xfrm>
              <a:off x="3694563" y="1694312"/>
              <a:ext cx="1754875" cy="1754875"/>
              <a:chOff x="3694563" y="1694312"/>
              <a:chExt cx="1754875" cy="1754875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A432579-07C1-DD48-BF5D-D455F64FC747}"/>
                  </a:ext>
                </a:extLst>
              </p:cNvPr>
              <p:cNvSpPr/>
              <p:nvPr/>
            </p:nvSpPr>
            <p:spPr>
              <a:xfrm>
                <a:off x="3694563" y="1694312"/>
                <a:ext cx="1754875" cy="1754875"/>
              </a:xfrm>
              <a:prstGeom prst="ellipse">
                <a:avLst/>
              </a:prstGeom>
              <a:blipFill dpi="0" rotWithShape="0">
                <a:blip r:embed="rId10"/>
                <a:srcRect/>
                <a:stretch>
                  <a:fillRect l="-25000"/>
                </a:stretch>
              </a:blipFill>
              <a:ln w="50800">
                <a:solidFill>
                  <a:schemeClr val="bg1"/>
                </a:solidFill>
              </a:ln>
              <a:effectLst>
                <a:outerShdw blurRad="267001" dist="304800" dir="3180000" algn="tl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en-US" sz="12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8365765-529D-3B40-8373-1549477F7B98}"/>
                  </a:ext>
                </a:extLst>
              </p:cNvPr>
              <p:cNvSpPr/>
              <p:nvPr/>
            </p:nvSpPr>
            <p:spPr>
              <a:xfrm>
                <a:off x="4116580" y="2103024"/>
                <a:ext cx="910840" cy="910840"/>
              </a:xfrm>
              <a:prstGeom prst="ellipse">
                <a:avLst/>
              </a:prstGeom>
              <a:gradFill flip="none" rotWithShape="1">
                <a:gsLst>
                  <a:gs pos="0">
                    <a:srgbClr val="000F24">
                      <a:alpha val="61242"/>
                    </a:srgbClr>
                  </a:gs>
                  <a:gs pos="100000">
                    <a:srgbClr val="000F24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en-US" sz="12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852CA59-C9D9-4846-A153-B63CD0F62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377337" y="2336241"/>
              <a:ext cx="417036" cy="38445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D0CBF8C-3E7C-5C46-9EA1-7AA661C354A0}"/>
              </a:ext>
            </a:extLst>
          </p:cNvPr>
          <p:cNvGrpSpPr/>
          <p:nvPr/>
        </p:nvGrpSpPr>
        <p:grpSpPr>
          <a:xfrm>
            <a:off x="1508431" y="1694313"/>
            <a:ext cx="1754875" cy="1754875"/>
            <a:chOff x="1508430" y="1694312"/>
            <a:chExt cx="1754875" cy="175487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3676C12-D30F-E347-99A9-4B816A5FB495}"/>
                </a:ext>
              </a:extLst>
            </p:cNvPr>
            <p:cNvGrpSpPr/>
            <p:nvPr/>
          </p:nvGrpSpPr>
          <p:grpSpPr>
            <a:xfrm>
              <a:off x="1508430" y="1694312"/>
              <a:ext cx="1754875" cy="1754875"/>
              <a:chOff x="1508430" y="1694312"/>
              <a:chExt cx="1754875" cy="1754875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3F18E3F9-491B-504A-AF20-1114899188ED}"/>
                  </a:ext>
                </a:extLst>
              </p:cNvPr>
              <p:cNvSpPr/>
              <p:nvPr/>
            </p:nvSpPr>
            <p:spPr>
              <a:xfrm>
                <a:off x="1508430" y="1694312"/>
                <a:ext cx="1754875" cy="1754875"/>
              </a:xfrm>
              <a:prstGeom prst="ellipse">
                <a:avLst/>
              </a:prstGeom>
              <a:blipFill dpi="0" rotWithShape="1">
                <a:blip r:embed="rId13"/>
                <a:srcRect/>
                <a:tile tx="0" ty="0" sx="20000" sy="20000" flip="none" algn="tl"/>
              </a:blipFill>
              <a:ln w="50800">
                <a:solidFill>
                  <a:schemeClr val="bg1"/>
                </a:solidFill>
              </a:ln>
              <a:effectLst>
                <a:outerShdw blurRad="267001" dist="304800" dir="3180000" algn="tl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en-US" sz="12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8F36EC48-052C-8241-9F79-E9938EED6C93}"/>
                  </a:ext>
                </a:extLst>
              </p:cNvPr>
              <p:cNvSpPr/>
              <p:nvPr/>
            </p:nvSpPr>
            <p:spPr>
              <a:xfrm>
                <a:off x="1930447" y="2082928"/>
                <a:ext cx="910840" cy="910840"/>
              </a:xfrm>
              <a:prstGeom prst="ellipse">
                <a:avLst/>
              </a:prstGeom>
              <a:gradFill flip="none" rotWithShape="1">
                <a:gsLst>
                  <a:gs pos="0">
                    <a:srgbClr val="000F24">
                      <a:alpha val="61242"/>
                    </a:srgbClr>
                  </a:gs>
                  <a:gs pos="100000">
                    <a:srgbClr val="000F24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en-US" sz="12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AE6DEE01-696D-FB4B-86B4-B7D5029E4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137853" y="2280454"/>
              <a:ext cx="496028" cy="496028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00C4326-304A-3B46-A828-DDDCAE300B5B}"/>
              </a:ext>
            </a:extLst>
          </p:cNvPr>
          <p:cNvGrpSpPr/>
          <p:nvPr/>
        </p:nvGrpSpPr>
        <p:grpSpPr>
          <a:xfrm>
            <a:off x="5921928" y="2294638"/>
            <a:ext cx="400994" cy="400994"/>
            <a:chOff x="4407218" y="779929"/>
            <a:chExt cx="3430412" cy="3430412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29F80DC-6A20-6440-AAA6-AAEBDDD71009}"/>
                </a:ext>
              </a:extLst>
            </p:cNvPr>
            <p:cNvSpPr/>
            <p:nvPr/>
          </p:nvSpPr>
          <p:spPr>
            <a:xfrm>
              <a:off x="4407218" y="779929"/>
              <a:ext cx="3430412" cy="3430412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85000"/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</a:gsLst>
              <a:lin ang="1620000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2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1AC6C4-1424-544E-BE7F-9CCCCAC9BE34}"/>
                </a:ext>
              </a:extLst>
            </p:cNvPr>
            <p:cNvSpPr/>
            <p:nvPr/>
          </p:nvSpPr>
          <p:spPr>
            <a:xfrm>
              <a:off x="5545207" y="1917918"/>
              <a:ext cx="1154434" cy="1154434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85000"/>
                    <a:alpha val="0"/>
                  </a:scheme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200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8468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9826D4D-9D04-4FDD-8E38-68C13491E297}"/>
              </a:ext>
            </a:extLst>
          </p:cNvPr>
          <p:cNvGrpSpPr/>
          <p:nvPr/>
        </p:nvGrpSpPr>
        <p:grpSpPr>
          <a:xfrm>
            <a:off x="0" y="1267378"/>
            <a:ext cx="9144000" cy="3276491"/>
            <a:chOff x="0" y="1267378"/>
            <a:chExt cx="9144000" cy="327649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36503A2-BDCC-4A78-83B3-CAC114739D1B}"/>
                </a:ext>
              </a:extLst>
            </p:cNvPr>
            <p:cNvSpPr/>
            <p:nvPr/>
          </p:nvSpPr>
          <p:spPr>
            <a:xfrm>
              <a:off x="0" y="1267378"/>
              <a:ext cx="9144000" cy="3154680"/>
            </a:xfrm>
            <a:prstGeom prst="rect">
              <a:avLst/>
            </a:prstGeom>
            <a:gradFill flip="none" rotWithShape="1">
              <a:gsLst>
                <a:gs pos="100000">
                  <a:schemeClr val="tx2"/>
                </a:gs>
                <a:gs pos="0">
                  <a:schemeClr val="tx2">
                    <a:lumMod val="95000"/>
                  </a:schemeClr>
                </a:gs>
              </a:gsLst>
              <a:lin ang="1620000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BB1CE0F-32AA-4C3C-9B89-E947C0C195FA}"/>
                </a:ext>
              </a:extLst>
            </p:cNvPr>
            <p:cNvSpPr txBox="1"/>
            <p:nvPr/>
          </p:nvSpPr>
          <p:spPr>
            <a:xfrm>
              <a:off x="1396502" y="1491767"/>
              <a:ext cx="4610705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47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Boost productivity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8BEF3A7-94FE-4C89-8826-1DDAD3DB1856}"/>
                </a:ext>
              </a:extLst>
            </p:cNvPr>
            <p:cNvGrpSpPr/>
            <p:nvPr/>
          </p:nvGrpSpPr>
          <p:grpSpPr>
            <a:xfrm>
              <a:off x="1390976" y="1721805"/>
              <a:ext cx="7134235" cy="2822064"/>
              <a:chOff x="1390976" y="1721805"/>
              <a:chExt cx="7134235" cy="2822064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5F5904E-7389-4C4D-B3BA-C5963136216E}"/>
                  </a:ext>
                </a:extLst>
              </p:cNvPr>
              <p:cNvSpPr/>
              <p:nvPr/>
            </p:nvSpPr>
            <p:spPr>
              <a:xfrm>
                <a:off x="5359768" y="2424413"/>
                <a:ext cx="3165443" cy="1323439"/>
              </a:xfrm>
              <a:prstGeom prst="rect">
                <a:avLst/>
              </a:prstGeom>
              <a:effectLst/>
            </p:spPr>
            <p:txBody>
              <a:bodyPr wrap="square" lIns="0">
                <a:spAutoFit/>
              </a:bodyPr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time to resolution and </a:t>
                </a: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16 hours saved </a:t>
                </a: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per week, </a:t>
                </a:r>
                <a:r>
                  <a:rPr kumimoji="0" lang="en-US" altLang="en-US" sz="16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CloudIQ</a:t>
                </a: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frees us to spend more time on performance tuning and on </a:t>
                </a:r>
                <a:b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R&amp;D for new products</a:t>
                </a:r>
                <a:r>
                  <a:rPr kumimoji="0" lang="en-US" altLang="en-US" sz="1600" b="0" i="1" u="none" strike="noStrike" kern="120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</a:t>
                </a:r>
                <a:endParaRPr kumimoji="0" lang="en-US" sz="1100" b="1" i="0" u="none" strike="noStrike" kern="1200" cap="none" spc="0" normalizeH="0" baseline="30000" noProof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FF4325-CD2C-2D47-9F44-AB4A954139F6}"/>
                  </a:ext>
                </a:extLst>
              </p:cNvPr>
              <p:cNvSpPr txBox="1"/>
              <p:nvPr/>
            </p:nvSpPr>
            <p:spPr>
              <a:xfrm>
                <a:off x="5359766" y="1721805"/>
                <a:ext cx="2666964" cy="769441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3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4400" b="1" i="0" u="none" strike="noStrike" kern="0" cap="none" spc="-150" normalizeH="0" baseline="0" noProof="0">
                    <a:ln>
                      <a:noFill/>
                    </a:ln>
                    <a:solidFill>
                      <a:srgbClr val="0076C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3X </a:t>
                </a:r>
                <a:r>
                  <a:rPr kumimoji="0" lang="pt-BR" sz="4400" b="0" i="0" u="none" strike="noStrike" kern="0" cap="none" spc="-150" normalizeH="0" baseline="0" noProof="0">
                    <a:ln>
                      <a:noFill/>
                    </a:ln>
                    <a:solidFill>
                      <a:srgbClr val="0076C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faster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57FB76-90EB-42C2-83EF-A2E4809C00F6}"/>
                  </a:ext>
                </a:extLst>
              </p:cNvPr>
              <p:cNvSpPr txBox="1"/>
              <p:nvPr/>
            </p:nvSpPr>
            <p:spPr>
              <a:xfrm>
                <a:off x="5381619" y="3820594"/>
                <a:ext cx="2201968" cy="7232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Darrel </a:t>
                </a:r>
                <a:r>
                  <a:rPr kumimoji="0" lang="en-US" sz="1100" b="0" i="1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Schueneman</a:t>
                </a:r>
                <a:endParaRPr kumimoji="0" lang="en-US" sz="11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Manager, Cloud Operations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Plex Systems</a:t>
                </a:r>
                <a:endParaRPr kumimoji="0" lang="en-US" altLang="en-US" sz="11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44444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C440FD0F-594C-4011-9503-509681AD123E}"/>
                  </a:ext>
                </a:extLst>
              </p:cNvPr>
              <p:cNvCxnSpPr/>
              <p:nvPr/>
            </p:nvCxnSpPr>
            <p:spPr>
              <a:xfrm>
                <a:off x="1390976" y="2618489"/>
                <a:ext cx="3006592" cy="0"/>
              </a:xfrm>
              <a:prstGeom prst="straightConnector1">
                <a:avLst/>
              </a:prstGeom>
              <a:ln w="127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68143F9A-B71B-4CD2-9C00-EDACD301B420}"/>
                  </a:ext>
                </a:extLst>
              </p:cNvPr>
              <p:cNvCxnSpPr/>
              <p:nvPr/>
            </p:nvCxnSpPr>
            <p:spPr>
              <a:xfrm>
                <a:off x="1390976" y="3336620"/>
                <a:ext cx="3006592" cy="0"/>
              </a:xfrm>
              <a:prstGeom prst="straightConnector1">
                <a:avLst/>
              </a:prstGeom>
              <a:ln w="127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5A01DA0-FC52-CD43-88BB-99B36DBEB504}"/>
                  </a:ext>
                </a:extLst>
              </p:cNvPr>
              <p:cNvSpPr/>
              <p:nvPr/>
            </p:nvSpPr>
            <p:spPr>
              <a:xfrm>
                <a:off x="2045788" y="1995618"/>
                <a:ext cx="2462045" cy="584775"/>
              </a:xfrm>
              <a:prstGeom prst="rect">
                <a:avLst/>
              </a:prstGeom>
            </p:spPr>
            <p:txBody>
              <a:bodyPr wrap="square" lIns="0" anchor="ctr">
                <a:spAutoFit/>
              </a:bodyPr>
              <a:lstStyle/>
              <a:p>
                <a:pPr marL="0" marR="0" lvl="0" indent="0" algn="l" defTabSz="68574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Eliminate time-consuming tasks with ML.</a:t>
                </a:r>
              </a:p>
            </p:txBody>
          </p:sp>
          <p:pic>
            <p:nvPicPr>
              <p:cNvPr id="163" name="Graphic 162">
                <a:extLst>
                  <a:ext uri="{FF2B5EF4-FFF2-40B4-BE49-F238E27FC236}">
                    <a16:creationId xmlns:a16="http://schemas.microsoft.com/office/drawing/2014/main" id="{E538C507-9A63-48AD-A29C-2DF915EFEF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21805" y="2102339"/>
                <a:ext cx="363606" cy="374904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D4CDC92-4A73-5D47-926F-F92CE7591B8B}"/>
                  </a:ext>
                </a:extLst>
              </p:cNvPr>
              <p:cNvSpPr/>
              <p:nvPr/>
            </p:nvSpPr>
            <p:spPr>
              <a:xfrm>
                <a:off x="2065177" y="2717359"/>
                <a:ext cx="2538549" cy="553998"/>
              </a:xfrm>
              <a:prstGeom prst="rect">
                <a:avLst/>
              </a:prstGeom>
            </p:spPr>
            <p:txBody>
              <a:bodyPr wrap="square" lIns="0" tIns="34290" rIns="68580" bIns="34290" anchor="ctr">
                <a:spAutoFit/>
              </a:bodyPr>
              <a:lstStyle/>
              <a:p>
                <a:pPr marL="0" marR="0" lvl="0" indent="0" algn="l" defTabSz="68574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5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/>
                  </a:rPr>
                  <a:t>Operate infrastructure </a:t>
                </a:r>
                <a:br>
                  <a:rPr kumimoji="0" lang="en-GB" sz="1575" b="0" i="0" u="none" strike="noStrike" kern="1200" cap="none" spc="0" normalizeH="0" baseline="0" noProof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</a:br>
                <a:r>
                  <a:rPr kumimoji="0" lang="en-GB" sz="15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/>
                  </a:rPr>
                  <a:t>with cloud-like agility.</a:t>
                </a:r>
              </a:p>
            </p:txBody>
          </p:sp>
          <p:pic>
            <p:nvPicPr>
              <p:cNvPr id="171" name="Graphic 170">
                <a:extLst>
                  <a:ext uri="{FF2B5EF4-FFF2-40B4-BE49-F238E27FC236}">
                    <a16:creationId xmlns:a16="http://schemas.microsoft.com/office/drawing/2014/main" id="{2F2C1532-00D5-486A-9BDE-450B37A13B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21805" y="2751828"/>
                <a:ext cx="374904" cy="374905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8440EAE-56BB-114F-B5B9-9C973142C4EF}"/>
                  </a:ext>
                </a:extLst>
              </p:cNvPr>
              <p:cNvSpPr/>
              <p:nvPr/>
            </p:nvSpPr>
            <p:spPr>
              <a:xfrm>
                <a:off x="2065177" y="3408313"/>
                <a:ext cx="2538549" cy="584775"/>
              </a:xfrm>
              <a:prstGeom prst="rect">
                <a:avLst/>
              </a:prstGeom>
            </p:spPr>
            <p:txBody>
              <a:bodyPr wrap="square" lIns="0" anchor="ctr">
                <a:spAutoFit/>
              </a:bodyPr>
              <a:lstStyle/>
              <a:p>
                <a:pPr marL="0" marR="0" lvl="0" indent="0" algn="l" defTabSz="68574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Resolve issues with intelligent insights.</a:t>
                </a:r>
              </a:p>
            </p:txBody>
          </p:sp>
          <p:pic>
            <p:nvPicPr>
              <p:cNvPr id="175" name="Graphic 174">
                <a:extLst>
                  <a:ext uri="{FF2B5EF4-FFF2-40B4-BE49-F238E27FC236}">
                    <a16:creationId xmlns:a16="http://schemas.microsoft.com/office/drawing/2014/main" id="{9D49A32A-B2CD-4028-AA23-097F0E0254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422265" y="3590390"/>
                <a:ext cx="374444" cy="374444"/>
              </a:xfrm>
              <a:prstGeom prst="rect">
                <a:avLst/>
              </a:prstGeom>
            </p:spPr>
          </p:pic>
        </p:grp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945E792-2196-403A-8ECE-FCD18C36A512}"/>
                </a:ext>
              </a:extLst>
            </p:cNvPr>
            <p:cNvCxnSpPr>
              <a:cxnSpLocks/>
            </p:cNvCxnSpPr>
            <p:nvPr/>
          </p:nvCxnSpPr>
          <p:spPr>
            <a:xfrm>
              <a:off x="4904961" y="1942372"/>
              <a:ext cx="0" cy="208936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itle 2">
            <a:extLst>
              <a:ext uri="{FF2B5EF4-FFF2-40B4-BE49-F238E27FC236}">
                <a16:creationId xmlns:a16="http://schemas.microsoft.com/office/drawing/2014/main" id="{D5902486-29E6-4C4A-A94D-1099A8CD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865" y="167779"/>
            <a:ext cx="5002145" cy="886397"/>
          </a:xfrm>
        </p:spPr>
        <p:txBody>
          <a:bodyPr/>
          <a:lstStyle/>
          <a:p>
            <a:r>
              <a:rPr lang="en-US" sz="3200" b="1"/>
              <a:t>Adaptable</a:t>
            </a:r>
            <a:r>
              <a:rPr lang="en-US" sz="3200"/>
              <a:t> </a:t>
            </a:r>
            <a:br>
              <a:rPr lang="en-US" sz="3200"/>
            </a:br>
            <a:r>
              <a:rPr lang="en-US" sz="3200"/>
              <a:t>software architectures</a:t>
            </a: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DB7B3140-6DD2-7744-A7DD-D6F3485AD83F}"/>
              </a:ext>
            </a:extLst>
          </p:cNvPr>
          <p:cNvSpPr/>
          <p:nvPr/>
        </p:nvSpPr>
        <p:spPr>
          <a:xfrm>
            <a:off x="-274396" y="3298004"/>
            <a:ext cx="584775" cy="584775"/>
          </a:xfrm>
          <a:prstGeom prst="ellipse">
            <a:avLst/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E38C20E1-5001-244A-AB3F-958055D46046}"/>
              </a:ext>
            </a:extLst>
          </p:cNvPr>
          <p:cNvSpPr/>
          <p:nvPr/>
        </p:nvSpPr>
        <p:spPr>
          <a:xfrm>
            <a:off x="-274396" y="3966292"/>
            <a:ext cx="584775" cy="584775"/>
          </a:xfrm>
          <a:prstGeom prst="ellipse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4C7DC6-9CD0-F74E-95C4-DA4F322371DD}"/>
              </a:ext>
            </a:extLst>
          </p:cNvPr>
          <p:cNvGrpSpPr/>
          <p:nvPr/>
        </p:nvGrpSpPr>
        <p:grpSpPr>
          <a:xfrm>
            <a:off x="-2220233" y="291426"/>
            <a:ext cx="3229690" cy="3229690"/>
            <a:chOff x="-2220233" y="291426"/>
            <a:chExt cx="3229690" cy="32296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F5AE88E-913F-D04C-AD62-8401A3BFCB85}"/>
                </a:ext>
              </a:extLst>
            </p:cNvPr>
            <p:cNvGrpSpPr/>
            <p:nvPr/>
          </p:nvGrpSpPr>
          <p:grpSpPr>
            <a:xfrm>
              <a:off x="-2220233" y="291426"/>
              <a:ext cx="3229690" cy="3229690"/>
              <a:chOff x="-2220233" y="291426"/>
              <a:chExt cx="3229690" cy="3229690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E626F2FA-D84D-624C-95C5-52EE7084650A}"/>
                  </a:ext>
                </a:extLst>
              </p:cNvPr>
              <p:cNvSpPr/>
              <p:nvPr/>
            </p:nvSpPr>
            <p:spPr>
              <a:xfrm>
                <a:off x="-2220233" y="291426"/>
                <a:ext cx="3229690" cy="3229690"/>
              </a:xfrm>
              <a:prstGeom prst="ellipse">
                <a:avLst/>
              </a:prstGeom>
              <a:blipFill dpi="0"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1016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1175E76F-97C7-CA4B-B78B-5F8A1461A2FE}"/>
                  </a:ext>
                </a:extLst>
              </p:cNvPr>
              <p:cNvSpPr/>
              <p:nvPr/>
            </p:nvSpPr>
            <p:spPr>
              <a:xfrm>
                <a:off x="-76518" y="1419064"/>
                <a:ext cx="1046850" cy="10468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0F24">
                      <a:alpha val="42000"/>
                    </a:srgbClr>
                  </a:gs>
                  <a:gs pos="100000">
                    <a:srgbClr val="000F24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69" name="Graphic 168">
              <a:extLst>
                <a:ext uri="{FF2B5EF4-FFF2-40B4-BE49-F238E27FC236}">
                  <a16:creationId xmlns:a16="http://schemas.microsoft.com/office/drawing/2014/main" id="{24A46677-57FC-EB46-ADF2-8B69E28D2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67213" y="1602906"/>
              <a:ext cx="633234" cy="633234"/>
            </a:xfrm>
            <a:prstGeom prst="rect">
              <a:avLst/>
            </a:prstGeom>
          </p:spPr>
        </p:pic>
      </p:grpSp>
      <p:sp>
        <p:nvSpPr>
          <p:cNvPr id="36" name="TextBox 19">
            <a:extLst>
              <a:ext uri="{FF2B5EF4-FFF2-40B4-BE49-F238E27FC236}">
                <a16:creationId xmlns:a16="http://schemas.microsoft.com/office/drawing/2014/main" id="{CCE41E02-30B4-49B1-BEF9-A2795FC5B22F}"/>
              </a:ext>
            </a:extLst>
          </p:cNvPr>
          <p:cNvSpPr txBox="1"/>
          <p:nvPr/>
        </p:nvSpPr>
        <p:spPr>
          <a:xfrm>
            <a:off x="3899345" y="5023059"/>
            <a:ext cx="35266" cy="6925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68578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fld id="{58EC7406-F4CC-4ABF-902E-2AF4E70E5C0F}" type="slidenum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78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6CE"/>
                </a:buClr>
                <a:buSzTx/>
                <a:buFontTx/>
                <a:buNone/>
                <a:tabLst/>
                <a:defRPr/>
              </a:pPr>
              <a:t>9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55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nimBg="1"/>
      <p:bldP spid="16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58"/>
  <p:tag name="BTFPLAYOUTENABL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0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0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0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09"/>
</p:tagLst>
</file>

<file path=ppt/theme/theme1.xml><?xml version="1.0" encoding="utf-8"?>
<a:theme xmlns:a="http://schemas.openxmlformats.org/drawingml/2006/main" name="2_Dell Tech template">
  <a:themeElements>
    <a:clrScheme name="Dell New VID">
      <a:dk1>
        <a:srgbClr val="444444"/>
      </a:dk1>
      <a:lt1>
        <a:srgbClr val="0076CE"/>
      </a:lt1>
      <a:dk2>
        <a:srgbClr val="FFFFFF"/>
      </a:dk2>
      <a:lt2>
        <a:srgbClr val="000000"/>
      </a:lt2>
      <a:accent1>
        <a:srgbClr val="00447C"/>
      </a:accent1>
      <a:accent2>
        <a:srgbClr val="6EA204"/>
      </a:accent2>
      <a:accent3>
        <a:srgbClr val="F2AF00"/>
      </a:accent3>
      <a:accent4>
        <a:srgbClr val="EE6411"/>
      </a:accent4>
      <a:accent5>
        <a:srgbClr val="CE1126"/>
      </a:accent5>
      <a:accent6>
        <a:srgbClr val="41B6E6"/>
      </a:accent6>
      <a:hlink>
        <a:srgbClr val="0076CE"/>
      </a:hlink>
      <a:folHlink>
        <a:srgbClr val="6E258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bg2"/>
          </a:solidFill>
        </a:ln>
      </a:spPr>
      <a:bodyPr rtlCol="0" anchor="ctr"/>
      <a:lstStyle>
        <a:defPPr algn="ctr">
          <a:defRPr sz="1200" dirty="0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ctr">
          <a:defRPr sz="1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ll Technologies PPT Template_single page" id="{771AD592-3B6E-44E8-A19F-AF4452D8CEF2}" vid="{B7395BC8-81CD-4F46-9E21-B6615CD4BBB9}"/>
    </a:ext>
  </a:extLst>
</a:theme>
</file>

<file path=ppt/theme/theme2.xml><?xml version="1.0" encoding="utf-8"?>
<a:theme xmlns:a="http://schemas.openxmlformats.org/drawingml/2006/main" name="3_Dell Tech template">
  <a:themeElements>
    <a:clrScheme name="Dell New VID">
      <a:dk1>
        <a:srgbClr val="444444"/>
      </a:dk1>
      <a:lt1>
        <a:srgbClr val="0076CE"/>
      </a:lt1>
      <a:dk2>
        <a:srgbClr val="FFFFFF"/>
      </a:dk2>
      <a:lt2>
        <a:srgbClr val="000000"/>
      </a:lt2>
      <a:accent1>
        <a:srgbClr val="00447C"/>
      </a:accent1>
      <a:accent2>
        <a:srgbClr val="6EA204"/>
      </a:accent2>
      <a:accent3>
        <a:srgbClr val="F2AF00"/>
      </a:accent3>
      <a:accent4>
        <a:srgbClr val="EE6411"/>
      </a:accent4>
      <a:accent5>
        <a:srgbClr val="CE1126"/>
      </a:accent5>
      <a:accent6>
        <a:srgbClr val="41B6E6"/>
      </a:accent6>
      <a:hlink>
        <a:srgbClr val="0076CE"/>
      </a:hlink>
      <a:folHlink>
        <a:srgbClr val="6E258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bg2"/>
          </a:solidFill>
        </a:ln>
      </a:spPr>
      <a:bodyPr rtlCol="0" anchor="ctr"/>
      <a:lstStyle>
        <a:defPPr algn="ctr">
          <a:defRPr sz="1200" dirty="0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ctr">
          <a:defRPr sz="1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9BB36A6B-6E93-4B68-B26A-193B35D3130F}" vid="{06105585-499D-4A9E-9B82-75116769A9EF}"/>
    </a:ext>
  </a:extLst>
</a:theme>
</file>

<file path=ppt/theme/theme3.xml><?xml version="1.0" encoding="utf-8"?>
<a:theme xmlns:a="http://schemas.openxmlformats.org/drawingml/2006/main" name="2021 Dell Tech template">
  <a:themeElements>
    <a:clrScheme name="Dell New VID">
      <a:dk1>
        <a:srgbClr val="444444"/>
      </a:dk1>
      <a:lt1>
        <a:srgbClr val="0076CE"/>
      </a:lt1>
      <a:dk2>
        <a:srgbClr val="FFFFFF"/>
      </a:dk2>
      <a:lt2>
        <a:srgbClr val="000000"/>
      </a:lt2>
      <a:accent1>
        <a:srgbClr val="00447C"/>
      </a:accent1>
      <a:accent2>
        <a:srgbClr val="6EA204"/>
      </a:accent2>
      <a:accent3>
        <a:srgbClr val="F2AF00"/>
      </a:accent3>
      <a:accent4>
        <a:srgbClr val="EE6411"/>
      </a:accent4>
      <a:accent5>
        <a:srgbClr val="CE1126"/>
      </a:accent5>
      <a:accent6>
        <a:srgbClr val="41B6E6"/>
      </a:accent6>
      <a:hlink>
        <a:srgbClr val="0076CE"/>
      </a:hlink>
      <a:folHlink>
        <a:srgbClr val="6E258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bg2"/>
          </a:solidFill>
        </a:ln>
      </a:spPr>
      <a:bodyPr rtlCol="0" anchor="ctr"/>
      <a:lstStyle>
        <a:defPPr algn="ctr">
          <a:defRPr sz="1200" dirty="0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ctr">
          <a:defRPr sz="1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63EBC95E-3F35-4329-95B8-300A17355E67}" vid="{7D18CE59-65FF-4FB3-926B-11BB4EFFB450}"/>
    </a:ext>
  </a:extLst>
</a:theme>
</file>

<file path=ppt/theme/theme4.xml><?xml version="1.0" encoding="utf-8"?>
<a:theme xmlns:a="http://schemas.openxmlformats.org/drawingml/2006/main" name="Dell 2020 Standard">
  <a:themeElements>
    <a:clrScheme name="Dell New VID">
      <a:dk1>
        <a:srgbClr val="444444"/>
      </a:dk1>
      <a:lt1>
        <a:srgbClr val="0076CE"/>
      </a:lt1>
      <a:dk2>
        <a:srgbClr val="FFFFFF"/>
      </a:dk2>
      <a:lt2>
        <a:srgbClr val="000000"/>
      </a:lt2>
      <a:accent1>
        <a:srgbClr val="00447C"/>
      </a:accent1>
      <a:accent2>
        <a:srgbClr val="6EA204"/>
      </a:accent2>
      <a:accent3>
        <a:srgbClr val="F2AF00"/>
      </a:accent3>
      <a:accent4>
        <a:srgbClr val="EE6411"/>
      </a:accent4>
      <a:accent5>
        <a:srgbClr val="CE1126"/>
      </a:accent5>
      <a:accent6>
        <a:srgbClr val="41B6E6"/>
      </a:accent6>
      <a:hlink>
        <a:srgbClr val="0076CE"/>
      </a:hlink>
      <a:folHlink>
        <a:srgbClr val="6E258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bg2"/>
          </a:solidFill>
        </a:ln>
      </a:spPr>
      <a:bodyPr rtlCol="0" anchor="ctr"/>
      <a:lstStyle>
        <a:defPPr algn="ctr">
          <a:defRPr sz="1200" dirty="0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ctr">
          <a:defRPr sz="1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ll 2020 Standard" id="{C19C764B-600C-4DD3-9893-F122C920929C}" vid="{A1624A58-A603-4DD6-ACCF-9B04D55BD788}"/>
    </a:ext>
  </a:extLst>
</a:theme>
</file>

<file path=ppt/theme/theme5.xml><?xml version="1.0" encoding="utf-8"?>
<a:theme xmlns:a="http://schemas.openxmlformats.org/drawingml/2006/main" name="Office Theme">
  <a:themeElements>
    <a:clrScheme name="Dell New VID">
      <a:dk1>
        <a:srgbClr val="444444"/>
      </a:dk1>
      <a:lt1>
        <a:srgbClr val="0076CE"/>
      </a:lt1>
      <a:dk2>
        <a:srgbClr val="FFFFFF"/>
      </a:dk2>
      <a:lt2>
        <a:srgbClr val="000000"/>
      </a:lt2>
      <a:accent1>
        <a:srgbClr val="00447C"/>
      </a:accent1>
      <a:accent2>
        <a:srgbClr val="6EA204"/>
      </a:accent2>
      <a:accent3>
        <a:srgbClr val="F2AF00"/>
      </a:accent3>
      <a:accent4>
        <a:srgbClr val="EE6411"/>
      </a:accent4>
      <a:accent5>
        <a:srgbClr val="CE1126"/>
      </a:accent5>
      <a:accent6>
        <a:srgbClr val="41B6E6"/>
      </a:accent6>
      <a:hlink>
        <a:srgbClr val="0076CE"/>
      </a:hlink>
      <a:folHlink>
        <a:srgbClr val="6E258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Dell New VID">
      <a:dk1>
        <a:srgbClr val="444444"/>
      </a:dk1>
      <a:lt1>
        <a:srgbClr val="0076CE"/>
      </a:lt1>
      <a:dk2>
        <a:srgbClr val="FFFFFF"/>
      </a:dk2>
      <a:lt2>
        <a:srgbClr val="000000"/>
      </a:lt2>
      <a:accent1>
        <a:srgbClr val="00447C"/>
      </a:accent1>
      <a:accent2>
        <a:srgbClr val="6EA204"/>
      </a:accent2>
      <a:accent3>
        <a:srgbClr val="F2AF00"/>
      </a:accent3>
      <a:accent4>
        <a:srgbClr val="EE6411"/>
      </a:accent4>
      <a:accent5>
        <a:srgbClr val="CE1126"/>
      </a:accent5>
      <a:accent6>
        <a:srgbClr val="41B6E6"/>
      </a:accent6>
      <a:hlink>
        <a:srgbClr val="0076CE"/>
      </a:hlink>
      <a:folHlink>
        <a:srgbClr val="6E258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239DC10C2DBF4C9DCC2D4227BC2152" ma:contentTypeVersion="13" ma:contentTypeDescription="Create a new document." ma:contentTypeScope="" ma:versionID="e21bcea3e38f8417d86b48b44e3e7d81">
  <xsd:schema xmlns:xsd="http://www.w3.org/2001/XMLSchema" xmlns:xs="http://www.w3.org/2001/XMLSchema" xmlns:p="http://schemas.microsoft.com/office/2006/metadata/properties" xmlns:ns2="f89716ba-eeb2-49d4-a3e1-166ab4f2108d" xmlns:ns3="03ae544e-a2a7-4e5b-bb0d-c7f56372469c" targetNamespace="http://schemas.microsoft.com/office/2006/metadata/properties" ma:root="true" ma:fieldsID="777fa8edac222a6d214712c5c884bdd1" ns2:_="" ns3:_="">
    <xsd:import namespace="f89716ba-eeb2-49d4-a3e1-166ab4f2108d"/>
    <xsd:import namespace="03ae544e-a2a7-4e5b-bb0d-c7f5637246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9716ba-eeb2-49d4-a3e1-166ab4f210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4a8f3d3-8814-4760-a664-575ca63320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ae544e-a2a7-4e5b-bb0d-c7f56372469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f5c72cd3-268f-4a65-a0c0-3156953b07ac}" ma:internalName="TaxCatchAll" ma:showField="CatchAllData" ma:web="03ae544e-a2a7-4e5b-bb0d-c7f5637246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3ae544e-a2a7-4e5b-bb0d-c7f56372469c" xsi:nil="true"/>
    <lcf76f155ced4ddcb4097134ff3c332f xmlns="f89716ba-eeb2-49d4-a3e1-166ab4f2108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3C7D0F-E3AF-4360-8025-ACC2330FCE0F}">
  <ds:schemaRefs>
    <ds:schemaRef ds:uri="03ae544e-a2a7-4e5b-bb0d-c7f56372469c"/>
    <ds:schemaRef ds:uri="f89716ba-eeb2-49d4-a3e1-166ab4f2108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C394C4B-EA35-4F76-A89D-18D59BEE30B5}">
  <ds:schemaRefs>
    <ds:schemaRef ds:uri="http://schemas.microsoft.com/office/2006/documentManagement/types"/>
    <ds:schemaRef ds:uri="http://purl.org/dc/dcmitype/"/>
    <ds:schemaRef ds:uri="f89716ba-eeb2-49d4-a3e1-166ab4f2108d"/>
    <ds:schemaRef ds:uri="http://purl.org/dc/terms/"/>
    <ds:schemaRef ds:uri="http://purl.org/dc/elements/1.1/"/>
    <ds:schemaRef ds:uri="03ae544e-a2a7-4e5b-bb0d-c7f56372469c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85B713E-9BA0-471C-9341-7BB235834B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</TotalTime>
  <Words>1658</Words>
  <Application>Microsoft Office PowerPoint</Application>
  <PresentationFormat>On-screen Show (16:9)</PresentationFormat>
  <Paragraphs>308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Arial</vt:lpstr>
      <vt:lpstr>Calibri</vt:lpstr>
      <vt:lpstr>Consolas</vt:lpstr>
      <vt:lpstr>Dell Replica</vt:lpstr>
      <vt:lpstr>Dell Replica Light</vt:lpstr>
      <vt:lpstr>Georgia</vt:lpstr>
      <vt:lpstr>Wingdings</vt:lpstr>
      <vt:lpstr>2_Dell Tech template</vt:lpstr>
      <vt:lpstr>3_Dell Tech template</vt:lpstr>
      <vt:lpstr>2021 Dell Tech template</vt:lpstr>
      <vt:lpstr>Dell 2020 Standard</vt:lpstr>
      <vt:lpstr>Dell Technologies Advantage   Build Your Breakthrough</vt:lpstr>
      <vt:lpstr>Every organization must be a digital organization</vt:lpstr>
      <vt:lpstr>Challenges in the do-from-anywhere economy</vt:lpstr>
      <vt:lpstr>Be ready for whatever’s next</vt:lpstr>
      <vt:lpstr>PowerPoint Presentation</vt:lpstr>
      <vt:lpstr>PowerPoint Presentation</vt:lpstr>
      <vt:lpstr>Turn headwinds into tailwinds.</vt:lpstr>
      <vt:lpstr>PowerPoint Presentation</vt:lpstr>
      <vt:lpstr>Adaptable  software architectures</vt:lpstr>
      <vt:lpstr>Adaptable software architectures</vt:lpstr>
      <vt:lpstr>Comprehensive  cyber resiliency</vt:lpstr>
      <vt:lpstr>Comprehensive cyber resiliency</vt:lpstr>
      <vt:lpstr>Multicloud  ecosystem flexibility</vt:lpstr>
      <vt:lpstr>Multicloud ecosystem flexibility</vt:lpstr>
      <vt:lpstr>What’s next?</vt:lpstr>
      <vt:lpstr>Rise of Containers</vt:lpstr>
      <vt:lpstr>Kubernetes growth</vt:lpstr>
      <vt:lpstr>Kubernetes adoption challenges</vt:lpstr>
      <vt:lpstr>Data persistence, storage and protection for containerized workloads</vt:lpstr>
      <vt:lpstr>Dell solutions for containerized workloads</vt:lpstr>
      <vt:lpstr>Storage for every Kubernetes workload</vt:lpstr>
      <vt:lpstr>Single Kubernetes Operator</vt:lpstr>
      <vt:lpstr>Resources</vt:lpstr>
      <vt:lpstr>Demo Gallery on YouTube!</vt:lpstr>
      <vt:lpstr>PowerPoint Presentation</vt:lpstr>
    </vt:vector>
  </TitlesOfParts>
  <Company>Dell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</dc:title>
  <dc:creator>Roxanne Cartwright, roxanne.cartwright@dell.com</dc:creator>
  <cp:lastModifiedBy>Basaran, Feyza</cp:lastModifiedBy>
  <cp:revision>29</cp:revision>
  <cp:lastPrinted>2022-10-09T10:39:02Z</cp:lastPrinted>
  <dcterms:created xsi:type="dcterms:W3CDTF">2022-02-28T16:47:19Z</dcterms:created>
  <dcterms:modified xsi:type="dcterms:W3CDTF">2022-10-10T18:52:06Z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a6fab74-d5af-4af7-a9a4-78d84655a626_Enabled">
    <vt:lpwstr>True</vt:lpwstr>
  </property>
  <property fmtid="{D5CDD505-2E9C-101B-9397-08002B2CF9AE}" pid="3" name="MSIP_Label_da6fab74-d5af-4af7-a9a4-78d84655a626_SiteId">
    <vt:lpwstr>945c199a-83a2-4e80-9f8c-5a91be5752dd</vt:lpwstr>
  </property>
  <property fmtid="{D5CDD505-2E9C-101B-9397-08002B2CF9AE}" pid="4" name="MSIP_Label_da6fab74-d5af-4af7-a9a4-78d84655a626_Owner">
    <vt:lpwstr>Denise.Leblanc@dell.com</vt:lpwstr>
  </property>
  <property fmtid="{D5CDD505-2E9C-101B-9397-08002B2CF9AE}" pid="5" name="MSIP_Label_da6fab74-d5af-4af7-a9a4-78d84655a626_SetDate">
    <vt:lpwstr>2020-12-08T14:27:20.7006711Z</vt:lpwstr>
  </property>
  <property fmtid="{D5CDD505-2E9C-101B-9397-08002B2CF9AE}" pid="6" name="MSIP_Label_da6fab74-d5af-4af7-a9a4-78d84655a626_Name">
    <vt:lpwstr>Visual Marking</vt:lpwstr>
  </property>
  <property fmtid="{D5CDD505-2E9C-101B-9397-08002B2CF9AE}" pid="7" name="MSIP_Label_da6fab74-d5af-4af7-a9a4-78d84655a626_Application">
    <vt:lpwstr>Microsoft Azure Information Protection</vt:lpwstr>
  </property>
  <property fmtid="{D5CDD505-2E9C-101B-9397-08002B2CF9AE}" pid="8" name="MSIP_Label_da6fab74-d5af-4af7-a9a4-78d84655a626_ActionId">
    <vt:lpwstr>493a9c59-0ea0-4b21-bc93-02385592a54b</vt:lpwstr>
  </property>
  <property fmtid="{D5CDD505-2E9C-101B-9397-08002B2CF9AE}" pid="9" name="MSIP_Label_da6fab74-d5af-4af7-a9a4-78d84655a626_Parent">
    <vt:lpwstr>7de70ee2-0cb4-4d60-aee5-75ef2c4c8a90</vt:lpwstr>
  </property>
  <property fmtid="{D5CDD505-2E9C-101B-9397-08002B2CF9AE}" pid="10" name="MSIP_Label_da6fab74-d5af-4af7-a9a4-78d84655a626_Extended_MSFT_Method">
    <vt:lpwstr>Manual</vt:lpwstr>
  </property>
  <property fmtid="{D5CDD505-2E9C-101B-9397-08002B2CF9AE}" pid="11" name="aiplabel">
    <vt:lpwstr>Internal Use Visual Marking</vt:lpwstr>
  </property>
  <property fmtid="{D5CDD505-2E9C-101B-9397-08002B2CF9AE}" pid="12" name="ContentTypeId">
    <vt:lpwstr>0x0101000D239DC10C2DBF4C9DCC2D4227BC2152</vt:lpwstr>
  </property>
  <property fmtid="{D5CDD505-2E9C-101B-9397-08002B2CF9AE}" pid="13" name="MSIP_Label_dad3be33-4108-4738-9e07-d8656a181486_Enabled">
    <vt:lpwstr>true</vt:lpwstr>
  </property>
  <property fmtid="{D5CDD505-2E9C-101B-9397-08002B2CF9AE}" pid="14" name="MSIP_Label_dad3be33-4108-4738-9e07-d8656a181486_SetDate">
    <vt:lpwstr>2022-05-09T19:15:08Z</vt:lpwstr>
  </property>
  <property fmtid="{D5CDD505-2E9C-101B-9397-08002B2CF9AE}" pid="15" name="MSIP_Label_dad3be33-4108-4738-9e07-d8656a181486_Method">
    <vt:lpwstr>Privileged</vt:lpwstr>
  </property>
  <property fmtid="{D5CDD505-2E9C-101B-9397-08002B2CF9AE}" pid="16" name="MSIP_Label_dad3be33-4108-4738-9e07-d8656a181486_Name">
    <vt:lpwstr>Public No Visual Label</vt:lpwstr>
  </property>
  <property fmtid="{D5CDD505-2E9C-101B-9397-08002B2CF9AE}" pid="17" name="MSIP_Label_dad3be33-4108-4738-9e07-d8656a181486_SiteId">
    <vt:lpwstr>945c199a-83a2-4e80-9f8c-5a91be5752dd</vt:lpwstr>
  </property>
  <property fmtid="{D5CDD505-2E9C-101B-9397-08002B2CF9AE}" pid="18" name="MSIP_Label_dad3be33-4108-4738-9e07-d8656a181486_ActionId">
    <vt:lpwstr>1029674e-47be-4481-aafb-09b73809f6a1</vt:lpwstr>
  </property>
  <property fmtid="{D5CDD505-2E9C-101B-9397-08002B2CF9AE}" pid="19" name="MSIP_Label_dad3be33-4108-4738-9e07-d8656a181486_ContentBits">
    <vt:lpwstr>0</vt:lpwstr>
  </property>
  <property fmtid="{D5CDD505-2E9C-101B-9397-08002B2CF9AE}" pid="20" name="TaxKeyword">
    <vt:lpwstr/>
  </property>
  <property fmtid="{D5CDD505-2E9C-101B-9397-08002B2CF9AE}" pid="21" name="MediaServiceImageTags">
    <vt:lpwstr/>
  </property>
</Properties>
</file>