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2.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7.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24.png" ContentType="image/png"/>
  <Override PartName="/ppt/media/image1.png" ContentType="image/png"/>
  <Override PartName="/ppt/media/image31.png" ContentType="image/png"/>
  <Override PartName="/ppt/media/image26.png" ContentType="image/png"/>
  <Override PartName="/ppt/media/image3.png" ContentType="image/png"/>
  <Override PartName="/ppt/media/image33.png" ContentType="image/png"/>
  <Override PartName="/ppt/media/image25.png" ContentType="image/png"/>
  <Override PartName="/ppt/media/image2.png" ContentType="image/png"/>
  <Override PartName="/ppt/media/image32.png" ContentType="image/png"/>
  <Override PartName="/ppt/media/image4.jpeg" ContentType="image/jpeg"/>
  <Override PartName="/ppt/media/image40.png" ContentType="image/png"/>
  <Override PartName="/ppt/media/image29.jpeg" ContentType="image/jpeg"/>
  <Override PartName="/ppt/media/image28.png" ContentType="image/png"/>
  <Override PartName="/ppt/media/image5.png" ContentType="image/png"/>
  <Override PartName="/ppt/media/image35.png" ContentType="image/png"/>
  <Override PartName="/ppt/media/image44.png" ContentType="image/png"/>
  <Override PartName="/ppt/media/image45.png" ContentType="image/png"/>
  <Override PartName="/ppt/media/image34.png" ContentType="image/png"/>
  <Override PartName="/ppt/media/image46.png" ContentType="image/png"/>
  <Override PartName="/ppt/media/image50.png" ContentType="image/png"/>
  <Override PartName="/ppt/media/image13.png" ContentType="image/png"/>
  <Override PartName="/ppt/media/image11.png" ContentType="image/png"/>
  <Override PartName="/ppt/media/image48.png" ContentType="image/png"/>
  <Override PartName="/ppt/media/image51.png" ContentType="image/png"/>
  <Override PartName="/ppt/media/image52.png" ContentType="image/png"/>
  <Override PartName="/ppt/media/image41.png" ContentType="image/png"/>
  <Override PartName="/ppt/media/image9.png" ContentType="image/png"/>
  <Override PartName="/ppt/media/image39.png" ContentType="image/png"/>
  <Override PartName="/ppt/media/image53.png" ContentType="image/png"/>
  <Override PartName="/ppt/media/image42.png" ContentType="image/png"/>
  <Override PartName="/ppt/media/image54.png" ContentType="image/png"/>
  <Override PartName="/ppt/media/image43.png" ContentType="image/png"/>
  <Override PartName="/ppt/media/image55.png" ContentType="image/png"/>
  <Override PartName="/ppt/media/image30.png" ContentType="image/png"/>
  <Override PartName="/ppt/media/image38.png" ContentType="image/png"/>
  <Override PartName="/ppt/media/image8.png" ContentType="image/png"/>
  <Override PartName="/ppt/media/image49.png" ContentType="image/png"/>
  <Override PartName="/ppt/media/image12.png" ContentType="image/png"/>
  <Override PartName="/ppt/media/image10.png" ContentType="image/png"/>
  <Override PartName="/ppt/media/image47.png" ContentType="image/png"/>
  <Override PartName="/ppt/media/image37.png" ContentType="image/png"/>
  <Override PartName="/ppt/media/image7.png" ContentType="image/png"/>
  <Override PartName="/ppt/media/image36.png" ContentType="image/png"/>
  <Override PartName="/ppt/media/image6.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uk-UA" sz="4400" spc="-1" strike="noStrike">
                <a:latin typeface="Arial"/>
              </a:rPr>
              <a:t>Для перемещения страницы щёлкните мышью</a:t>
            </a:r>
            <a:endParaRPr b="0" lang="uk-UA" sz="4400" spc="-1" strike="noStrike">
              <a:latin typeface="Arial"/>
            </a:endParaRPr>
          </a:p>
        </p:txBody>
      </p:sp>
      <p:sp>
        <p:nvSpPr>
          <p:cNvPr id="12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uk-UA" sz="2000" spc="-1" strike="noStrike">
                <a:latin typeface="Arial"/>
              </a:rPr>
              <a:t>Для правки формата примечаний щёлкните мышью</a:t>
            </a:r>
            <a:endParaRPr b="0" lang="uk-UA" sz="2000" spc="-1" strike="noStrike">
              <a:latin typeface="Arial"/>
            </a:endParaRPr>
          </a:p>
        </p:txBody>
      </p:sp>
      <p:sp>
        <p:nvSpPr>
          <p:cNvPr id="125"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uk-UA" sz="1400" spc="-1" strike="noStrike">
                <a:latin typeface="Times New Roman"/>
              </a:rPr>
              <a:t>&lt;верхний колонтитул&gt;</a:t>
            </a:r>
            <a:endParaRPr b="0" lang="uk-UA" sz="1400" spc="-1" strike="noStrike">
              <a:latin typeface="Times New Roman"/>
            </a:endParaRPr>
          </a:p>
        </p:txBody>
      </p:sp>
      <p:sp>
        <p:nvSpPr>
          <p:cNvPr id="126" name="PlaceHolder 4"/>
          <p:cNvSpPr>
            <a:spLocks noGrp="1"/>
          </p:cNvSpPr>
          <p:nvPr>
            <p:ph type="dt" idx="4"/>
          </p:nvPr>
        </p:nvSpPr>
        <p:spPr>
          <a:xfrm>
            <a:off x="4278960" y="0"/>
            <a:ext cx="3280680" cy="534240"/>
          </a:xfrm>
          <a:prstGeom prst="rect">
            <a:avLst/>
          </a:prstGeom>
          <a:noFill/>
          <a:ln w="0">
            <a:noFill/>
          </a:ln>
        </p:spPr>
        <p:txBody>
          <a:bodyPr lIns="0" rIns="0" tIns="0" bIns="0" anchor="t">
            <a:noAutofit/>
          </a:bodyPr>
          <a:lstStyle>
            <a:lvl1pPr algn="r">
              <a:buNone/>
              <a:defRPr b="0" lang="uk-UA" sz="1400" spc="-1" strike="noStrike">
                <a:latin typeface="Times New Roman"/>
              </a:defRPr>
            </a:lvl1pPr>
          </a:lstStyle>
          <a:p>
            <a:pPr algn="r">
              <a:buNone/>
            </a:pPr>
            <a:r>
              <a:rPr b="0" lang="uk-UA" sz="1400" spc="-1" strike="noStrike">
                <a:latin typeface="Times New Roman"/>
              </a:rPr>
              <a:t>&lt;дата/время&gt;</a:t>
            </a:r>
            <a:endParaRPr b="0" lang="uk-UA" sz="1400" spc="-1" strike="noStrike">
              <a:latin typeface="Times New Roman"/>
            </a:endParaRPr>
          </a:p>
        </p:txBody>
      </p:sp>
      <p:sp>
        <p:nvSpPr>
          <p:cNvPr id="127" name="PlaceHolder 5"/>
          <p:cNvSpPr>
            <a:spLocks noGrp="1"/>
          </p:cNvSpPr>
          <p:nvPr>
            <p:ph type="ftr" idx="5"/>
          </p:nvPr>
        </p:nvSpPr>
        <p:spPr>
          <a:xfrm>
            <a:off x="0" y="10157400"/>
            <a:ext cx="3280680" cy="534240"/>
          </a:xfrm>
          <a:prstGeom prst="rect">
            <a:avLst/>
          </a:prstGeom>
          <a:noFill/>
          <a:ln w="0">
            <a:noFill/>
          </a:ln>
        </p:spPr>
        <p:txBody>
          <a:bodyPr lIns="0" rIns="0" tIns="0" bIns="0" anchor="b">
            <a:noAutofit/>
          </a:bodyPr>
          <a:lstStyle>
            <a:lvl1pPr>
              <a:defRPr b="0" lang="uk-UA" sz="1400" spc="-1" strike="noStrike">
                <a:latin typeface="Times New Roman"/>
              </a:defRPr>
            </a:lvl1pPr>
          </a:lstStyle>
          <a:p>
            <a:r>
              <a:rPr b="0" lang="uk-UA" sz="1400" spc="-1" strike="noStrike">
                <a:latin typeface="Times New Roman"/>
              </a:rPr>
              <a:t>&lt;нижний колонтитул&gt;</a:t>
            </a:r>
            <a:endParaRPr b="0" lang="uk-UA" sz="1400" spc="-1" strike="noStrike">
              <a:latin typeface="Times New Roman"/>
            </a:endParaRPr>
          </a:p>
        </p:txBody>
      </p:sp>
      <p:sp>
        <p:nvSpPr>
          <p:cNvPr id="128" name="PlaceHolder 6"/>
          <p:cNvSpPr>
            <a:spLocks noGrp="1"/>
          </p:cNvSpPr>
          <p:nvPr>
            <p:ph type="sldNum" idx="6"/>
          </p:nvPr>
        </p:nvSpPr>
        <p:spPr>
          <a:xfrm>
            <a:off x="4278960" y="10157400"/>
            <a:ext cx="3280680" cy="534240"/>
          </a:xfrm>
          <a:prstGeom prst="rect">
            <a:avLst/>
          </a:prstGeom>
          <a:noFill/>
          <a:ln w="0">
            <a:noFill/>
          </a:ln>
        </p:spPr>
        <p:txBody>
          <a:bodyPr lIns="0" rIns="0" tIns="0" bIns="0" anchor="b">
            <a:noAutofit/>
          </a:bodyPr>
          <a:lstStyle>
            <a:lvl1pPr algn="r">
              <a:buNone/>
              <a:defRPr b="0" lang="uk-UA" sz="1400" spc="-1" strike="noStrike">
                <a:latin typeface="Times New Roman"/>
              </a:defRPr>
            </a:lvl1pPr>
          </a:lstStyle>
          <a:p>
            <a:pPr algn="r">
              <a:buNone/>
            </a:pPr>
            <a:fld id="{02941D19-F9D3-4764-B8E2-4E1C3D21C6C8}" type="slidenum">
              <a:rPr b="0" lang="uk-UA" sz="1400" spc="-1" strike="noStrike">
                <a:latin typeface="Times New Roman"/>
              </a:rPr>
              <a:t>&lt;номер&gt;</a:t>
            </a:fld>
            <a:endParaRPr b="0" lang="uk-U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sldImg"/>
          </p:nvPr>
        </p:nvSpPr>
        <p:spPr>
          <a:xfrm>
            <a:off x="380880" y="694800"/>
            <a:ext cx="6094440" cy="3427560"/>
          </a:xfrm>
          <a:prstGeom prst="rect">
            <a:avLst/>
          </a:prstGeom>
          <a:ln w="0">
            <a:noFill/>
          </a:ln>
        </p:spPr>
      </p:sp>
      <p:sp>
        <p:nvSpPr>
          <p:cNvPr id="277" name="PlaceHolder 2"/>
          <p:cNvSpPr>
            <a:spLocks noGrp="1"/>
          </p:cNvSpPr>
          <p:nvPr>
            <p:ph type="body"/>
          </p:nvPr>
        </p:nvSpPr>
        <p:spPr>
          <a:xfrm>
            <a:off x="685800" y="4343400"/>
            <a:ext cx="5484960" cy="411336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Hello everybody,</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Today I want to talk with you about Availability Zones and how actually to configure and deploy them. And most importantly — why worth doing that at the first place.</a:t>
            </a:r>
            <a:endParaRPr b="0" lang="uk-UA"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685800" y="1143000"/>
            <a:ext cx="5484960" cy="3084840"/>
          </a:xfrm>
          <a:prstGeom prst="rect">
            <a:avLst/>
          </a:prstGeom>
          <a:ln w="0">
            <a:noFill/>
          </a:ln>
        </p:spPr>
      </p:sp>
      <p:sp>
        <p:nvSpPr>
          <p:cNvPr id="300" name="PlaceHolder 2"/>
          <p:cNvSpPr>
            <a:spLocks noGrp="1"/>
          </p:cNvSpPr>
          <p:nvPr>
            <p:ph type="body"/>
          </p:nvPr>
        </p:nvSpPr>
        <p:spPr>
          <a:xfrm>
            <a:off x="-2520000" y="360072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uk-UA" sz="2000" spc="-1" strike="noStrike">
                <a:latin typeface="Arial"/>
              </a:rPr>
              <a:t>So how we made all loadbalancers to be active and accept incoming requests.</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At very least there’re two options.</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First one is Anycast. With it you have same IP assigned to the interface on all 3 controllers that is being announced from your core router. And client will reach closest AZ. Anycast is usually used in geographically distant regions. It can still be used for AZs that are located in the same datacenter but it might have more limited sense to use it.</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Another option is DNS RR balancing and VRRP. </a:t>
            </a:r>
            <a:endParaRPr b="0" lang="uk-UA" sz="2000" spc="-1" strike="noStrike">
              <a:latin typeface="Arial"/>
            </a:endParaRPr>
          </a:p>
          <a:p>
            <a:pPr marL="216000" indent="-216000">
              <a:lnSpc>
                <a:spcPct val="100000"/>
              </a:lnSpc>
              <a:buNone/>
              <a:tabLst>
                <a:tab algn="l" pos="0"/>
              </a:tabLst>
            </a:pPr>
            <a:r>
              <a:rPr b="0" lang="uk-UA" sz="2000" spc="-1" strike="noStrike">
                <a:latin typeface="Arial"/>
              </a:rPr>
              <a:t>So you define 3 A DNS records for the region FQDN. Then, each of these IPs are brought up on different loadbalancer nodes. Client will resolve DNS to a different IP randomly and reach one of the AZs </a:t>
            </a:r>
            <a:endParaRPr b="0" lang="uk-UA" sz="2000" spc="-1" strike="noStrike">
              <a:latin typeface="Arial"/>
            </a:endParaRPr>
          </a:p>
          <a:p>
            <a:pPr marL="216000" indent="-216000">
              <a:lnSpc>
                <a:spcPct val="100000"/>
              </a:lnSpc>
              <a:buNone/>
              <a:tabLst>
                <a:tab algn="l" pos="0"/>
              </a:tabLst>
            </a:pPr>
            <a:r>
              <a:rPr b="0" lang="uk-UA" sz="2000" spc="-1" strike="noStrike">
                <a:latin typeface="Arial"/>
              </a:rPr>
              <a:t>But in case of AZ outage one of DNS records will point to a frontend that is not reachable anymore. SO 1/3 of client requests will fail.</a:t>
            </a:r>
            <a:endParaRPr b="0" lang="uk-UA" sz="2000" spc="-1" strike="noStrike">
              <a:latin typeface="Arial"/>
            </a:endParaRPr>
          </a:p>
          <a:p>
            <a:pPr marL="216000" indent="-216000">
              <a:lnSpc>
                <a:spcPct val="100000"/>
              </a:lnSpc>
              <a:buNone/>
              <a:tabLst>
                <a:tab algn="l" pos="0"/>
              </a:tabLst>
            </a:pPr>
            <a:r>
              <a:rPr b="0" lang="uk-UA" sz="2000" spc="-1" strike="noStrike">
                <a:latin typeface="Arial"/>
              </a:rPr>
              <a:t>And here VRRP steps in. It uses multicast or unicast for communication, thus requires L3 connection between Azs. In case of incident with loadbalancer VRRP will bring up it’s IP on another AZ.</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p:txBody>
      </p:sp>
      <p:sp>
        <p:nvSpPr>
          <p:cNvPr id="301" name="PlaceHolder 3"/>
          <p:cNvSpPr>
            <a:spLocks noGrp="1"/>
          </p:cNvSpPr>
          <p:nvPr>
            <p:ph type="sldNum" idx="12"/>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11D9C515-44D5-4DB0-871B-1F621AAB7881}" type="slidenum">
              <a:rPr b="0" lang="en-SE" sz="1200" spc="-1" strike="noStrike">
                <a:latin typeface="Times New Roman"/>
              </a:rPr>
              <a:t>19</a:t>
            </a:fld>
            <a:endParaRPr b="0" lang="uk-UA"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sldImg"/>
          </p:nvPr>
        </p:nvSpPr>
        <p:spPr>
          <a:xfrm>
            <a:off x="685800" y="1143000"/>
            <a:ext cx="5484960" cy="3084840"/>
          </a:xfrm>
          <a:prstGeom prst="rect">
            <a:avLst/>
          </a:prstGeom>
          <a:ln w="0">
            <a:noFill/>
          </a:ln>
        </p:spPr>
      </p:sp>
      <p:sp>
        <p:nvSpPr>
          <p:cNvPr id="303" name="PlaceHolder 2"/>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uk-UA" sz="1800" spc="-1" strike="noStrike">
                <a:latin typeface="Arial"/>
              </a:rPr>
              <a:t>Once we have figured out the design, it’s time to make it real. Which brings us to the second part of the talk that will be about deployment and it’s automation.</a:t>
            </a:r>
            <a:endParaRPr b="0" lang="uk-UA" sz="1800" spc="-1" strike="noStrike">
              <a:latin typeface="Arial"/>
            </a:endParaRPr>
          </a:p>
        </p:txBody>
      </p:sp>
      <p:sp>
        <p:nvSpPr>
          <p:cNvPr id="304" name="PlaceHolder 3"/>
          <p:cNvSpPr>
            <a:spLocks noGrp="1"/>
          </p:cNvSpPr>
          <p:nvPr>
            <p:ph type="sldNum" idx="13"/>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0C18DBA2-96B3-410A-9915-C2329B0F859F}" type="slidenum">
              <a:rPr b="0" lang="en-SE" sz="1200" spc="-1" strike="noStrike">
                <a:latin typeface="Times New Roman"/>
              </a:rPr>
              <a:t>19</a:t>
            </a:fld>
            <a:endParaRPr b="0" lang="uk-UA"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216000" y="812520"/>
            <a:ext cx="7126920" cy="4008600"/>
          </a:xfrm>
          <a:prstGeom prst="rect">
            <a:avLst/>
          </a:prstGeom>
          <a:ln w="0">
            <a:noFill/>
          </a:ln>
        </p:spPr>
      </p:sp>
      <p:sp>
        <p:nvSpPr>
          <p:cNvPr id="306" name="PlaceHolder 2"/>
          <p:cNvSpPr>
            <a:spLocks noGrp="1"/>
          </p:cNvSpPr>
          <p:nvPr>
            <p:ph type="body"/>
          </p:nvPr>
        </p:nvSpPr>
        <p:spPr>
          <a:xfrm>
            <a:off x="756000" y="5078520"/>
            <a:ext cx="6047280" cy="4810680"/>
          </a:xfrm>
          <a:prstGeom prst="rect">
            <a:avLst/>
          </a:prstGeom>
          <a:noFill/>
          <a:ln w="0">
            <a:noFill/>
          </a:ln>
        </p:spPr>
        <p:txBody>
          <a:bodyPr lIns="0" rIns="0" tIns="0" bIns="0" anchor="t">
            <a:noAutofit/>
          </a:bodyPr>
          <a:p>
            <a:pPr marL="216000" indent="-216000">
              <a:lnSpc>
                <a:spcPct val="100000"/>
              </a:lnSpc>
              <a:buNone/>
            </a:pPr>
            <a:r>
              <a:rPr b="0" lang="uk-UA" sz="2000" spc="-1" strike="noStrike">
                <a:latin typeface="Arial"/>
              </a:rPr>
              <a:t>(text on the slide)</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Say it’s official project, so opensource, free etc</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We started using osa when were running ubuntu 16.04 and OpenStack Rocky. Now we’re on 20.04 and Xena. And these upgrades went really well for us. We’re going to upgrade all our regions to Ubuntu 22.04 and Antelope during next year.</a:t>
            </a:r>
            <a:endParaRPr b="0" lang="uk-UA"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380880" y="694800"/>
            <a:ext cx="6094800" cy="3427920"/>
          </a:xfrm>
          <a:prstGeom prst="rect">
            <a:avLst/>
          </a:prstGeom>
          <a:ln w="0">
            <a:noFill/>
          </a:ln>
        </p:spPr>
      </p:sp>
      <p:sp>
        <p:nvSpPr>
          <p:cNvPr id="308" name="PlaceHolder 2"/>
          <p:cNvSpPr>
            <a:spLocks noGrp="1"/>
          </p:cNvSpPr>
          <p:nvPr>
            <p:ph type="body"/>
          </p:nvPr>
        </p:nvSpPr>
        <p:spPr>
          <a:xfrm>
            <a:off x="685800" y="4343400"/>
            <a:ext cx="5485320" cy="4113720"/>
          </a:xfrm>
          <a:prstGeom prst="rect">
            <a:avLst/>
          </a:prstGeom>
          <a:noFill/>
          <a:ln w="0">
            <a:noFill/>
          </a:ln>
        </p:spPr>
        <p:txBody>
          <a:bodyPr lIns="0" rIns="0" tIns="0" bIns="0" anchor="t">
            <a:noAutofit/>
          </a:bodyPr>
          <a:p>
            <a:pPr marL="216000" indent="-216000">
              <a:lnSpc>
                <a:spcPct val="100000"/>
              </a:lnSpc>
              <a:buNone/>
              <a:tabLst>
                <a:tab algn="l" pos="0"/>
              </a:tabLst>
            </a:pPr>
            <a:r>
              <a:rPr b="0" lang="uk-UA" sz="2000" spc="-1" strike="noStrike">
                <a:latin typeface="Arial"/>
              </a:rPr>
              <a:t>Can deploy lxc/metal</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venv/packages </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ubuntu/debian/centos/rocky</a:t>
            </a:r>
            <a:endParaRPr b="0" lang="uk-UA"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sldImg"/>
          </p:nvPr>
        </p:nvSpPr>
        <p:spPr>
          <a:xfrm>
            <a:off x="685800" y="1143000"/>
            <a:ext cx="5484960" cy="3084840"/>
          </a:xfrm>
          <a:prstGeom prst="rect">
            <a:avLst/>
          </a:prstGeom>
          <a:ln w="0">
            <a:noFill/>
          </a:ln>
        </p:spPr>
      </p:sp>
      <p:sp>
        <p:nvSpPr>
          <p:cNvPr id="310" name="PlaceHolder 2"/>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uk-UA" sz="1800" spc="-1" strike="noStrike">
                <a:latin typeface="Arial"/>
              </a:rPr>
              <a:t>So lets’ have some deeper dive into OSA configration to get our AZ live.</a:t>
            </a:r>
            <a:endParaRPr b="0" lang="uk-UA" sz="1800" spc="-1" strike="noStrike">
              <a:latin typeface="Arial"/>
            </a:endParaRPr>
          </a:p>
        </p:txBody>
      </p:sp>
      <p:sp>
        <p:nvSpPr>
          <p:cNvPr id="311" name="PlaceHolder 3"/>
          <p:cNvSpPr>
            <a:spLocks noGrp="1"/>
          </p:cNvSpPr>
          <p:nvPr>
            <p:ph type="sldNum" idx="14"/>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4D1989B7-E493-4635-A75E-11D2CC7E8651}" type="slidenum">
              <a:rPr b="0" lang="en-SE" sz="1200" spc="-1" strike="noStrike">
                <a:latin typeface="Times New Roman"/>
              </a:rPr>
              <a:t>19</a:t>
            </a:fld>
            <a:endParaRPr b="0" lang="uk-UA"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type="sldImg"/>
          </p:nvPr>
        </p:nvSpPr>
        <p:spPr>
          <a:xfrm>
            <a:off x="216000" y="812520"/>
            <a:ext cx="7126560" cy="4008240"/>
          </a:xfrm>
          <a:prstGeom prst="rect">
            <a:avLst/>
          </a:prstGeom>
          <a:ln w="0">
            <a:noFill/>
          </a:ln>
        </p:spPr>
      </p:sp>
      <p:sp>
        <p:nvSpPr>
          <p:cNvPr id="313" name="PlaceHolder 2"/>
          <p:cNvSpPr>
            <a:spLocks noGrp="1"/>
          </p:cNvSpPr>
          <p:nvPr>
            <p:ph type="body"/>
          </p:nvPr>
        </p:nvSpPr>
        <p:spPr>
          <a:xfrm>
            <a:off x="-2087280" y="1783800"/>
            <a:ext cx="6046920" cy="9915840"/>
          </a:xfrm>
          <a:prstGeom prst="rect">
            <a:avLst/>
          </a:prstGeom>
          <a:noFill/>
          <a:ln w="0">
            <a:noFill/>
          </a:ln>
        </p:spPr>
        <p:txBody>
          <a:bodyPr lIns="0" rIns="0" tIns="0" bIns="0" anchor="t">
            <a:noAutofit/>
          </a:bodyPr>
          <a:p>
            <a:pPr marL="216000" indent="-216000">
              <a:lnSpc>
                <a:spcPct val="100000"/>
              </a:lnSpc>
              <a:buNone/>
              <a:tabLst>
                <a:tab algn="l" pos="0"/>
              </a:tabLst>
            </a:pPr>
            <a:r>
              <a:rPr b="0" lang="uk-UA" sz="2000" spc="-1" strike="noStrike">
                <a:latin typeface="Arial"/>
              </a:rPr>
              <a:t>And let’s start with defining inventory. Being flexible brings not only power, but sometimes also complexity. And how to correctly define inventory is probably most complex things in OpenStack-Ansible. To have that said — you can just use  static inventory and don’t bother yourself with dynamic one, but I personally still prefer dynamic.</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So first of all let’s define a group for each AZ. It’s handy, because you can define variables as group_vars, so they will apply to all hosts in the group. </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Next, let’s map our controllers, infra and openstack services to Azs. If it’s deployment with LXC containers they will also appear under AZ groups.</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If your storage is available only in specific AZ — you will need to spawn set of cinder-volume services in each AZ. And likely storage will have a unique networks in each AZ. So you need to make sure that these networks are defined and passed to the cinder-volume containers.</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And you then also need to create a cinder-volumes group per AZ then.</a:t>
            </a:r>
            <a:endParaRPr b="0" lang="uk-UA"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sldImg"/>
          </p:nvPr>
        </p:nvSpPr>
        <p:spPr>
          <a:xfrm>
            <a:off x="685800" y="1143000"/>
            <a:ext cx="5484960" cy="3084840"/>
          </a:xfrm>
          <a:prstGeom prst="rect">
            <a:avLst/>
          </a:prstGeom>
          <a:ln w="0">
            <a:noFill/>
          </a:ln>
        </p:spPr>
      </p:sp>
      <p:sp>
        <p:nvSpPr>
          <p:cNvPr id="315" name="PlaceHolder 2"/>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pPr>
            <a:r>
              <a:rPr b="0" lang="uk-UA" sz="2000" spc="-1" strike="noStrike">
                <a:latin typeface="Arial"/>
              </a:rPr>
              <a:t>Once we have groups defined, we can finally leverage group_variables and define availability zone names</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(click)</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Then az_name variable can be used to apply overrides properly for services across all hosts.</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As you might noticed, nova is not in the list. It’s because you define availability zone for nova when assigning host to aggregate and aggregate is assigned to AZ. At the moment OpenStack-Ansible does not create or manage aggregates but we have plans to add this functionality quite soon.</a:t>
            </a:r>
            <a:endParaRPr b="0" lang="uk-UA" sz="2000" spc="-1" strike="noStrike">
              <a:latin typeface="Arial"/>
            </a:endParaRPr>
          </a:p>
        </p:txBody>
      </p:sp>
      <p:sp>
        <p:nvSpPr>
          <p:cNvPr id="316" name="PlaceHolder 3"/>
          <p:cNvSpPr>
            <a:spLocks noGrp="1"/>
          </p:cNvSpPr>
          <p:nvPr>
            <p:ph type="sldNum" idx="15"/>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CD36BF27-5316-49FA-ADB0-37BA4AECD4EA}" type="slidenum">
              <a:rPr b="0" lang="en-SE" sz="1200" spc="-1" strike="noStrike">
                <a:latin typeface="Times New Roman"/>
              </a:rPr>
              <a:t>19</a:t>
            </a:fld>
            <a:endParaRPr b="0" lang="uk-UA"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685800" y="1143000"/>
            <a:ext cx="5484960" cy="3084840"/>
          </a:xfrm>
          <a:prstGeom prst="rect">
            <a:avLst/>
          </a:prstGeom>
          <a:ln w="0">
            <a:noFill/>
          </a:ln>
        </p:spPr>
      </p:sp>
      <p:sp>
        <p:nvSpPr>
          <p:cNvPr id="318" name="PlaceHolder 2"/>
          <p:cNvSpPr>
            <a:spLocks noGrp="1"/>
          </p:cNvSpPr>
          <p:nvPr>
            <p:ph type="body"/>
          </p:nvPr>
        </p:nvSpPr>
        <p:spPr>
          <a:xfrm>
            <a:off x="-360000" y="378000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uk-UA" sz="2000" spc="-1" strike="noStrike">
                <a:latin typeface="Arial"/>
                <a:ea typeface="Noto Sans CJK SC"/>
              </a:rPr>
              <a:t>And finally time has come to loadbalancer configuration. OpenStack-Ansible does deploy and manage haproxy as a loadbalancer. We can make configuration quite independant of approach we’ve chosen. So this will be applicable for both Anycast and DNS RR with VRRP.</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ea typeface="Noto Sans CJK SC"/>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ea typeface="Noto Sans CJK SC"/>
              </a:rPr>
              <a:t>For that, we will bind haproxy not to specific IP but to the interface. So regardless of the Ips on the interfaces, traffic will be served.</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ea typeface="Noto Sans CJK SC"/>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ea typeface="Noto Sans CJK SC"/>
              </a:rPr>
              <a:t>Next, we need to sort backends in proper order, so that the one, that is in the same AZ as the loadbalaner was listed as the first one. We also overwrite balancing algorythm to be first instead of leastconn because we want to leave traffic inside AZ but be able to failover if smth goes wrong.</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ea typeface="Noto Sans CJK SC"/>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ea typeface="Noto Sans CJK SC"/>
              </a:rPr>
              <a:t>And last step is to adjust bind option for internal services, like mariadb. That’s due to default values that differ for not externaly exposed services.</a:t>
            </a:r>
            <a:endParaRPr b="0" lang="uk-UA" sz="2000" spc="-1" strike="noStrike">
              <a:latin typeface="Arial"/>
            </a:endParaRPr>
          </a:p>
        </p:txBody>
      </p:sp>
      <p:sp>
        <p:nvSpPr>
          <p:cNvPr id="319" name="PlaceHolder 3"/>
          <p:cNvSpPr>
            <a:spLocks noGrp="1"/>
          </p:cNvSpPr>
          <p:nvPr>
            <p:ph type="sldNum" idx="16"/>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002FCAF9-6ACB-4537-BF53-D77B70E44074}" type="slidenum">
              <a:rPr b="0" lang="en-SE" sz="1200" spc="-1" strike="noStrike">
                <a:latin typeface="Times New Roman"/>
              </a:rPr>
              <a:t>&lt;номер&gt;</a:t>
            </a:fld>
            <a:endParaRPr b="0" lang="uk-UA"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Img"/>
          </p:nvPr>
        </p:nvSpPr>
        <p:spPr>
          <a:xfrm>
            <a:off x="380880" y="694800"/>
            <a:ext cx="6095160" cy="3428280"/>
          </a:xfrm>
          <a:prstGeom prst="rect">
            <a:avLst/>
          </a:prstGeom>
          <a:ln w="0">
            <a:noFill/>
          </a:ln>
        </p:spPr>
      </p:sp>
      <p:sp>
        <p:nvSpPr>
          <p:cNvPr id="321" name="PlaceHolder 2"/>
          <p:cNvSpPr>
            <a:spLocks noGrp="1"/>
          </p:cNvSpPr>
          <p:nvPr>
            <p:ph type="body"/>
          </p:nvPr>
        </p:nvSpPr>
        <p:spPr>
          <a:xfrm>
            <a:off x="-1260000" y="2520000"/>
            <a:ext cx="5485680" cy="11616120"/>
          </a:xfrm>
          <a:prstGeom prst="rect">
            <a:avLst/>
          </a:prstGeom>
          <a:noFill/>
          <a:ln w="0">
            <a:noFill/>
          </a:ln>
        </p:spPr>
        <p:txBody>
          <a:bodyPr lIns="0" rIns="0" tIns="0" bIns="0" anchor="t">
            <a:noAutofit/>
          </a:bodyPr>
          <a:p>
            <a:pPr marL="216000" indent="-216000">
              <a:lnSpc>
                <a:spcPct val="100000"/>
              </a:lnSpc>
              <a:buNone/>
            </a:pPr>
            <a:r>
              <a:rPr b="0" lang="uk-UA" sz="2000" spc="-1" strike="noStrike">
                <a:latin typeface="Arial"/>
              </a:rPr>
              <a:t>And very last slide might be useful for those who decided to use VRRP.</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OpenStack-Ansible can install and manage keepalived. And it’s default behaviour even without availability zones. But in order to configure it according to our design, we need to apply some tricky overrides.</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(click)</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First is easy — alike with haproxy we define IP addresses and interfaces that will be configured as virtual Ips for each AZ.</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(click)</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And next thing is really tricky. Here we’re defining 2 VRRP instances for each AZ — for public and management networks. They’re really same in idea of what needs to be done though.</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So we are defining state, based on the group to which current host belongs to — if it’s in the current AZ — it will be master or BACKUP otherwise.</a:t>
            </a:r>
            <a:endParaRPr b="0" lang="uk-UA" sz="2000" spc="-1" strike="noStrike">
              <a:latin typeface="Arial"/>
            </a:endParaRPr>
          </a:p>
          <a:p>
            <a:pPr marL="216000" indent="-216000">
              <a:lnSpc>
                <a:spcPct val="100000"/>
              </a:lnSpc>
              <a:buNone/>
            </a:pPr>
            <a:r>
              <a:rPr b="0" lang="uk-UA" sz="2000" spc="-1" strike="noStrike">
                <a:latin typeface="Arial"/>
              </a:rPr>
              <a:t>And we also calculate weight based on the group — we set 200 if it’s in current AZ and then lower numbers for other Azs. That is important, as keepalived checks deduct weight when failing. When weight goes lower then  other instances — virtual ip will be moved to that instance.</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Track_scripts value is default here, but it should be mentioned as we’re overriding whole structure here.</a:t>
            </a: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endParaRPr b="0" lang="uk-UA" sz="2000" spc="-1" strike="noStrike">
              <a:latin typeface="Arial"/>
            </a:endParaRPr>
          </a:p>
          <a:p>
            <a:pPr marL="216000" indent="-216000">
              <a:lnSpc>
                <a:spcPct val="100000"/>
              </a:lnSpc>
              <a:buNone/>
            </a:pPr>
            <a:r>
              <a:rPr b="0" lang="uk-UA" sz="2000" spc="-1" strike="noStrike">
                <a:latin typeface="Arial"/>
              </a:rPr>
              <a:t>.</a:t>
            </a:r>
            <a:endParaRPr b="0" lang="uk-UA"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sldImg"/>
          </p:nvPr>
        </p:nvSpPr>
        <p:spPr>
          <a:xfrm>
            <a:off x="685800" y="1143000"/>
            <a:ext cx="5484960" cy="3084840"/>
          </a:xfrm>
          <a:prstGeom prst="rect">
            <a:avLst/>
          </a:prstGeom>
          <a:ln w="0">
            <a:noFill/>
          </a:ln>
        </p:spPr>
      </p:sp>
      <p:sp>
        <p:nvSpPr>
          <p:cNvPr id="279" name="PlaceHolder 2"/>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So, who we are?</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We are openinfra! We all are!</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And huge kudos to all of you for being part of it — as community is a very important fragment of any opensource project, as you and only you drive it ahead. And I am really honored to be part of such a great community.</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Without further ado let me move to introduction part.</a:t>
            </a:r>
            <a:endParaRPr b="0" lang="uk-UA" sz="2000" spc="-1" strike="noStrike">
              <a:latin typeface="Arial"/>
            </a:endParaRPr>
          </a:p>
        </p:txBody>
      </p:sp>
      <p:sp>
        <p:nvSpPr>
          <p:cNvPr id="280" name="PlaceHolder 3"/>
          <p:cNvSpPr>
            <a:spLocks noGrp="1"/>
          </p:cNvSpPr>
          <p:nvPr>
            <p:ph type="sldNum" idx="7"/>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CCD9366C-0CEE-4080-A14D-C20FBAB02007}" type="slidenum">
              <a:rPr b="0" lang="en-SE" sz="1200" spc="-1" strike="noStrike">
                <a:latin typeface="Times New Roman"/>
              </a:rPr>
              <a:t>19</a:t>
            </a:fld>
            <a:endParaRPr b="0" lang="uk-UA"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380880" y="694800"/>
            <a:ext cx="6094440" cy="3427560"/>
          </a:xfrm>
          <a:prstGeom prst="rect">
            <a:avLst/>
          </a:prstGeom>
          <a:ln w="0">
            <a:noFill/>
          </a:ln>
        </p:spPr>
      </p:sp>
      <p:sp>
        <p:nvSpPr>
          <p:cNvPr id="282" name="PlaceHolder 2"/>
          <p:cNvSpPr>
            <a:spLocks noGrp="1"/>
          </p:cNvSpPr>
          <p:nvPr>
            <p:ph type="body"/>
          </p:nvPr>
        </p:nvSpPr>
        <p:spPr>
          <a:xfrm>
            <a:off x="685800" y="4343400"/>
            <a:ext cx="5484960" cy="4532400"/>
          </a:xfrm>
          <a:prstGeom prst="rect">
            <a:avLst/>
          </a:prstGeom>
          <a:noFill/>
          <a:ln w="0">
            <a:noFill/>
          </a:ln>
        </p:spPr>
        <p:txBody>
          <a:bodyPr lIns="0" rIns="0" tIns="0" bIns="0" anchor="t">
            <a:noAutofit/>
          </a:bodyPr>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My name is Dmitiry. </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I am Project Team Leader of OpenStack-Ansible, Member of Technical Committee and Domain Leader of Cloud Engineering at Cleura</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 </a:t>
            </a:r>
            <a:r>
              <a:rPr b="0" lang="en-US" sz="2000" spc="-1" strike="noStrike">
                <a:latin typeface="Arial"/>
              </a:rPr>
              <a:t>What is Cleura you will ask.</a:t>
            </a:r>
            <a:endParaRPr b="0" lang="uk-UA"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380880" y="694800"/>
            <a:ext cx="6094440" cy="3427560"/>
          </a:xfrm>
          <a:prstGeom prst="rect">
            <a:avLst/>
          </a:prstGeom>
          <a:ln w="0">
            <a:noFill/>
          </a:ln>
        </p:spPr>
      </p:sp>
      <p:sp>
        <p:nvSpPr>
          <p:cNvPr id="284" name="PlaceHolder 2"/>
          <p:cNvSpPr>
            <a:spLocks noGrp="1"/>
          </p:cNvSpPr>
          <p:nvPr>
            <p:ph type="body"/>
          </p:nvPr>
        </p:nvSpPr>
        <p:spPr>
          <a:xfrm>
            <a:off x="685800" y="4343400"/>
            <a:ext cx="5484960" cy="424908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Well, Cleura, previously named as CityNetwork, is the European cloud with headquarter in Sweden.</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We provide bunch of different services, including Public, Compliant and Private clouds.</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We are certified according to ISO standards in information security, resilience, environmental protection and quality assurance.</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At the moment of speaking we manage 6 public regions all over the globe, including EU, US, Japan and middle-east with 60TB of RAM, over 4500 CPU cores and almost 6 PB of storage.</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en-US" sz="2000" spc="-1" strike="noStrike">
                <a:latin typeface="Arial"/>
              </a:rPr>
              <a:t>I’m not really allowed to disclose statistics about compliant or private clouds, but believe me it will be quite solid extra to these numbers, given that complience is in high demand nowadays.</a:t>
            </a:r>
            <a:endParaRPr b="0" lang="uk-UA"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sldImg"/>
          </p:nvPr>
        </p:nvSpPr>
        <p:spPr>
          <a:xfrm>
            <a:off x="685800" y="1143000"/>
            <a:ext cx="5484960" cy="3084840"/>
          </a:xfrm>
          <a:prstGeom prst="rect">
            <a:avLst/>
          </a:prstGeom>
          <a:ln w="0">
            <a:noFill/>
          </a:ln>
        </p:spPr>
      </p:sp>
      <p:sp>
        <p:nvSpPr>
          <p:cNvPr id="286" name="PlaceHolder 2"/>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en-US" sz="1800" spc="-1" strike="noStrike">
                <a:latin typeface="Arial"/>
              </a:rPr>
              <a:t>If you was ever using our public cloud you might have noticed, that we have «nothing shared» concept in our regions. This means that regions are completely standalone and don’t have any dependencies on each other. So why we started looking into Availability Zones?</a:t>
            </a:r>
            <a:endParaRPr b="0" lang="uk-UA" sz="1800" spc="-1" strike="noStrike">
              <a:latin typeface="Arial"/>
            </a:endParaRPr>
          </a:p>
          <a:p>
            <a:pPr marL="216000" indent="-216000">
              <a:lnSpc>
                <a:spcPct val="100000"/>
              </a:lnSpc>
              <a:buNone/>
              <a:tabLst>
                <a:tab algn="l" pos="0"/>
              </a:tabLst>
            </a:pPr>
            <a:endParaRPr b="0" lang="uk-UA" sz="1800" spc="-1" strike="noStrike">
              <a:latin typeface="Arial"/>
            </a:endParaRPr>
          </a:p>
          <a:p>
            <a:pPr marL="216000" indent="-216000">
              <a:lnSpc>
                <a:spcPct val="100000"/>
              </a:lnSpc>
              <a:buNone/>
              <a:tabLst>
                <a:tab algn="l" pos="0"/>
              </a:tabLst>
            </a:pPr>
            <a:r>
              <a:rPr b="0" lang="en-US" sz="1800" spc="-1" strike="noStrike">
                <a:latin typeface="Arial"/>
              </a:rPr>
              <a:t>Well, first of all we wanted to improve resilience. That also includes doing Maintenances. For example upgrading network nodes or computes in AZ1 won’t anyhow affect clients in AZ2.</a:t>
            </a:r>
            <a:endParaRPr b="0" lang="uk-UA" sz="1800" spc="-1" strike="noStrike">
              <a:latin typeface="Arial"/>
            </a:endParaRPr>
          </a:p>
          <a:p>
            <a:pPr marL="216000" indent="-216000">
              <a:lnSpc>
                <a:spcPct val="100000"/>
              </a:lnSpc>
              <a:buNone/>
              <a:tabLst>
                <a:tab algn="l" pos="0"/>
              </a:tabLst>
            </a:pPr>
            <a:r>
              <a:rPr b="0" lang="en-US" sz="1800" spc="-1" strike="noStrike">
                <a:latin typeface="Arial"/>
              </a:rPr>
              <a:t>Next we wanted to spread region into multiple datacenters with not less then 10km distance between them. It is not only improve resilience in case of site-wise power outages or fires but also an ISO 22301 requirement.</a:t>
            </a:r>
            <a:endParaRPr b="0" lang="uk-UA" sz="1800" spc="-1" strike="noStrike">
              <a:latin typeface="Arial"/>
            </a:endParaRPr>
          </a:p>
          <a:p>
            <a:pPr marL="216000" indent="-216000">
              <a:lnSpc>
                <a:spcPct val="100000"/>
              </a:lnSpc>
              <a:buNone/>
              <a:tabLst>
                <a:tab algn="l" pos="0"/>
              </a:tabLst>
            </a:pPr>
            <a:r>
              <a:rPr b="0" lang="en-US" sz="1800" spc="-1" strike="noStrike">
                <a:latin typeface="Arial"/>
                <a:ea typeface="Noto Sans CJK SC"/>
              </a:rPr>
              <a:t>Another requirement was that most popular toolings, like openstackclient, terraform or ansible should work seemlesly with our regions. We truly believe in openstack interoperability – that any user who comes from any other openstack provider should feel like home.</a:t>
            </a:r>
            <a:endParaRPr b="0" lang="uk-UA" sz="1800" spc="-1" strike="noStrike">
              <a:latin typeface="Arial"/>
            </a:endParaRPr>
          </a:p>
          <a:p>
            <a:pPr marL="216000" indent="-216000">
              <a:lnSpc>
                <a:spcPct val="100000"/>
              </a:lnSpc>
              <a:buNone/>
              <a:tabLst>
                <a:tab algn="l" pos="0"/>
              </a:tabLst>
            </a:pPr>
            <a:r>
              <a:rPr b="0" lang="en-US" sz="1800" spc="-1" strike="noStrike">
                <a:latin typeface="Arial"/>
                <a:ea typeface="Noto Sans CJK SC"/>
              </a:rPr>
              <a:t>And yes. We were actually asked by our customers to introduce availability zones to our regions. And we can’t dissapoint customers, right?</a:t>
            </a:r>
            <a:endParaRPr b="0" lang="uk-UA" sz="1800" spc="-1" strike="noStrike">
              <a:latin typeface="Arial"/>
            </a:endParaRPr>
          </a:p>
          <a:p>
            <a:pPr marL="216000" indent="-216000">
              <a:lnSpc>
                <a:spcPct val="100000"/>
              </a:lnSpc>
              <a:buNone/>
              <a:tabLst>
                <a:tab algn="l" pos="0"/>
              </a:tabLst>
            </a:pPr>
            <a:endParaRPr b="0" lang="uk-UA" sz="1800" spc="-1" strike="noStrike">
              <a:latin typeface="Arial"/>
            </a:endParaRPr>
          </a:p>
        </p:txBody>
      </p:sp>
      <p:sp>
        <p:nvSpPr>
          <p:cNvPr id="287" name="PlaceHolder 3"/>
          <p:cNvSpPr>
            <a:spLocks noGrp="1"/>
          </p:cNvSpPr>
          <p:nvPr>
            <p:ph type="sldNum" idx="8"/>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7BF12317-F805-47BE-82FB-D98E6AD5CFCA}" type="slidenum">
              <a:rPr b="0" lang="en-SE" sz="1200" spc="-1" strike="noStrike">
                <a:latin typeface="Times New Roman"/>
              </a:rPr>
              <a:t>19</a:t>
            </a:fld>
            <a:endParaRPr b="0" lang="uk-UA"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sldImg"/>
          </p:nvPr>
        </p:nvSpPr>
        <p:spPr>
          <a:xfrm>
            <a:off x="685800" y="1143000"/>
            <a:ext cx="5484960" cy="3084840"/>
          </a:xfrm>
          <a:prstGeom prst="rect">
            <a:avLst/>
          </a:prstGeom>
          <a:ln w="0">
            <a:noFill/>
          </a:ln>
        </p:spPr>
      </p:sp>
      <p:sp>
        <p:nvSpPr>
          <p:cNvPr id="289" name="PlaceHolder 2"/>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uk-UA" sz="1800" spc="-1" strike="noStrike">
                <a:latin typeface="Arial"/>
              </a:rPr>
              <a:t>With that we slowly moving to Availability zone design questions. And it’s quite a topic on itself. As every organization does have it’s own requirements and vision on how Availability zones should look and act like.</a:t>
            </a:r>
            <a:endParaRPr b="0" lang="uk-UA" sz="1800" spc="-1" strike="noStrike">
              <a:latin typeface="Arial"/>
            </a:endParaRPr>
          </a:p>
        </p:txBody>
      </p:sp>
      <p:sp>
        <p:nvSpPr>
          <p:cNvPr id="290" name="PlaceHolder 3"/>
          <p:cNvSpPr>
            <a:spLocks noGrp="1"/>
          </p:cNvSpPr>
          <p:nvPr>
            <p:ph type="sldNum" idx="9"/>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8FCDF35F-51F7-4634-A4FB-55EA425B8DD5}" type="slidenum">
              <a:rPr b="0" lang="en-SE" sz="1200" spc="-1" strike="noStrike">
                <a:latin typeface="Times New Roman"/>
              </a:rPr>
              <a:t>19</a:t>
            </a:fld>
            <a:endParaRPr b="0" lang="uk-UA"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sldImg"/>
          </p:nvPr>
        </p:nvSpPr>
        <p:spPr>
          <a:xfrm>
            <a:off x="216000" y="812520"/>
            <a:ext cx="7126560" cy="4008240"/>
          </a:xfrm>
          <a:prstGeom prst="rect">
            <a:avLst/>
          </a:prstGeom>
          <a:ln w="0">
            <a:noFill/>
          </a:ln>
        </p:spPr>
      </p:sp>
      <p:sp>
        <p:nvSpPr>
          <p:cNvPr id="292" name="PlaceHolder 2"/>
          <p:cNvSpPr>
            <a:spLocks noGrp="1"/>
          </p:cNvSpPr>
          <p:nvPr>
            <p:ph type="body"/>
          </p:nvPr>
        </p:nvSpPr>
        <p:spPr>
          <a:xfrm>
            <a:off x="756000" y="5078520"/>
            <a:ext cx="6046920" cy="7365960"/>
          </a:xfrm>
          <a:prstGeom prst="rect">
            <a:avLst/>
          </a:prstGeom>
          <a:noFill/>
          <a:ln w="0">
            <a:noFill/>
          </a:ln>
        </p:spPr>
        <p:txBody>
          <a:bodyPr lIns="0" rIns="0" tIns="0" bIns="0" anchor="t">
            <a:noAutofit/>
          </a:bodyPr>
          <a:p>
            <a:pPr marL="216000" indent="-216000">
              <a:lnSpc>
                <a:spcPct val="100000"/>
              </a:lnSpc>
              <a:buNone/>
              <a:tabLst>
                <a:tab algn="l" pos="0"/>
              </a:tabLst>
            </a:pPr>
            <a:r>
              <a:rPr b="0" lang="uk-UA" sz="2000" spc="-1" strike="noStrike">
                <a:latin typeface="Arial"/>
              </a:rPr>
              <a:t>So we ended up with having 3AZs per region. Mostly, because 3 is a good number for quorums. And it’s not only about quorums for internal infrastructure but it is also about customer deployments that will run in the region.</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Each AZ have MariaDB and RabbitMQ cluster members. Then we have a copy of each OpenStack API service that is behind a loadbalancer. All of them are placed on a control plane and we have 1 control plane per AZ.</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Then we have set of independant compute, network and storage nodes.</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Eventually, you can share storage or tenant networks between availability zones. But as I said previously it highly depends on requirements you have and tradeoffs you are ready to accept. Geographical location of AZs and basically link cost between them are another factors. Simple example — in case of 20km distance between AZs you will already see an increased latency for storage — unfrotunatelly nobody has cancelled speed of light yet, so we need to deal with it.</a:t>
            </a:r>
            <a:endParaRPr b="0" lang="uk-UA"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685800" y="1143000"/>
            <a:ext cx="5484960" cy="3084840"/>
          </a:xfrm>
          <a:prstGeom prst="rect">
            <a:avLst/>
          </a:prstGeom>
          <a:ln w="0">
            <a:noFill/>
          </a:ln>
        </p:spPr>
      </p:sp>
      <p:sp>
        <p:nvSpPr>
          <p:cNvPr id="294" name="PlaceHolder 2"/>
          <p:cNvSpPr>
            <a:spLocks noGrp="1"/>
          </p:cNvSpPr>
          <p:nvPr>
            <p:ph type="body"/>
          </p:nvPr>
        </p:nvSpPr>
        <p:spPr>
          <a:xfrm>
            <a:off x="685800" y="440064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uk-UA" sz="2000" spc="-1" strike="noStrike">
                <a:latin typeface="Arial"/>
              </a:rPr>
              <a:t>So based on the mentioned design we already can say couple of words about Availability Zones. </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AZ is a valid choice if you want or need to stretch tenant networks and/or storage between them. But it actually is possible only when connection between AZs is fast, reliable and cheap.</a:t>
            </a:r>
            <a:endParaRPr b="0" lang="uk-UA" sz="2000" spc="-1" strike="noStrike">
              <a:latin typeface="Arial"/>
            </a:endParaRPr>
          </a:p>
          <a:p>
            <a:pPr marL="216000" indent="-216000">
              <a:lnSpc>
                <a:spcPct val="100000"/>
              </a:lnSpc>
              <a:buNone/>
              <a:tabLst>
                <a:tab algn="l" pos="0"/>
              </a:tabLst>
            </a:pPr>
            <a:r>
              <a:rPr b="0" lang="uk-UA" sz="2000" spc="-1" strike="noStrike">
                <a:latin typeface="Arial"/>
              </a:rPr>
              <a:t>However, you can workaround networks sharing in another way — using VPNaaS. But no toolings I mentioned before can work with that. Also you won’t be able to failover floating IP between AZ so it’s not really convenient.</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At the same time as we need to stretch RabbitMQ cluster and MariaDB cross-AZ, we don’t really improve OpenStack API resilience. For example, if smth goes wrong with rabbitmq or database, whole region will be affected.</a:t>
            </a:r>
            <a:endParaRPr b="0" lang="uk-UA" sz="2000" spc="-1" strike="noStrike">
              <a:latin typeface="Arial"/>
            </a:endParaRPr>
          </a:p>
          <a:p>
            <a:pPr marL="216000" indent="-216000">
              <a:lnSpc>
                <a:spcPct val="100000"/>
              </a:lnSpc>
              <a:buNone/>
              <a:tabLst>
                <a:tab algn="l" pos="0"/>
              </a:tabLst>
            </a:pPr>
            <a:r>
              <a:rPr b="0" lang="uk-UA" sz="2000" spc="-1" strike="noStrike">
                <a:latin typeface="Arial"/>
              </a:rPr>
              <a:t>And that obviously does not solve potential scaling issues of clusters.</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It also worth mentioning that limited amount of services do support AZs and can schedule resource creation cross-AZ. As simple example — Octavia does not as of today.</a:t>
            </a:r>
            <a:endParaRPr b="0" lang="uk-UA" sz="2000" spc="-1" strike="noStrike">
              <a:latin typeface="Arial"/>
            </a:endParaRPr>
          </a:p>
        </p:txBody>
      </p:sp>
      <p:sp>
        <p:nvSpPr>
          <p:cNvPr id="295" name="PlaceHolder 3"/>
          <p:cNvSpPr>
            <a:spLocks noGrp="1"/>
          </p:cNvSpPr>
          <p:nvPr>
            <p:ph type="sldNum" idx="10"/>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96F17012-69BF-4BCF-9CA9-2240AD7CD837}" type="slidenum">
              <a:rPr b="0" lang="en-SE" sz="1200" spc="-1" strike="noStrike">
                <a:latin typeface="Times New Roman"/>
              </a:rPr>
              <a:t>19</a:t>
            </a:fld>
            <a:endParaRPr b="0" lang="uk-UA"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sldImg"/>
          </p:nvPr>
        </p:nvSpPr>
        <p:spPr>
          <a:xfrm>
            <a:off x="685800" y="1143000"/>
            <a:ext cx="5484960" cy="3084840"/>
          </a:xfrm>
          <a:prstGeom prst="rect">
            <a:avLst/>
          </a:prstGeom>
          <a:ln w="0">
            <a:noFill/>
          </a:ln>
        </p:spPr>
      </p:sp>
      <p:sp>
        <p:nvSpPr>
          <p:cNvPr id="297" name="PlaceHolder 2"/>
          <p:cNvSpPr>
            <a:spLocks noGrp="1"/>
          </p:cNvSpPr>
          <p:nvPr>
            <p:ph type="body"/>
          </p:nvPr>
        </p:nvSpPr>
        <p:spPr>
          <a:xfrm>
            <a:off x="685800" y="2520360"/>
            <a:ext cx="5484960" cy="3598920"/>
          </a:xfrm>
          <a:prstGeom prst="rect">
            <a:avLst/>
          </a:prstGeom>
          <a:noFill/>
          <a:ln w="0">
            <a:noFill/>
          </a:ln>
        </p:spPr>
        <p:txBody>
          <a:bodyPr lIns="0" rIns="0" tIns="0" bIns="0" anchor="t">
            <a:noAutofit/>
          </a:bodyPr>
          <a:p>
            <a:pPr marL="216000" indent="-216000">
              <a:lnSpc>
                <a:spcPct val="100000"/>
              </a:lnSpc>
              <a:buNone/>
              <a:tabLst>
                <a:tab algn="l" pos="0"/>
              </a:tabLst>
            </a:pPr>
            <a:r>
              <a:rPr b="0" lang="uk-UA" sz="2000" spc="-1" strike="noStrike">
                <a:latin typeface="Arial"/>
              </a:rPr>
              <a:t>Now let’s see if our solution is redundant and can survive in this tough and unpredictable world.</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As you might have noticed, there was slight update to the previous 2 pictures. So each loadbalancer recieve incoming requests and pass them only to the local API endpoints.</a:t>
            </a:r>
            <a:endParaRPr b="0" lang="uk-UA" sz="2000" spc="-1" strike="noStrike">
              <a:latin typeface="Arial"/>
            </a:endParaRPr>
          </a:p>
          <a:p>
            <a:pPr marL="216000" indent="-216000">
              <a:lnSpc>
                <a:spcPct val="100000"/>
              </a:lnSpc>
              <a:buNone/>
              <a:tabLst>
                <a:tab algn="l" pos="0"/>
              </a:tabLst>
            </a:pPr>
            <a:r>
              <a:rPr b="0" lang="uk-UA" sz="2000" spc="-1" strike="noStrike">
                <a:latin typeface="Arial"/>
              </a:rPr>
              <a:t> </a:t>
            </a:r>
            <a:endParaRPr b="0" lang="uk-UA" sz="2000" spc="-1" strike="noStrike">
              <a:latin typeface="Arial"/>
            </a:endParaRPr>
          </a:p>
          <a:p>
            <a:pPr marL="216000" indent="-216000">
              <a:lnSpc>
                <a:spcPct val="100000"/>
              </a:lnSpc>
              <a:buNone/>
              <a:tabLst>
                <a:tab algn="l" pos="0"/>
              </a:tabLst>
            </a:pPr>
            <a:r>
              <a:rPr b="0" lang="uk-UA" sz="2000" spc="-1" strike="noStrike">
                <a:latin typeface="Arial"/>
              </a:rPr>
              <a:t>But what will happen if some service dies?</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Well, loadbalancer will adopt and forward traffic to any other AZ where service is still alive.</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And what if AZ will be fully unavailable?</a:t>
            </a:r>
            <a:endParaRPr b="0" lang="uk-UA" sz="2000" spc="-1" strike="noStrike">
              <a:latin typeface="Arial"/>
            </a:endParaRPr>
          </a:p>
          <a:p>
            <a:pPr marL="216000" indent="-216000">
              <a:lnSpc>
                <a:spcPct val="100000"/>
              </a:lnSpc>
              <a:buNone/>
              <a:tabLst>
                <a:tab algn="l" pos="0"/>
              </a:tabLst>
            </a:pPr>
            <a:r>
              <a:rPr b="0" lang="uk-UA" sz="2000" spc="-1" strike="noStrike">
                <a:latin typeface="Arial"/>
              </a:rPr>
              <a:t>Well</a:t>
            </a:r>
            <a:endParaRPr b="0" lang="uk-UA" sz="2000" spc="-1" strike="noStrike">
              <a:latin typeface="Arial"/>
            </a:endParaRPr>
          </a:p>
          <a:p>
            <a:pPr marL="216000" indent="-216000">
              <a:lnSpc>
                <a:spcPct val="100000"/>
              </a:lnSpc>
              <a:buNone/>
              <a:tabLst>
                <a:tab algn="l" pos="0"/>
              </a:tabLst>
            </a:pPr>
            <a:r>
              <a:rPr b="0" lang="uk-UA" sz="2000" spc="-1" strike="noStrike">
                <a:latin typeface="Arial"/>
              </a:rPr>
              <a:t>(click)</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r>
              <a:rPr b="0" lang="uk-UA" sz="2000" spc="-1" strike="noStrike">
                <a:latin typeface="Arial"/>
              </a:rPr>
              <a:t>In short - it won’t pass unnoticed. While API resume working as rest loadbalancers will still recieve requests, customer workloads placed in affected AZ won’t be functional. It depends how bad that would be though.</a:t>
            </a:r>
            <a:endParaRPr b="0" lang="uk-UA" sz="2000" spc="-1" strike="noStrike">
              <a:latin typeface="Arial"/>
            </a:endParaRPr>
          </a:p>
          <a:p>
            <a:pPr marL="216000" indent="-216000">
              <a:lnSpc>
                <a:spcPct val="100000"/>
              </a:lnSpc>
              <a:buNone/>
              <a:tabLst>
                <a:tab algn="l" pos="0"/>
              </a:tabLst>
            </a:pPr>
            <a:r>
              <a:rPr b="0" lang="uk-UA" sz="2000" spc="-1" strike="noStrike">
                <a:latin typeface="Arial"/>
              </a:rPr>
              <a:t>If storage is shared — you will be able to spawn workloads in other AZ with couple of hacks, given you have capacity of course.</a:t>
            </a:r>
            <a:endParaRPr b="0" lang="uk-UA" sz="2000" spc="-1" strike="noStrike">
              <a:latin typeface="Arial"/>
            </a:endParaRPr>
          </a:p>
          <a:p>
            <a:pPr marL="216000" indent="-216000">
              <a:lnSpc>
                <a:spcPct val="100000"/>
              </a:lnSpc>
              <a:buNone/>
              <a:tabLst>
                <a:tab algn="l" pos="0"/>
              </a:tabLst>
            </a:pPr>
            <a:r>
              <a:rPr b="0" lang="uk-UA" sz="2000" spc="-1" strike="noStrike">
                <a:latin typeface="Arial"/>
              </a:rPr>
              <a:t>If tenant networks are shared — routers can be spawn cross-Az, so they will failover automatically in case of incident and floating IPs resume working</a:t>
            </a: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a:p>
            <a:pPr marL="216000" indent="-216000">
              <a:lnSpc>
                <a:spcPct val="100000"/>
              </a:lnSpc>
              <a:buNone/>
              <a:tabLst>
                <a:tab algn="l" pos="0"/>
              </a:tabLst>
            </a:pPr>
            <a:endParaRPr b="0" lang="uk-UA" sz="2000" spc="-1" strike="noStrike">
              <a:latin typeface="Arial"/>
            </a:endParaRPr>
          </a:p>
        </p:txBody>
      </p:sp>
      <p:sp>
        <p:nvSpPr>
          <p:cNvPr id="298" name="PlaceHolder 3"/>
          <p:cNvSpPr>
            <a:spLocks noGrp="1"/>
          </p:cNvSpPr>
          <p:nvPr>
            <p:ph type="sldNum" idx="11"/>
          </p:nvPr>
        </p:nvSpPr>
        <p:spPr>
          <a:xfrm>
            <a:off x="3884760" y="8685360"/>
            <a:ext cx="2970360" cy="457200"/>
          </a:xfrm>
          <a:prstGeom prst="rect">
            <a:avLst/>
          </a:prstGeom>
          <a:noFill/>
          <a:ln w="0">
            <a:noFill/>
          </a:ln>
        </p:spPr>
        <p:txBody>
          <a:bodyPr lIns="0" rIns="0" tIns="0" bIns="0" anchor="b">
            <a:noAutofit/>
          </a:bodyPr>
          <a:lstStyle>
            <a:lvl1pPr algn="r">
              <a:lnSpc>
                <a:spcPct val="100000"/>
              </a:lnSpc>
              <a:buNone/>
              <a:defRPr b="0" lang="en-SE" sz="1200" spc="-1" strike="noStrike">
                <a:latin typeface="Times New Roman"/>
              </a:defRPr>
            </a:lvl1pPr>
          </a:lstStyle>
          <a:p>
            <a:pPr algn="r">
              <a:lnSpc>
                <a:spcPct val="100000"/>
              </a:lnSpc>
              <a:buNone/>
            </a:pPr>
            <a:fld id="{8AA9402B-1611-44A4-8BD5-6992C349ADFE}" type="slidenum">
              <a:rPr b="0" lang="en-SE" sz="1200" spc="-1" strike="noStrike">
                <a:latin typeface="Times New Roman"/>
              </a:rPr>
              <a:t>19</a:t>
            </a:fld>
            <a:endParaRPr b="0" lang="uk-UA"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2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2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5" name="PlaceHolder 4"/>
          <p:cNvSpPr>
            <a:spLocks noGrp="1"/>
          </p:cNvSpPr>
          <p:nvPr>
            <p:ph type="ftr" idx="1"/>
          </p:nvPr>
        </p:nvSpPr>
        <p:spPr/>
        <p:txBody>
          <a:bodyPr/>
          <a:p>
            <a:r>
              <a:t>Footer</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2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3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3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7" name="PlaceHolder 6"/>
          <p:cNvSpPr>
            <a:spLocks noGrp="1"/>
          </p:cNvSpPr>
          <p:nvPr>
            <p:ph type="ftr" idx="1"/>
          </p:nvPr>
        </p:nvSpPr>
        <p:spPr/>
        <p:txBody>
          <a:bodyPr/>
          <a:p>
            <a:r>
              <a:t>Footer</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33"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34"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35"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36"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37"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38"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9" name="PlaceHolder 8"/>
          <p:cNvSpPr>
            <a:spLocks noGrp="1"/>
          </p:cNvSpPr>
          <p:nvPr>
            <p:ph type="ftr" idx="1"/>
          </p:nvPr>
        </p:nvSpPr>
        <p:spPr/>
        <p:txBody>
          <a:bodyPr/>
          <a:p>
            <a:r>
              <a:t>Footer</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4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4" name="PlaceHolder 3"/>
          <p:cNvSpPr>
            <a:spLocks noGrp="1"/>
          </p:cNvSpPr>
          <p:nvPr>
            <p:ph type="ftr" idx="2"/>
          </p:nvPr>
        </p:nvSpPr>
        <p:spPr/>
        <p:txBody>
          <a:bodyPr/>
          <a:p>
            <a:r>
              <a:t>Footer</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4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uk-UA" sz="3200" spc="-1" strike="noStrike">
              <a:latin typeface="Arial"/>
            </a:endParaRPr>
          </a:p>
        </p:txBody>
      </p:sp>
      <p:sp>
        <p:nvSpPr>
          <p:cNvPr id="4" name="PlaceHolder 3"/>
          <p:cNvSpPr>
            <a:spLocks noGrp="1"/>
          </p:cNvSpPr>
          <p:nvPr>
            <p:ph type="ftr" idx="2"/>
          </p:nvPr>
        </p:nvSpPr>
        <p:spPr/>
        <p:txBody>
          <a:bodyPr/>
          <a:p>
            <a:r>
              <a:t>Footer</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5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5" name="PlaceHolder 4"/>
          <p:cNvSpPr>
            <a:spLocks noGrp="1"/>
          </p:cNvSpPr>
          <p:nvPr>
            <p:ph type="ftr" idx="2"/>
          </p:nvPr>
        </p:nvSpPr>
        <p:spPr/>
        <p:txBody>
          <a:bodyPr/>
          <a:p>
            <a:r>
              <a:t>Footer</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3" name="PlaceHolder 2"/>
          <p:cNvSpPr>
            <a:spLocks noGrp="1"/>
          </p:cNvSpPr>
          <p:nvPr>
            <p:ph type="ftr" idx="2"/>
          </p:nvPr>
        </p:nvSpPr>
        <p:spPr/>
        <p:txBody>
          <a:bodyPr/>
          <a:p>
            <a:r>
              <a:t>Footer</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3" name="PlaceHolder 2"/>
          <p:cNvSpPr>
            <a:spLocks noGrp="1"/>
          </p:cNvSpPr>
          <p:nvPr>
            <p:ph type="ftr" idx="2"/>
          </p:nvPr>
        </p:nvSpPr>
        <p:spPr/>
        <p:txBody>
          <a:bodyPr/>
          <a:p>
            <a:r>
              <a:t>Footer</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5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5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2"/>
          </p:nvPr>
        </p:nvSpPr>
        <p:spPr/>
        <p:txBody>
          <a:bodyPr/>
          <a:p>
            <a:r>
              <a:t>Footer</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4" name="PlaceHolder 3"/>
          <p:cNvSpPr>
            <a:spLocks noGrp="1"/>
          </p:cNvSpPr>
          <p:nvPr>
            <p:ph type="ftr" idx="1"/>
          </p:nvPr>
        </p:nvSpPr>
        <p:spPr/>
        <p:txBody>
          <a:bodyPr/>
          <a:p>
            <a:r>
              <a:t>Footer</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2"/>
          </p:nvPr>
        </p:nvSpPr>
        <p:spPr/>
        <p:txBody>
          <a:bodyPr/>
          <a:p>
            <a:r>
              <a:t>Footer</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2"/>
          </p:nvPr>
        </p:nvSpPr>
        <p:spPr/>
        <p:txBody>
          <a:bodyPr/>
          <a:p>
            <a:r>
              <a:t>Footer</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6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5" name="PlaceHolder 4"/>
          <p:cNvSpPr>
            <a:spLocks noGrp="1"/>
          </p:cNvSpPr>
          <p:nvPr>
            <p:ph type="ftr" idx="2"/>
          </p:nvPr>
        </p:nvSpPr>
        <p:spPr/>
        <p:txBody>
          <a:bodyPr/>
          <a:p>
            <a:r>
              <a:t>Footer</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7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7" name="PlaceHolder 6"/>
          <p:cNvSpPr>
            <a:spLocks noGrp="1"/>
          </p:cNvSpPr>
          <p:nvPr>
            <p:ph type="ftr" idx="2"/>
          </p:nvPr>
        </p:nvSpPr>
        <p:spPr/>
        <p:txBody>
          <a:bodyPr/>
          <a:p>
            <a:r>
              <a:t>Footer</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75"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76"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77"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78"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79"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80"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9" name="PlaceHolder 8"/>
          <p:cNvSpPr>
            <a:spLocks noGrp="1"/>
          </p:cNvSpPr>
          <p:nvPr>
            <p:ph type="ftr" idx="2"/>
          </p:nvPr>
        </p:nvSpPr>
        <p:spPr/>
        <p:txBody>
          <a:bodyPr/>
          <a:p>
            <a:r>
              <a:t>Footer</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8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4" name="PlaceHolder 3"/>
          <p:cNvSpPr>
            <a:spLocks noGrp="1"/>
          </p:cNvSpPr>
          <p:nvPr>
            <p:ph type="ftr" idx="3"/>
          </p:nvPr>
        </p:nvSpPr>
        <p:spPr/>
        <p:txBody>
          <a:bodyPr/>
          <a:p>
            <a:r>
              <a:t>Footer</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9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uk-UA" sz="3200" spc="-1" strike="noStrike">
              <a:latin typeface="Arial"/>
            </a:endParaRPr>
          </a:p>
        </p:txBody>
      </p:sp>
      <p:sp>
        <p:nvSpPr>
          <p:cNvPr id="4" name="PlaceHolder 3"/>
          <p:cNvSpPr>
            <a:spLocks noGrp="1"/>
          </p:cNvSpPr>
          <p:nvPr>
            <p:ph type="ftr" idx="3"/>
          </p:nvPr>
        </p:nvSpPr>
        <p:spPr/>
        <p:txBody>
          <a:bodyPr/>
          <a:p>
            <a:r>
              <a:t>Footer</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5" name="PlaceHolder 4"/>
          <p:cNvSpPr>
            <a:spLocks noGrp="1"/>
          </p:cNvSpPr>
          <p:nvPr>
            <p:ph type="ftr" idx="3"/>
          </p:nvPr>
        </p:nvSpPr>
        <p:spPr/>
        <p:txBody>
          <a:bodyPr/>
          <a:p>
            <a:r>
              <a:t>Footer</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3" name="PlaceHolder 2"/>
          <p:cNvSpPr>
            <a:spLocks noGrp="1"/>
          </p:cNvSpPr>
          <p:nvPr>
            <p:ph type="ftr" idx="3"/>
          </p:nvPr>
        </p:nvSpPr>
        <p:spPr/>
        <p:txBody>
          <a:bodyPr/>
          <a:p>
            <a:r>
              <a:t>Footer</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uk-UA" sz="3200" spc="-1" strike="noStrike">
              <a:latin typeface="Arial"/>
            </a:endParaRPr>
          </a:p>
        </p:txBody>
      </p:sp>
      <p:sp>
        <p:nvSpPr>
          <p:cNvPr id="4" name="PlaceHolder 3"/>
          <p:cNvSpPr>
            <a:spLocks noGrp="1"/>
          </p:cNvSpPr>
          <p:nvPr>
            <p:ph type="ftr" idx="1"/>
          </p:nvPr>
        </p:nvSpPr>
        <p:spPr/>
        <p:txBody>
          <a:bodyPr/>
          <a:p>
            <a:r>
              <a:t>Footer</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3" name="PlaceHolder 2"/>
          <p:cNvSpPr>
            <a:spLocks noGrp="1"/>
          </p:cNvSpPr>
          <p:nvPr>
            <p:ph type="ftr" idx="3"/>
          </p:nvPr>
        </p:nvSpPr>
        <p:spPr/>
        <p:txBody>
          <a:bodyPr/>
          <a:p>
            <a:r>
              <a:t>Footer</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3"/>
          </p:nvPr>
        </p:nvSpPr>
        <p:spPr/>
        <p:txBody>
          <a:bodyPr/>
          <a:p>
            <a:r>
              <a:t>Footer</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0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3"/>
          </p:nvPr>
        </p:nvSpPr>
        <p:spPr/>
        <p:txBody>
          <a:bodyPr/>
          <a:p>
            <a:r>
              <a:t>Footer</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0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3"/>
          </p:nvPr>
        </p:nvSpPr>
        <p:spPr/>
        <p:txBody>
          <a:bodyPr/>
          <a:p>
            <a:r>
              <a:t>Footer</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10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1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5" name="PlaceHolder 4"/>
          <p:cNvSpPr>
            <a:spLocks noGrp="1"/>
          </p:cNvSpPr>
          <p:nvPr>
            <p:ph type="ftr" idx="3"/>
          </p:nvPr>
        </p:nvSpPr>
        <p:spPr/>
        <p:txBody>
          <a:bodyPr/>
          <a:p>
            <a:r>
              <a:t>Footer</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1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7" name="PlaceHolder 6"/>
          <p:cNvSpPr>
            <a:spLocks noGrp="1"/>
          </p:cNvSpPr>
          <p:nvPr>
            <p:ph type="ftr" idx="3"/>
          </p:nvPr>
        </p:nvSpPr>
        <p:spPr/>
        <p:txBody>
          <a:bodyPr/>
          <a:p>
            <a:r>
              <a:t>Footer</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117" name="PlaceHolder 2"/>
          <p:cNvSpPr>
            <a:spLocks noGrp="1"/>
          </p:cNvSpPr>
          <p:nvPr>
            <p:ph/>
          </p:nvPr>
        </p:nvSpPr>
        <p:spPr>
          <a:xfrm>
            <a:off x="60948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118" name="PlaceHolder 3"/>
          <p:cNvSpPr>
            <a:spLocks noGrp="1"/>
          </p:cNvSpPr>
          <p:nvPr>
            <p:ph/>
          </p:nvPr>
        </p:nvSpPr>
        <p:spPr>
          <a:xfrm>
            <a:off x="431964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119" name="PlaceHolder 4"/>
          <p:cNvSpPr>
            <a:spLocks noGrp="1"/>
          </p:cNvSpPr>
          <p:nvPr>
            <p:ph/>
          </p:nvPr>
        </p:nvSpPr>
        <p:spPr>
          <a:xfrm>
            <a:off x="8029800" y="160452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120" name="PlaceHolder 5"/>
          <p:cNvSpPr>
            <a:spLocks noGrp="1"/>
          </p:cNvSpPr>
          <p:nvPr>
            <p:ph/>
          </p:nvPr>
        </p:nvSpPr>
        <p:spPr>
          <a:xfrm>
            <a:off x="60948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121" name="PlaceHolder 6"/>
          <p:cNvSpPr>
            <a:spLocks noGrp="1"/>
          </p:cNvSpPr>
          <p:nvPr>
            <p:ph/>
          </p:nvPr>
        </p:nvSpPr>
        <p:spPr>
          <a:xfrm>
            <a:off x="431964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122" name="PlaceHolder 7"/>
          <p:cNvSpPr>
            <a:spLocks noGrp="1"/>
          </p:cNvSpPr>
          <p:nvPr>
            <p:ph/>
          </p:nvPr>
        </p:nvSpPr>
        <p:spPr>
          <a:xfrm>
            <a:off x="8029800" y="3682080"/>
            <a:ext cx="3533040" cy="1896840"/>
          </a:xfrm>
          <a:prstGeom prst="rect">
            <a:avLst/>
          </a:prstGeom>
          <a:noFill/>
          <a:ln w="0">
            <a:noFill/>
          </a:ln>
        </p:spPr>
        <p:txBody>
          <a:bodyPr lIns="0" rIns="0" tIns="0" bIns="0" anchor="t">
            <a:normAutofit fontScale="91000"/>
          </a:bodyPr>
          <a:p>
            <a:endParaRPr b="0" lang="uk-UA" sz="3200" spc="-1" strike="noStrike">
              <a:latin typeface="Arial"/>
            </a:endParaRPr>
          </a:p>
        </p:txBody>
      </p:sp>
      <p:sp>
        <p:nvSpPr>
          <p:cNvPr id="9" name="PlaceHolder 8"/>
          <p:cNvSpPr>
            <a:spLocks noGrp="1"/>
          </p:cNvSpPr>
          <p:nvPr>
            <p:ph type="ftr" idx="3"/>
          </p:nvPr>
        </p:nvSpPr>
        <p:spPr/>
        <p:txBody>
          <a:bodyPr/>
          <a:p>
            <a:r>
              <a:t>Footer</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5" name="PlaceHolder 4"/>
          <p:cNvSpPr>
            <a:spLocks noGrp="1"/>
          </p:cNvSpPr>
          <p:nvPr>
            <p:ph type="ftr" idx="1"/>
          </p:nvPr>
        </p:nvSpPr>
        <p:spPr/>
        <p:txBody>
          <a:bodyPr/>
          <a:p>
            <a:r>
              <a:t>Footer</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3" name="PlaceHolder 2"/>
          <p:cNvSpPr>
            <a:spLocks noGrp="1"/>
          </p:cNvSpPr>
          <p:nvPr>
            <p:ph type="ftr" idx="1"/>
          </p:nvPr>
        </p:nvSpPr>
        <p:spPr/>
        <p:txBody>
          <a:bodyPr/>
          <a:p>
            <a:r>
              <a:t>Footer</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uk-UA" sz="3200" spc="-1" strike="noStrike">
              <a:latin typeface="Arial"/>
            </a:endParaRPr>
          </a:p>
        </p:txBody>
      </p:sp>
      <p:sp>
        <p:nvSpPr>
          <p:cNvPr id="3" name="PlaceHolder 2"/>
          <p:cNvSpPr>
            <a:spLocks noGrp="1"/>
          </p:cNvSpPr>
          <p:nvPr>
            <p:ph type="ftr" idx="1"/>
          </p:nvPr>
        </p:nvSpPr>
        <p:spPr/>
        <p:txBody>
          <a:bodyPr/>
          <a:p>
            <a:r>
              <a:t>Footer</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1"/>
          </p:nvPr>
        </p:nvSpPr>
        <p:spPr/>
        <p:txBody>
          <a:bodyPr/>
          <a:p>
            <a:r>
              <a:t>Footer</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uk-UA" sz="3200" spc="-1" strike="noStrike">
              <a:latin typeface="Arial"/>
            </a:endParaRPr>
          </a:p>
        </p:txBody>
      </p:sp>
      <p:sp>
        <p:nvSpPr>
          <p:cNvPr id="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1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1"/>
          </p:nvPr>
        </p:nvSpPr>
        <p:spPr/>
        <p:txBody>
          <a:bodyPr/>
          <a:p>
            <a:r>
              <a:t>Footer</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21040"/>
            <a:ext cx="10972440" cy="1250280"/>
          </a:xfrm>
          <a:prstGeom prst="rect">
            <a:avLst/>
          </a:prstGeom>
          <a:noFill/>
          <a:ln w="0">
            <a:noFill/>
          </a:ln>
        </p:spPr>
        <p:txBody>
          <a:bodyPr lIns="0" rIns="0" tIns="0" bIns="0" anchor="ctr">
            <a:noAutofit/>
          </a:bodyPr>
          <a:p>
            <a:pPr algn="ctr">
              <a:buNone/>
            </a:pPr>
            <a:endParaRPr b="0" lang="uk-UA" sz="4400" spc="-1" strike="noStrike">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uk-UA" sz="3200" spc="-1" strike="noStrike">
              <a:latin typeface="Arial"/>
            </a:endParaRPr>
          </a:p>
        </p:txBody>
      </p:sp>
      <p:sp>
        <p:nvSpPr>
          <p:cNvPr id="2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uk-UA" sz="3200" spc="-1" strike="noStrike">
              <a:latin typeface="Arial"/>
            </a:endParaRPr>
          </a:p>
        </p:txBody>
      </p:sp>
      <p:sp>
        <p:nvSpPr>
          <p:cNvPr id="6" name="PlaceHolder 5"/>
          <p:cNvSpPr>
            <a:spLocks noGrp="1"/>
          </p:cNvSpPr>
          <p:nvPr>
            <p:ph type="ftr" idx="1"/>
          </p:nvPr>
        </p:nvSpPr>
        <p:spPr/>
        <p:txBody>
          <a:bodyPr/>
          <a:p>
            <a:r>
              <a:t>Footer</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2d2d2"/>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3360" cy="363600"/>
          </a:xfrm>
          <a:prstGeom prst="rect">
            <a:avLst/>
          </a:prstGeom>
          <a:noFill/>
          <a:ln w="0">
            <a:noFill/>
          </a:ln>
        </p:spPr>
        <p:txBody>
          <a:bodyPr lIns="90000" rIns="90000" tIns="45000" bIns="45000" anchor="t">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&lt;нижний колонтитул&gt;</a:t>
            </a:r>
            <a:endParaRPr b="0" lang="uk-UA" sz="1400" spc="-1" strike="noStrike">
              <a:latin typeface="Times New Roman"/>
            </a:endParaRPr>
          </a:p>
        </p:txBody>
      </p:sp>
      <p:sp>
        <p:nvSpPr>
          <p:cNvPr id="1"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uk-UA" sz="4400" spc="-1" strike="noStrike">
                <a:latin typeface="Arial"/>
              </a:rPr>
              <a:t>Для правки текста заглавия щёлкните мышью</a:t>
            </a:r>
            <a:endParaRPr b="0" lang="uk-UA" sz="4400" spc="-1" strike="noStrike">
              <a:latin typeface="Arial"/>
            </a:endParaRPr>
          </a:p>
        </p:txBody>
      </p:sp>
      <p:sp>
        <p:nvSpPr>
          <p:cNvPr id="2"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latin typeface="Arial"/>
              </a:rPr>
              <a:t>Для правки структуры щёлкните мышью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Второй уровень структуры</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Третий уровень структуры</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Четвёртый уровень структуры</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Пятый уровень структуры</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Шестой уровень структуры</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Седьмой уровень структуры</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2d2d2"/>
        </a:solidFill>
      </p:bgPr>
    </p:bg>
    <p:spTree>
      <p:nvGrpSpPr>
        <p:cNvPr id="1" name=""/>
        <p:cNvGrpSpPr/>
        <p:nvPr/>
      </p:nvGrpSpPr>
      <p:grpSpPr>
        <a:xfrm>
          <a:off x="0" y="0"/>
          <a:ext cx="0" cy="0"/>
          <a:chOff x="0" y="0"/>
          <a:chExt cx="0" cy="0"/>
        </a:xfrm>
      </p:grpSpPr>
      <p:grpSp>
        <p:nvGrpSpPr>
          <p:cNvPr id="39" name="Group 3"/>
          <p:cNvGrpSpPr/>
          <p:nvPr/>
        </p:nvGrpSpPr>
        <p:grpSpPr>
          <a:xfrm>
            <a:off x="-5134320" y="-334800"/>
            <a:ext cx="10647720" cy="8906040"/>
            <a:chOff x="-5134320" y="-334800"/>
            <a:chExt cx="10647720" cy="8906040"/>
          </a:xfrm>
        </p:grpSpPr>
        <p:sp>
          <p:nvSpPr>
            <p:cNvPr id="40" name="Freeform 5"/>
            <p:cNvSpPr/>
            <p:nvPr/>
          </p:nvSpPr>
          <p:spPr>
            <a:xfrm flipH="1">
              <a:off x="-5134680" y="397080"/>
              <a:ext cx="10508760" cy="7237440"/>
            </a:xfrm>
            <a:custGeom>
              <a:avLst/>
              <a:gdLst/>
              <a:ahLst/>
              <a:rect l="l" t="t" r="r" b="b"/>
              <a:pathLst>
                <a:path w="10510357" h="7239000">
                  <a:moveTo>
                    <a:pt x="10510357" y="0"/>
                  </a:moveTo>
                  <a:lnTo>
                    <a:pt x="10510357" y="7239000"/>
                  </a:lnTo>
                  <a:lnTo>
                    <a:pt x="0" y="7239000"/>
                  </a:lnTo>
                  <a:lnTo>
                    <a:pt x="145336" y="6870396"/>
                  </a:lnTo>
                  <a:cubicBezTo>
                    <a:pt x="1853030" y="2832950"/>
                    <a:pt x="5850854" y="0"/>
                    <a:pt x="10510357" y="0"/>
                  </a:cubicBezTo>
                  <a:close/>
                </a:path>
              </a:pathLst>
            </a:custGeom>
            <a:solidFill>
              <a:srgbClr val="f0f0f0"/>
            </a:solidFill>
            <a:ln w="12600">
              <a:noFill/>
            </a:ln>
          </p:spPr>
          <p:style>
            <a:lnRef idx="0"/>
            <a:fillRef idx="0"/>
            <a:effectRef idx="0"/>
            <a:fontRef idx="minor"/>
          </p:style>
        </p:sp>
        <p:sp>
          <p:nvSpPr>
            <p:cNvPr id="41" name="Freeform 6"/>
            <p:cNvSpPr/>
            <p:nvPr/>
          </p:nvSpPr>
          <p:spPr>
            <a:xfrm flipH="1" rot="5400000">
              <a:off x="-3393000" y="-334800"/>
              <a:ext cx="8906040" cy="8906040"/>
            </a:xfrm>
            <a:custGeom>
              <a:avLst/>
              <a:gdLst/>
              <a:ahLst/>
              <a:rect l="l" t="t" r="r" b="b"/>
              <a:pathLst>
                <a:path w="1080000" h="1080000">
                  <a:moveTo>
                    <a:pt x="1080000" y="0"/>
                  </a:moveTo>
                  <a:lnTo>
                    <a:pt x="1080000" y="1080000"/>
                  </a:lnTo>
                  <a:lnTo>
                    <a:pt x="0" y="1080000"/>
                  </a:lnTo>
                  <a:cubicBezTo>
                    <a:pt x="0" y="483532"/>
                    <a:pt x="483532" y="0"/>
                    <a:pt x="1080000" y="0"/>
                  </a:cubicBezTo>
                  <a:close/>
                </a:path>
              </a:pathLst>
            </a:custGeom>
            <a:solidFill>
              <a:srgbClr val="f7f7f7"/>
            </a:solidFill>
            <a:ln w="12600">
              <a:noFill/>
            </a:ln>
          </p:spPr>
          <p:style>
            <a:lnRef idx="0"/>
            <a:fillRef idx="0"/>
            <a:effectRef idx="0"/>
            <a:fontRef idx="minor"/>
          </p:style>
        </p:sp>
      </p:grpSp>
      <p:sp>
        <p:nvSpPr>
          <p:cNvPr id="42" name="PlaceHolder 1"/>
          <p:cNvSpPr>
            <a:spLocks noGrp="1"/>
          </p:cNvSpPr>
          <p:nvPr>
            <p:ph type="ftr" idx="2"/>
          </p:nvPr>
        </p:nvSpPr>
        <p:spPr>
          <a:xfrm>
            <a:off x="4038480" y="6356520"/>
            <a:ext cx="4113360" cy="363600"/>
          </a:xfrm>
          <a:prstGeom prst="rect">
            <a:avLst/>
          </a:prstGeom>
          <a:noFill/>
          <a:ln w="0">
            <a:noFill/>
          </a:ln>
        </p:spPr>
        <p:txBody>
          <a:bodyPr lIns="90000" rIns="90000" tIns="45000" bIns="45000" anchor="t">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&lt;нижний колонтитул&gt;</a:t>
            </a:r>
            <a:endParaRPr b="0" lang="uk-UA" sz="1400" spc="-1" strike="noStrike">
              <a:latin typeface="Times New Roman"/>
            </a:endParaRPr>
          </a:p>
        </p:txBody>
      </p:sp>
      <p:sp>
        <p:nvSpPr>
          <p:cNvPr id="43"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uk-UA" sz="4400" spc="-1" strike="noStrike">
                <a:latin typeface="Arial"/>
              </a:rPr>
              <a:t>Для правки текста заглавия щёлкните мышью</a:t>
            </a:r>
            <a:endParaRPr b="0" lang="uk-UA" sz="4400" spc="-1" strike="noStrike">
              <a:latin typeface="Arial"/>
            </a:endParaRPr>
          </a:p>
        </p:txBody>
      </p:sp>
      <p:sp>
        <p:nvSpPr>
          <p:cNvPr id="44"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latin typeface="Arial"/>
              </a:rPr>
              <a:t>Для правки структуры щёлкните мышью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Второй уровень структуры</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Третий уровень структуры</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Четвёртый уровень структуры</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Пятый уровень структуры</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Шестой уровень структуры</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Седьмой уровень структуры</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grpSp>
        <p:nvGrpSpPr>
          <p:cNvPr id="81" name="Group 3"/>
          <p:cNvGrpSpPr/>
          <p:nvPr/>
        </p:nvGrpSpPr>
        <p:grpSpPr>
          <a:xfrm>
            <a:off x="-5134320" y="-334800"/>
            <a:ext cx="10647720" cy="8906040"/>
            <a:chOff x="-5134320" y="-334800"/>
            <a:chExt cx="10647720" cy="8906040"/>
          </a:xfrm>
        </p:grpSpPr>
        <p:sp>
          <p:nvSpPr>
            <p:cNvPr id="82" name="Freeform 5"/>
            <p:cNvSpPr/>
            <p:nvPr/>
          </p:nvSpPr>
          <p:spPr>
            <a:xfrm flipH="1">
              <a:off x="-5134680" y="397080"/>
              <a:ext cx="10508760" cy="7237440"/>
            </a:xfrm>
            <a:custGeom>
              <a:avLst/>
              <a:gdLst/>
              <a:ahLst/>
              <a:rect l="l" t="t" r="r" b="b"/>
              <a:pathLst>
                <a:path w="10510357" h="7239000">
                  <a:moveTo>
                    <a:pt x="10510357" y="0"/>
                  </a:moveTo>
                  <a:lnTo>
                    <a:pt x="10510357" y="7239000"/>
                  </a:lnTo>
                  <a:lnTo>
                    <a:pt x="0" y="7239000"/>
                  </a:lnTo>
                  <a:lnTo>
                    <a:pt x="145336" y="6870396"/>
                  </a:lnTo>
                  <a:cubicBezTo>
                    <a:pt x="1853030" y="2832950"/>
                    <a:pt x="5850854" y="0"/>
                    <a:pt x="10510357" y="0"/>
                  </a:cubicBezTo>
                  <a:close/>
                </a:path>
              </a:pathLst>
            </a:custGeom>
            <a:solidFill>
              <a:srgbClr val="f0f0f0"/>
            </a:solidFill>
            <a:ln w="12600">
              <a:noFill/>
            </a:ln>
          </p:spPr>
          <p:style>
            <a:lnRef idx="0"/>
            <a:fillRef idx="0"/>
            <a:effectRef idx="0"/>
            <a:fontRef idx="minor"/>
          </p:style>
        </p:sp>
        <p:sp>
          <p:nvSpPr>
            <p:cNvPr id="83" name="Freeform 6"/>
            <p:cNvSpPr/>
            <p:nvPr/>
          </p:nvSpPr>
          <p:spPr>
            <a:xfrm flipH="1" rot="5400000">
              <a:off x="-3393000" y="-334800"/>
              <a:ext cx="8906040" cy="8906040"/>
            </a:xfrm>
            <a:custGeom>
              <a:avLst/>
              <a:gdLst/>
              <a:ahLst/>
              <a:rect l="l" t="t" r="r" b="b"/>
              <a:pathLst>
                <a:path w="1080000" h="1080000">
                  <a:moveTo>
                    <a:pt x="1080000" y="0"/>
                  </a:moveTo>
                  <a:lnTo>
                    <a:pt x="1080000" y="1080000"/>
                  </a:lnTo>
                  <a:lnTo>
                    <a:pt x="0" y="1080000"/>
                  </a:lnTo>
                  <a:cubicBezTo>
                    <a:pt x="0" y="483532"/>
                    <a:pt x="483532" y="0"/>
                    <a:pt x="1080000" y="0"/>
                  </a:cubicBezTo>
                  <a:close/>
                </a:path>
              </a:pathLst>
            </a:custGeom>
            <a:solidFill>
              <a:srgbClr val="f7f7f7"/>
            </a:solidFill>
            <a:ln w="12600">
              <a:noFill/>
            </a:ln>
          </p:spPr>
          <p:style>
            <a:lnRef idx="0"/>
            <a:fillRef idx="0"/>
            <a:effectRef idx="0"/>
            <a:fontRef idx="minor"/>
          </p:style>
        </p:sp>
      </p:grpSp>
      <p:sp>
        <p:nvSpPr>
          <p:cNvPr id="84" name="PlaceHolder 1"/>
          <p:cNvSpPr>
            <a:spLocks noGrp="1"/>
          </p:cNvSpPr>
          <p:nvPr>
            <p:ph type="ftr" idx="3"/>
          </p:nvPr>
        </p:nvSpPr>
        <p:spPr>
          <a:xfrm>
            <a:off x="4038480" y="6356520"/>
            <a:ext cx="4113360" cy="363600"/>
          </a:xfrm>
          <a:prstGeom prst="rect">
            <a:avLst/>
          </a:prstGeom>
          <a:noFill/>
          <a:ln w="0">
            <a:noFill/>
          </a:ln>
        </p:spPr>
        <p:txBody>
          <a:bodyPr lIns="90000" rIns="90000" tIns="45000" bIns="45000" anchor="t">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&lt;нижний колонтитул&gt;</a:t>
            </a:r>
            <a:endParaRPr b="0" lang="uk-UA" sz="1400" spc="-1" strike="noStrike">
              <a:latin typeface="Times New Roman"/>
            </a:endParaRPr>
          </a:p>
        </p:txBody>
      </p:sp>
      <p:sp>
        <p:nvSpPr>
          <p:cNvPr id="85"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uk-UA" sz="4400" spc="-1" strike="noStrike">
                <a:latin typeface="Arial"/>
              </a:rPr>
              <a:t>Для правки текста заглавия щёлкните мышью</a:t>
            </a:r>
            <a:endParaRPr b="0" lang="uk-UA" sz="4400" spc="-1" strike="noStrike">
              <a:latin typeface="Arial"/>
            </a:endParaRPr>
          </a:p>
        </p:txBody>
      </p:sp>
      <p:sp>
        <p:nvSpPr>
          <p:cNvPr id="86"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uk-UA" sz="3200" spc="-1" strike="noStrike">
                <a:latin typeface="Arial"/>
              </a:rPr>
              <a:t>Для правки структуры щёлкните мышью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Второй уровень структуры</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Третий уровень структуры</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Четвёртый уровень структуры</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Пятый уровень структуры</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Шестой уровень структуры</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Седьмой уровень структуры</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25.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slideLayout" Target="../slideLayouts/slideLayout13.xml"/><Relationship Id="rId1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slideLayout" Target="../slideLayouts/slideLayout25.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25.xml"/><Relationship Id="rId5"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slideLayout" Target="../slideLayouts/slideLayout25.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13.xml"/><Relationship Id="rId5"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3.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5.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25.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6600"/>
        </a:solidFill>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1523880" y="2235240"/>
            <a:ext cx="9142560" cy="2386080"/>
          </a:xfrm>
          <a:prstGeom prst="rect">
            <a:avLst/>
          </a:prstGeom>
          <a:noFill/>
          <a:ln w="0">
            <a:noFill/>
          </a:ln>
        </p:spPr>
        <p:txBody>
          <a:bodyPr lIns="0" rIns="0" tIns="0" bIns="0" anchor="ctr">
            <a:noAutofit/>
          </a:bodyPr>
          <a:p>
            <a:pPr algn="ctr">
              <a:lnSpc>
                <a:spcPct val="90000"/>
              </a:lnSpc>
              <a:buNone/>
            </a:pPr>
            <a:r>
              <a:rPr b="0" lang="en-SE" sz="6000" spc="-1" strike="noStrike">
                <a:solidFill>
                  <a:srgbClr val="000000"/>
                </a:solidFill>
                <a:latin typeface="Aleksei"/>
              </a:rPr>
              <a:t>Deploying AZ-aware cloud with OpenStack-Ansible</a:t>
            </a:r>
            <a:endParaRPr b="0" lang="uk-UA" sz="6000" spc="-1" strike="noStrike">
              <a:latin typeface="Arial"/>
            </a:endParaRPr>
          </a:p>
        </p:txBody>
      </p:sp>
      <p:grpSp>
        <p:nvGrpSpPr>
          <p:cNvPr id="130" name="Group 2"/>
          <p:cNvGrpSpPr/>
          <p:nvPr/>
        </p:nvGrpSpPr>
        <p:grpSpPr>
          <a:xfrm>
            <a:off x="360000" y="6296400"/>
            <a:ext cx="11470680" cy="272160"/>
            <a:chOff x="360000" y="6296400"/>
            <a:chExt cx="11470680" cy="272160"/>
          </a:xfrm>
        </p:grpSpPr>
        <p:pic>
          <p:nvPicPr>
            <p:cNvPr id="131" name="Picture 6" descr=""/>
            <p:cNvPicPr/>
            <p:nvPr/>
          </p:nvPicPr>
          <p:blipFill>
            <a:blip r:embed="rId1"/>
            <a:stretch/>
          </p:blipFill>
          <p:spPr>
            <a:xfrm>
              <a:off x="360000" y="6325560"/>
              <a:ext cx="846000" cy="199440"/>
            </a:xfrm>
            <a:prstGeom prst="rect">
              <a:avLst/>
            </a:prstGeom>
            <a:ln w="0">
              <a:noFill/>
            </a:ln>
          </p:spPr>
        </p:pic>
        <p:sp>
          <p:nvSpPr>
            <p:cNvPr id="132" name="TextBox 7"/>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7" name="PlaceHolder 1"/>
          <p:cNvSpPr>
            <a:spLocks noGrp="1"/>
          </p:cNvSpPr>
          <p:nvPr>
            <p:ph type="title"/>
          </p:nvPr>
        </p:nvSpPr>
        <p:spPr>
          <a:xfrm>
            <a:off x="540000" y="540000"/>
            <a:ext cx="10514160" cy="1324080"/>
          </a:xfrm>
          <a:prstGeom prst="rect">
            <a:avLst/>
          </a:prstGeom>
          <a:noFill/>
          <a:ln w="0">
            <a:noFill/>
          </a:ln>
        </p:spPr>
        <p:txBody>
          <a:bodyPr lIns="90000" rIns="90000" tIns="45000" bIns="45000" anchor="t">
            <a:noAutofit/>
          </a:bodyPr>
          <a:p>
            <a:pPr>
              <a:lnSpc>
                <a:spcPct val="90000"/>
              </a:lnSpc>
              <a:buNone/>
            </a:pPr>
            <a:r>
              <a:rPr b="0" lang="en-SE" sz="4000" spc="-1" strike="noStrike">
                <a:solidFill>
                  <a:srgbClr val="000000"/>
                </a:solidFill>
                <a:latin typeface="Aleksei"/>
              </a:rPr>
              <a:t>Balancing incoming requests</a:t>
            </a:r>
            <a:endParaRPr b="0" lang="uk-UA" sz="4000" spc="-1" strike="noStrike">
              <a:latin typeface="Arial"/>
            </a:endParaRPr>
          </a:p>
        </p:txBody>
      </p:sp>
      <p:sp>
        <p:nvSpPr>
          <p:cNvPr id="188" name="PlaceHolder 2"/>
          <p:cNvSpPr>
            <a:spLocks noGrp="1"/>
          </p:cNvSpPr>
          <p:nvPr>
            <p:ph/>
          </p:nvPr>
        </p:nvSpPr>
        <p:spPr>
          <a:xfrm>
            <a:off x="384480" y="1800000"/>
            <a:ext cx="5374440" cy="1438920"/>
          </a:xfrm>
          <a:prstGeom prst="rect">
            <a:avLst/>
          </a:prstGeom>
          <a:noFill/>
          <a:ln w="0">
            <a:noFill/>
          </a:ln>
        </p:spPr>
        <p:txBody>
          <a:bodyPr lIns="90000" rIns="90000" tIns="45000" bIns="45000" anchor="ctr">
            <a:noAutofit/>
          </a:bodyPr>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Using anycast</a:t>
            </a:r>
            <a:endParaRPr b="0" lang="uk-UA" sz="1300" spc="-1" strike="noStrike">
              <a:latin typeface="Arial"/>
            </a:endParaRPr>
          </a:p>
          <a:p>
            <a:pPr lvl="1" marL="864000" indent="-324000">
              <a:lnSpc>
                <a:spcPct val="90000"/>
              </a:lnSpc>
              <a:spcBef>
                <a:spcPts val="1134"/>
              </a:spcBef>
              <a:buClr>
                <a:srgbClr val="000000"/>
              </a:buClr>
              <a:buSzPct val="75000"/>
              <a:buFont typeface="Symbol"/>
              <a:buChar char=""/>
              <a:tabLst>
                <a:tab algn="l" pos="0"/>
              </a:tabLst>
            </a:pPr>
            <a:r>
              <a:rPr b="0" lang="en-GB" sz="1300" spc="-1" strike="noStrike">
                <a:solidFill>
                  <a:srgbClr val="000000"/>
                </a:solidFill>
                <a:latin typeface="Graphik Regular"/>
              </a:rPr>
              <a:t>Implemented on infrastructural level</a:t>
            </a:r>
            <a:endParaRPr b="0" lang="uk-UA" sz="1300" spc="-1" strike="noStrike">
              <a:latin typeface="Arial"/>
            </a:endParaRPr>
          </a:p>
          <a:p>
            <a:pPr lvl="1" marL="864000" indent="-324000">
              <a:lnSpc>
                <a:spcPct val="90000"/>
              </a:lnSpc>
              <a:spcBef>
                <a:spcPts val="1134"/>
              </a:spcBef>
              <a:buClr>
                <a:srgbClr val="000000"/>
              </a:buClr>
              <a:buSzPct val="75000"/>
              <a:buFont typeface="Symbol"/>
              <a:buChar char=""/>
              <a:tabLst>
                <a:tab algn="l" pos="0"/>
              </a:tabLst>
            </a:pPr>
            <a:r>
              <a:rPr b="0" lang="en-GB" sz="1300" spc="-1" strike="noStrike">
                <a:solidFill>
                  <a:srgbClr val="000000"/>
                </a:solidFill>
                <a:latin typeface="Graphik Regular"/>
              </a:rPr>
              <a:t>Makes limited sense if AZs are too close to each other</a:t>
            </a:r>
            <a:endParaRPr b="0" lang="uk-UA" sz="1300" spc="-1" strike="noStrike">
              <a:latin typeface="Arial"/>
            </a:endParaRPr>
          </a:p>
        </p:txBody>
      </p:sp>
      <p:grpSp>
        <p:nvGrpSpPr>
          <p:cNvPr id="189" name="Group 18"/>
          <p:cNvGrpSpPr/>
          <p:nvPr/>
        </p:nvGrpSpPr>
        <p:grpSpPr>
          <a:xfrm>
            <a:off x="360000" y="6296400"/>
            <a:ext cx="11470680" cy="272160"/>
            <a:chOff x="360000" y="6296400"/>
            <a:chExt cx="11470680" cy="272160"/>
          </a:xfrm>
        </p:grpSpPr>
        <p:pic>
          <p:nvPicPr>
            <p:cNvPr id="190" name="Picture 20" descr=""/>
            <p:cNvPicPr/>
            <p:nvPr/>
          </p:nvPicPr>
          <p:blipFill>
            <a:blip r:embed="rId1"/>
            <a:stretch/>
          </p:blipFill>
          <p:spPr>
            <a:xfrm>
              <a:off x="360000" y="6325560"/>
              <a:ext cx="846000" cy="199440"/>
            </a:xfrm>
            <a:prstGeom prst="rect">
              <a:avLst/>
            </a:prstGeom>
            <a:ln w="0">
              <a:noFill/>
            </a:ln>
          </p:spPr>
        </p:pic>
        <p:sp>
          <p:nvSpPr>
            <p:cNvPr id="191" name="TextBox 18"/>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192" name="Content Placeholder 13"/>
          <p:cNvSpPr/>
          <p:nvPr/>
        </p:nvSpPr>
        <p:spPr>
          <a:xfrm>
            <a:off x="5964480" y="1781280"/>
            <a:ext cx="5374440" cy="1457640"/>
          </a:xfrm>
          <a:prstGeom prst="rect">
            <a:avLst/>
          </a:prstGeom>
          <a:noFill/>
          <a:ln w="0">
            <a:noFill/>
          </a:ln>
        </p:spPr>
        <p:style>
          <a:lnRef idx="0"/>
          <a:fillRef idx="0"/>
          <a:effectRef idx="0"/>
          <a:fontRef idx="minor"/>
        </p:style>
        <p:txBody>
          <a:bodyPr lIns="90000" rIns="90000" tIns="45000" bIns="45000" anchor="ctr">
            <a:noAutofit/>
          </a:bodyPr>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Using VRRP</a:t>
            </a:r>
            <a:endParaRPr b="0" lang="uk-UA" sz="1300" spc="-1" strike="noStrike">
              <a:latin typeface="Arial"/>
            </a:endParaRPr>
          </a:p>
          <a:p>
            <a:pPr lvl="1" marL="864000" indent="-324000">
              <a:lnSpc>
                <a:spcPct val="90000"/>
              </a:lnSpc>
              <a:spcBef>
                <a:spcPts val="1134"/>
              </a:spcBef>
              <a:buClr>
                <a:srgbClr val="000000"/>
              </a:buClr>
              <a:buSzPct val="75000"/>
              <a:buFont typeface="Symbol"/>
              <a:buChar char=""/>
              <a:tabLst>
                <a:tab algn="l" pos="0"/>
              </a:tabLst>
            </a:pPr>
            <a:r>
              <a:rPr b="0" lang="en-GB" sz="1300" spc="-1" strike="noStrike">
                <a:solidFill>
                  <a:srgbClr val="000000"/>
                </a:solidFill>
                <a:latin typeface="Graphik Regular"/>
                <a:ea typeface="DejaVu Sans"/>
              </a:rPr>
              <a:t>Implemented on loadbalancers</a:t>
            </a:r>
            <a:endParaRPr b="0" lang="uk-UA" sz="1300" spc="-1" strike="noStrike">
              <a:latin typeface="Arial"/>
            </a:endParaRPr>
          </a:p>
          <a:p>
            <a:pPr lvl="1" marL="864000" indent="-324000">
              <a:lnSpc>
                <a:spcPct val="90000"/>
              </a:lnSpc>
              <a:spcBef>
                <a:spcPts val="1134"/>
              </a:spcBef>
              <a:buClr>
                <a:srgbClr val="000000"/>
              </a:buClr>
              <a:buSzPct val="75000"/>
              <a:buFont typeface="Symbol"/>
              <a:buChar char=""/>
              <a:tabLst>
                <a:tab algn="l" pos="0"/>
              </a:tabLst>
            </a:pPr>
            <a:r>
              <a:rPr b="0" lang="en-GB" sz="1300" spc="-1" strike="noStrike">
                <a:solidFill>
                  <a:srgbClr val="000000"/>
                </a:solidFill>
                <a:latin typeface="Graphik Regular"/>
                <a:ea typeface="DejaVu Sans"/>
              </a:rPr>
              <a:t>Requires L3 connection between AZs</a:t>
            </a:r>
            <a:endParaRPr b="0" lang="uk-UA" sz="1300" spc="-1" strike="noStrike">
              <a:latin typeface="Arial"/>
            </a:endParaRPr>
          </a:p>
          <a:p>
            <a:pPr>
              <a:lnSpc>
                <a:spcPct val="100000"/>
              </a:lnSpc>
              <a:spcBef>
                <a:spcPts val="1001"/>
              </a:spcBef>
              <a:buNone/>
              <a:tabLst>
                <a:tab algn="l" pos="0"/>
              </a:tabLst>
            </a:pPr>
            <a:endParaRPr b="0" lang="uk-UA" sz="1300" spc="-1" strike="noStrike">
              <a:latin typeface="Arial"/>
            </a:endParaRPr>
          </a:p>
        </p:txBody>
      </p:sp>
      <p:pic>
        <p:nvPicPr>
          <p:cNvPr id="193" name="" descr=""/>
          <p:cNvPicPr/>
          <p:nvPr/>
        </p:nvPicPr>
        <p:blipFill>
          <a:blip r:embed="rId2"/>
          <a:stretch/>
        </p:blipFill>
        <p:spPr>
          <a:xfrm>
            <a:off x="-180000" y="2880000"/>
            <a:ext cx="6658920" cy="4993920"/>
          </a:xfrm>
          <a:prstGeom prst="rect">
            <a:avLst/>
          </a:prstGeom>
          <a:ln w="0">
            <a:noFill/>
          </a:ln>
        </p:spPr>
      </p:pic>
      <p:pic>
        <p:nvPicPr>
          <p:cNvPr id="194" name="" descr=""/>
          <p:cNvPicPr/>
          <p:nvPr/>
        </p:nvPicPr>
        <p:blipFill>
          <a:blip r:embed="rId3"/>
          <a:stretch/>
        </p:blipFill>
        <p:spPr>
          <a:xfrm>
            <a:off x="5760000" y="2700000"/>
            <a:ext cx="7198920" cy="5398920"/>
          </a:xfrm>
          <a:prstGeom prst="rect">
            <a:avLst/>
          </a:prstGeom>
          <a:ln w="0">
            <a:noFill/>
          </a:ln>
        </p:spPr>
      </p:pic>
    </p:spTree>
  </p:cSld>
  <mc:AlternateContent>
    <mc:Choice Requires="p14">
      <p:transition spd="slow" p14:dur="2000"/>
    </mc:Choice>
    <mc:Fallback>
      <p:transition spd="slow"/>
    </mc:Fallback>
  </mc:AlternateContent>
  <p:timing>
    <p:tnLst>
      <p:par>
        <p:cTn id="72" dur="indefinite" restart="never" nodeType="tmRoot">
          <p:childTnLst>
            <p:seq>
              <p:cTn id="73" dur="indefinite" nodeType="mainSeq">
                <p:childTnLst>
                  <p:par>
                    <p:cTn id="74" fill="hold">
                      <p:stCondLst>
                        <p:cond delay="indefinite"/>
                      </p:stCondLst>
                      <p:childTnLst>
                        <p:par>
                          <p:cTn id="75" fill="hold">
                            <p:stCondLst>
                              <p:cond delay="0"/>
                            </p:stCondLst>
                            <p:childTnLst>
                              <p:par>
                                <p:cTn id="76" nodeType="clickEffect" fill="hold" presetClass="entr" presetID="1">
                                  <p:stCondLst>
                                    <p:cond delay="0"/>
                                  </p:stCondLst>
                                  <p:childTnLst>
                                    <p:set>
                                      <p:cBhvr>
                                        <p:cTn id="77" dur="1" fill="hold">
                                          <p:stCondLst>
                                            <p:cond delay="0"/>
                                          </p:stCondLst>
                                        </p:cTn>
                                        <p:tgtEl>
                                          <p:spTgt spid="188">
                                            <p:txEl>
                                              <p:pRg st="0" end="0"/>
                                            </p:txEl>
                                          </p:spTgt>
                                        </p:tgtEl>
                                        <p:attrNameLst>
                                          <p:attrName>style.visibility</p:attrName>
                                        </p:attrNameLst>
                                      </p:cBhvr>
                                      <p:to>
                                        <p:strVal val="visible"/>
                                      </p:to>
                                    </p:set>
                                  </p:childTnLst>
                                </p:cTn>
                              </p:par>
                              <p:par>
                                <p:cTn id="78" nodeType="withEffect" fill="hold" presetClass="entr" presetID="1">
                                  <p:stCondLst>
                                    <p:cond delay="0"/>
                                  </p:stCondLst>
                                  <p:childTnLst>
                                    <p:set>
                                      <p:cBhvr>
                                        <p:cTn id="79" dur="1" fill="hold">
                                          <p:stCondLst>
                                            <p:cond delay="0"/>
                                          </p:stCondLst>
                                        </p:cTn>
                                        <p:tgtEl>
                                          <p:spTgt spid="188">
                                            <p:txEl>
                                              <p:pRg st="1" end="1"/>
                                            </p:txEl>
                                          </p:spTgt>
                                        </p:tgtEl>
                                        <p:attrNameLst>
                                          <p:attrName>style.visibility</p:attrName>
                                        </p:attrNameLst>
                                      </p:cBhvr>
                                      <p:to>
                                        <p:strVal val="visible"/>
                                      </p:to>
                                    </p:set>
                                  </p:childTnLst>
                                </p:cTn>
                              </p:par>
                              <p:par>
                                <p:cTn id="80" nodeType="withEffect" fill="hold" presetClass="entr" presetID="1">
                                  <p:stCondLst>
                                    <p:cond delay="0"/>
                                  </p:stCondLst>
                                  <p:childTnLst>
                                    <p:set>
                                      <p:cBhvr>
                                        <p:cTn id="81" dur="1" fill="hold">
                                          <p:stCondLst>
                                            <p:cond delay="0"/>
                                          </p:stCondLst>
                                        </p:cTn>
                                        <p:tgtEl>
                                          <p:spTgt spid="188">
                                            <p:txEl>
                                              <p:pRg st="2" end="2"/>
                                            </p:txEl>
                                          </p:spTgt>
                                        </p:tgtEl>
                                        <p:attrNameLst>
                                          <p:attrName>style.visibility</p:attrName>
                                        </p:attrNameLst>
                                      </p:cBhvr>
                                      <p:to>
                                        <p:strVal val="visible"/>
                                      </p:to>
                                    </p:set>
                                  </p:childTnLst>
                                </p:cTn>
                              </p:par>
                              <p:par>
                                <p:cTn id="82" nodeType="withEffect" fill="hold" presetClass="entr" presetID="1">
                                  <p:stCondLst>
                                    <p:cond delay="0"/>
                                  </p:stCondLst>
                                  <p:childTnLst>
                                    <p:set>
                                      <p:cBhvr>
                                        <p:cTn id="83" dur="1" fill="hold">
                                          <p:stCondLst>
                                            <p:cond delay="0"/>
                                          </p:stCondLst>
                                        </p:cTn>
                                        <p:tgtEl>
                                          <p:spTgt spid="19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nodeType="clickEffect" fill="hold" presetClass="entr" presetID="1">
                                  <p:stCondLst>
                                    <p:cond delay="0"/>
                                  </p:stCondLst>
                                  <p:childTnLst>
                                    <p:set>
                                      <p:cBhvr>
                                        <p:cTn id="87" dur="1" fill="hold">
                                          <p:stCondLst>
                                            <p:cond delay="0"/>
                                          </p:stCondLst>
                                        </p:cTn>
                                        <p:tgtEl>
                                          <p:spTgt spid="192">
                                            <p:txEl>
                                              <p:pRg st="0" end="0"/>
                                            </p:txEl>
                                          </p:spTgt>
                                        </p:tgtEl>
                                        <p:attrNameLst>
                                          <p:attrName>style.visibility</p:attrName>
                                        </p:attrNameLst>
                                      </p:cBhvr>
                                      <p:to>
                                        <p:strVal val="visible"/>
                                      </p:to>
                                    </p:set>
                                  </p:childTnLst>
                                </p:cTn>
                              </p:par>
                              <p:par>
                                <p:cTn id="88" nodeType="withEffect" fill="hold" presetClass="entr" presetID="1">
                                  <p:stCondLst>
                                    <p:cond delay="0"/>
                                  </p:stCondLst>
                                  <p:childTnLst>
                                    <p:set>
                                      <p:cBhvr>
                                        <p:cTn id="89" dur="1" fill="hold">
                                          <p:stCondLst>
                                            <p:cond delay="0"/>
                                          </p:stCondLst>
                                        </p:cTn>
                                        <p:tgtEl>
                                          <p:spTgt spid="192">
                                            <p:txEl>
                                              <p:pRg st="1" end="1"/>
                                            </p:txEl>
                                          </p:spTgt>
                                        </p:tgtEl>
                                        <p:attrNameLst>
                                          <p:attrName>style.visibility</p:attrName>
                                        </p:attrNameLst>
                                      </p:cBhvr>
                                      <p:to>
                                        <p:strVal val="visible"/>
                                      </p:to>
                                    </p:set>
                                  </p:childTnLst>
                                </p:cTn>
                              </p:par>
                              <p:par>
                                <p:cTn id="90" nodeType="withEffect" fill="hold" presetClass="entr" presetID="1">
                                  <p:stCondLst>
                                    <p:cond delay="0"/>
                                  </p:stCondLst>
                                  <p:childTnLst>
                                    <p:set>
                                      <p:cBhvr>
                                        <p:cTn id="91" dur="1" fill="hold">
                                          <p:stCondLst>
                                            <p:cond delay="0"/>
                                          </p:stCondLst>
                                        </p:cTn>
                                        <p:tgtEl>
                                          <p:spTgt spid="192">
                                            <p:txEl>
                                              <p:pRg st="2" end="2"/>
                                            </p:txEl>
                                          </p:spTgt>
                                        </p:tgtEl>
                                        <p:attrNameLst>
                                          <p:attrName>style.visibility</p:attrName>
                                        </p:attrNameLst>
                                      </p:cBhvr>
                                      <p:to>
                                        <p:strVal val="visible"/>
                                      </p:to>
                                    </p:set>
                                  </p:childTnLst>
                                </p:cTn>
                              </p:par>
                              <p:par>
                                <p:cTn id="92" nodeType="withEffect" fill="hold" presetClass="entr" presetID="1">
                                  <p:stCondLst>
                                    <p:cond delay="0"/>
                                  </p:stCondLst>
                                  <p:childTnLst>
                                    <p:set>
                                      <p:cBhvr>
                                        <p:cTn id="93"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1523880" y="2235240"/>
            <a:ext cx="9142560" cy="2386080"/>
          </a:xfrm>
          <a:prstGeom prst="rect">
            <a:avLst/>
          </a:prstGeom>
          <a:noFill/>
          <a:ln w="0">
            <a:noFill/>
          </a:ln>
        </p:spPr>
        <p:txBody>
          <a:bodyPr lIns="0" rIns="0" tIns="0" bIns="0" anchor="ctr">
            <a:noAutofit/>
          </a:bodyPr>
          <a:p>
            <a:pPr algn="ctr">
              <a:lnSpc>
                <a:spcPct val="90000"/>
              </a:lnSpc>
              <a:buNone/>
            </a:pPr>
            <a:r>
              <a:rPr b="0" lang="en-SE" sz="6000" spc="-1" strike="noStrike">
                <a:solidFill>
                  <a:srgbClr val="000000"/>
                </a:solidFill>
                <a:latin typeface="Aleksei"/>
              </a:rPr>
              <a:t>Deploying</a:t>
            </a:r>
            <a:br>
              <a:rPr sz="6000"/>
            </a:br>
            <a:r>
              <a:rPr b="0" lang="en-SE" sz="6000" spc="-1" strike="noStrike">
                <a:solidFill>
                  <a:srgbClr val="000000"/>
                </a:solidFill>
                <a:latin typeface="Aleksei"/>
              </a:rPr>
              <a:t>Availability Zones</a:t>
            </a:r>
            <a:endParaRPr b="0" lang="uk-UA" sz="6000" spc="-1" strike="noStrike">
              <a:latin typeface="Arial"/>
            </a:endParaRPr>
          </a:p>
        </p:txBody>
      </p:sp>
      <p:grpSp>
        <p:nvGrpSpPr>
          <p:cNvPr id="196" name="Group 16"/>
          <p:cNvGrpSpPr/>
          <p:nvPr/>
        </p:nvGrpSpPr>
        <p:grpSpPr>
          <a:xfrm>
            <a:off x="360000" y="6296400"/>
            <a:ext cx="11470680" cy="272160"/>
            <a:chOff x="360000" y="6296400"/>
            <a:chExt cx="11470680" cy="272160"/>
          </a:xfrm>
        </p:grpSpPr>
        <p:pic>
          <p:nvPicPr>
            <p:cNvPr id="197" name="Picture 19" descr=""/>
            <p:cNvPicPr/>
            <p:nvPr/>
          </p:nvPicPr>
          <p:blipFill>
            <a:blip r:embed="rId1"/>
            <a:stretch/>
          </p:blipFill>
          <p:spPr>
            <a:xfrm>
              <a:off x="360000" y="6325560"/>
              <a:ext cx="846000" cy="199440"/>
            </a:xfrm>
            <a:prstGeom prst="rect">
              <a:avLst/>
            </a:prstGeom>
            <a:ln w="0">
              <a:noFill/>
            </a:ln>
          </p:spPr>
        </p:pic>
        <p:sp>
          <p:nvSpPr>
            <p:cNvPr id="198" name="TextBox 17"/>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PlaceHolder 1"/>
          <p:cNvSpPr>
            <a:spLocks noGrp="1"/>
          </p:cNvSpPr>
          <p:nvPr>
            <p:ph/>
          </p:nvPr>
        </p:nvSpPr>
        <p:spPr>
          <a:xfrm>
            <a:off x="6095880" y="1253160"/>
            <a:ext cx="5330520" cy="4349880"/>
          </a:xfrm>
          <a:prstGeom prst="rect">
            <a:avLst/>
          </a:prstGeom>
          <a:noFill/>
          <a:ln w="0">
            <a:noFill/>
          </a:ln>
        </p:spPr>
        <p:txBody>
          <a:bodyPr lIns="90000" rIns="90000" tIns="45000" bIns="45000" anchor="b">
            <a:noAutofit/>
          </a:bodyPr>
          <a:p>
            <a:pPr>
              <a:lnSpc>
                <a:spcPct val="100000"/>
              </a:lnSpc>
              <a:spcBef>
                <a:spcPts val="1001"/>
              </a:spcBef>
              <a:buNone/>
              <a:tabLst>
                <a:tab algn="l" pos="0"/>
              </a:tabLst>
            </a:pPr>
            <a:r>
              <a:rPr b="1" lang="en-GB" sz="2000" spc="-1" strike="noStrike">
                <a:solidFill>
                  <a:srgbClr val="ff6600"/>
                </a:solidFill>
                <a:latin typeface="GRAPHIK-SEMIBOLD"/>
              </a:rPr>
              <a:t>OpenStack-Ansible!</a:t>
            </a:r>
            <a:endParaRPr b="0" lang="uk-UA" sz="2000" spc="-1" strike="noStrike">
              <a:latin typeface="Arial"/>
            </a:endParaRPr>
          </a:p>
          <a:p>
            <a:pPr>
              <a:lnSpc>
                <a:spcPct val="150000"/>
              </a:lnSpc>
              <a:spcBef>
                <a:spcPts val="1001"/>
              </a:spcBef>
              <a:buNone/>
              <a:tabLst>
                <a:tab algn="l" pos="0"/>
              </a:tabLst>
            </a:pPr>
            <a:endParaRPr b="0" lang="uk-UA" sz="1300" spc="-1" strike="noStrike">
              <a:latin typeface="Arial"/>
            </a:endParaRPr>
          </a:p>
          <a:p>
            <a:pPr>
              <a:lnSpc>
                <a:spcPct val="150000"/>
              </a:lnSpc>
              <a:spcBef>
                <a:spcPts val="1001"/>
              </a:spcBef>
              <a:buNone/>
              <a:tabLst>
                <a:tab algn="l" pos="0"/>
              </a:tabLst>
            </a:pPr>
            <a:r>
              <a:rPr b="0" lang="en-GB" sz="1300" spc="-1" strike="noStrike">
                <a:solidFill>
                  <a:srgbClr val="000000"/>
                </a:solidFill>
                <a:latin typeface="Graphik Regular"/>
              </a:rPr>
              <a:t>We use OpenStack-Ansible as our daily driver to deploy, configure and upgrade all our regions.</a:t>
            </a:r>
            <a:endParaRPr b="0" lang="uk-UA" sz="1300" spc="-1" strike="noStrike">
              <a:latin typeface="Arial"/>
            </a:endParaRPr>
          </a:p>
          <a:p>
            <a:pPr>
              <a:lnSpc>
                <a:spcPct val="150000"/>
              </a:lnSpc>
              <a:spcBef>
                <a:spcPts val="1001"/>
              </a:spcBef>
              <a:buNone/>
              <a:tabLst>
                <a:tab algn="l" pos="0"/>
              </a:tabLst>
            </a:pPr>
            <a:r>
              <a:rPr b="0" lang="en-GB" sz="1300" spc="-1" strike="noStrike">
                <a:solidFill>
                  <a:srgbClr val="000000"/>
                </a:solidFill>
                <a:latin typeface="Graphik Regular"/>
              </a:rPr>
              <a:t>We not only consume OpenStack-Ansible, but also actively contribute back our findings, including new use-cases, bug fixes and various improvements of deployment and upgrade workflow.</a:t>
            </a:r>
            <a:endParaRPr b="0" lang="uk-UA" sz="1300" spc="-1" strike="noStrike">
              <a:latin typeface="Arial"/>
            </a:endParaRPr>
          </a:p>
          <a:p>
            <a:pPr>
              <a:lnSpc>
                <a:spcPct val="150000"/>
              </a:lnSpc>
              <a:spcBef>
                <a:spcPts val="1001"/>
              </a:spcBef>
              <a:buNone/>
              <a:tabLst>
                <a:tab algn="l" pos="0"/>
              </a:tabLst>
            </a:pPr>
            <a:r>
              <a:rPr b="0" lang="en-GB" sz="1300" spc="-1" strike="noStrike">
                <a:solidFill>
                  <a:srgbClr val="000000"/>
                </a:solidFill>
                <a:latin typeface="Graphik Regular"/>
              </a:rPr>
              <a:t>We feel confident to run playbooks anytime we need to implement configuration chage or restore service to it’s desired state as Ansible is idempotent by design.</a:t>
            </a:r>
            <a:endParaRPr b="0" lang="uk-UA" sz="1300" spc="-1" strike="noStrike">
              <a:latin typeface="Arial"/>
            </a:endParaRPr>
          </a:p>
        </p:txBody>
      </p:sp>
      <p:sp>
        <p:nvSpPr>
          <p:cNvPr id="200" name="Title 6"/>
          <p:cNvSpPr/>
          <p:nvPr/>
        </p:nvSpPr>
        <p:spPr>
          <a:xfrm>
            <a:off x="540000" y="540000"/>
            <a:ext cx="10514160" cy="132408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pPr>
            <a:r>
              <a:rPr b="0" lang="en-SE" sz="4000" spc="-1" strike="noStrike">
                <a:solidFill>
                  <a:srgbClr val="000000"/>
                </a:solidFill>
                <a:latin typeface="Aleksei"/>
                <a:ea typeface="DejaVu Sans"/>
              </a:rPr>
              <a:t>Automating deployment?</a:t>
            </a:r>
            <a:endParaRPr b="0" lang="uk-UA" sz="4000" spc="-1" strike="noStrike">
              <a:latin typeface="Arial"/>
            </a:endParaRPr>
          </a:p>
        </p:txBody>
      </p:sp>
      <p:grpSp>
        <p:nvGrpSpPr>
          <p:cNvPr id="201" name="Group 4"/>
          <p:cNvGrpSpPr/>
          <p:nvPr/>
        </p:nvGrpSpPr>
        <p:grpSpPr>
          <a:xfrm>
            <a:off x="360000" y="6296400"/>
            <a:ext cx="11470680" cy="272160"/>
            <a:chOff x="360000" y="6296400"/>
            <a:chExt cx="11470680" cy="272160"/>
          </a:xfrm>
        </p:grpSpPr>
        <p:pic>
          <p:nvPicPr>
            <p:cNvPr id="202" name="Picture 3" descr=""/>
            <p:cNvPicPr/>
            <p:nvPr/>
          </p:nvPicPr>
          <p:blipFill>
            <a:blip r:embed="rId1"/>
            <a:stretch/>
          </p:blipFill>
          <p:spPr>
            <a:xfrm>
              <a:off x="360000" y="6325560"/>
              <a:ext cx="846000" cy="199440"/>
            </a:xfrm>
            <a:prstGeom prst="rect">
              <a:avLst/>
            </a:prstGeom>
            <a:ln w="0">
              <a:noFill/>
            </a:ln>
          </p:spPr>
        </p:pic>
        <p:sp>
          <p:nvSpPr>
            <p:cNvPr id="203" name="TextBox 2"/>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204" name=""/>
          <p:cNvSpPr/>
          <p:nvPr/>
        </p:nvSpPr>
        <p:spPr>
          <a:xfrm>
            <a:off x="2088360" y="2788920"/>
            <a:ext cx="179640" cy="231480"/>
          </a:xfrm>
          <a:prstGeom prst="rect">
            <a:avLst/>
          </a:prstGeom>
          <a:noFill/>
          <a:ln w="0">
            <a:noFill/>
          </a:ln>
        </p:spPr>
        <p:style>
          <a:lnRef idx="0"/>
          <a:fillRef idx="0"/>
          <a:effectRef idx="0"/>
          <a:fontRef idx="minor"/>
        </p:style>
      </p:sp>
      <p:pic>
        <p:nvPicPr>
          <p:cNvPr id="205" name="" descr=""/>
          <p:cNvPicPr/>
          <p:nvPr/>
        </p:nvPicPr>
        <p:blipFill>
          <a:blip r:embed="rId2"/>
          <a:stretch/>
        </p:blipFill>
        <p:spPr>
          <a:xfrm>
            <a:off x="720000" y="2845080"/>
            <a:ext cx="4678920" cy="20138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Title 7"/>
          <p:cNvSpPr/>
          <p:nvPr/>
        </p:nvSpPr>
        <p:spPr>
          <a:xfrm>
            <a:off x="540000" y="540000"/>
            <a:ext cx="10514160" cy="132408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pPr>
            <a:r>
              <a:rPr b="0" lang="en-SE" sz="4000" spc="-1" strike="noStrike">
                <a:solidFill>
                  <a:srgbClr val="000000"/>
                </a:solidFill>
                <a:latin typeface="Aleksei"/>
                <a:ea typeface="DejaVu Sans"/>
              </a:rPr>
              <a:t>OpenStack-Ansible is flexible,</a:t>
            </a:r>
            <a:endParaRPr b="0" lang="uk-UA" sz="4000" spc="-1" strike="noStrike">
              <a:latin typeface="Arial"/>
            </a:endParaRPr>
          </a:p>
          <a:p>
            <a:pPr>
              <a:lnSpc>
                <a:spcPct val="90000"/>
              </a:lnSpc>
              <a:buNone/>
            </a:pPr>
            <a:r>
              <a:rPr b="0" lang="en-SE" sz="4000" spc="-1" strike="noStrike">
                <a:solidFill>
                  <a:srgbClr val="000000"/>
                </a:solidFill>
                <a:latin typeface="Aleksei"/>
                <a:ea typeface="DejaVu Sans"/>
              </a:rPr>
              <a:t>thus powerful!</a:t>
            </a:r>
            <a:endParaRPr b="0" lang="uk-UA" sz="4000" spc="-1" strike="noStrike">
              <a:latin typeface="Arial"/>
            </a:endParaRPr>
          </a:p>
        </p:txBody>
      </p:sp>
      <p:grpSp>
        <p:nvGrpSpPr>
          <p:cNvPr id="207" name="Group 15"/>
          <p:cNvGrpSpPr/>
          <p:nvPr/>
        </p:nvGrpSpPr>
        <p:grpSpPr>
          <a:xfrm>
            <a:off x="360000" y="6296400"/>
            <a:ext cx="11470680" cy="272160"/>
            <a:chOff x="360000" y="6296400"/>
            <a:chExt cx="11470680" cy="272160"/>
          </a:xfrm>
        </p:grpSpPr>
        <p:pic>
          <p:nvPicPr>
            <p:cNvPr id="208" name="Picture 17" descr=""/>
            <p:cNvPicPr/>
            <p:nvPr/>
          </p:nvPicPr>
          <p:blipFill>
            <a:blip r:embed="rId1"/>
            <a:stretch/>
          </p:blipFill>
          <p:spPr>
            <a:xfrm>
              <a:off x="360000" y="6325560"/>
              <a:ext cx="846000" cy="199440"/>
            </a:xfrm>
            <a:prstGeom prst="rect">
              <a:avLst/>
            </a:prstGeom>
            <a:ln w="0">
              <a:noFill/>
            </a:ln>
          </p:spPr>
        </p:pic>
        <p:sp>
          <p:nvSpPr>
            <p:cNvPr id="209" name="TextBox 15"/>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210" name="Content Placeholder 8"/>
          <p:cNvSpPr/>
          <p:nvPr/>
        </p:nvSpPr>
        <p:spPr>
          <a:xfrm>
            <a:off x="540000" y="1589040"/>
            <a:ext cx="5330520" cy="1829880"/>
          </a:xfrm>
          <a:prstGeom prst="rect">
            <a:avLst/>
          </a:prstGeom>
          <a:noFill/>
          <a:ln w="0">
            <a:noFill/>
          </a:ln>
        </p:spPr>
        <p:style>
          <a:lnRef idx="0"/>
          <a:fillRef idx="0"/>
          <a:effectRef idx="0"/>
          <a:fontRef idx="minor"/>
        </p:style>
        <p:txBody>
          <a:bodyPr lIns="90000" rIns="90000" tIns="45000" bIns="45000" anchor="b">
            <a:noAutofit/>
          </a:bodyPr>
          <a:p>
            <a:pPr>
              <a:lnSpc>
                <a:spcPct val="100000"/>
              </a:lnSpc>
              <a:spcBef>
                <a:spcPts val="1001"/>
              </a:spcBef>
              <a:buNone/>
              <a:tabLst>
                <a:tab algn="l" pos="0"/>
              </a:tabLst>
            </a:pPr>
            <a:r>
              <a:rPr b="1" lang="en-GB" sz="2000" spc="-1" strike="noStrike">
                <a:solidFill>
                  <a:srgbClr val="ff6600"/>
                </a:solidFill>
                <a:latin typeface="GRAPHIK-SEMIBOLD"/>
                <a:ea typeface="DejaVu Sans"/>
              </a:rPr>
              <a:t>Can deploy:</a:t>
            </a:r>
            <a:endParaRPr b="0" lang="uk-UA" sz="20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In LXC containers</a:t>
            </a:r>
            <a:endParaRPr b="0" lang="uk-UA" sz="13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On bare metal</a:t>
            </a:r>
            <a:endParaRPr b="0" lang="uk-UA" sz="1300" spc="-1" strike="noStrike">
              <a:latin typeface="Arial"/>
            </a:endParaRPr>
          </a:p>
          <a:p>
            <a:pPr>
              <a:lnSpc>
                <a:spcPct val="150000"/>
              </a:lnSpc>
              <a:spcBef>
                <a:spcPts val="1001"/>
              </a:spcBef>
              <a:buNone/>
              <a:tabLst>
                <a:tab algn="l" pos="0"/>
              </a:tabLst>
            </a:pPr>
            <a:endParaRPr b="0" lang="uk-UA" sz="1300" spc="-1" strike="noStrike">
              <a:latin typeface="Arial"/>
            </a:endParaRPr>
          </a:p>
        </p:txBody>
      </p:sp>
      <p:sp>
        <p:nvSpPr>
          <p:cNvPr id="211" name="Content Placeholder 12"/>
          <p:cNvSpPr/>
          <p:nvPr/>
        </p:nvSpPr>
        <p:spPr>
          <a:xfrm>
            <a:off x="540000" y="2789280"/>
            <a:ext cx="5330520" cy="1829880"/>
          </a:xfrm>
          <a:prstGeom prst="rect">
            <a:avLst/>
          </a:prstGeom>
          <a:noFill/>
          <a:ln w="0">
            <a:noFill/>
          </a:ln>
        </p:spPr>
        <p:style>
          <a:lnRef idx="0"/>
          <a:fillRef idx="0"/>
          <a:effectRef idx="0"/>
          <a:fontRef idx="minor"/>
        </p:style>
        <p:txBody>
          <a:bodyPr lIns="90000" rIns="90000" tIns="45000" bIns="45000" anchor="b">
            <a:noAutofit/>
          </a:bodyPr>
          <a:p>
            <a:pPr>
              <a:lnSpc>
                <a:spcPct val="100000"/>
              </a:lnSpc>
              <a:spcBef>
                <a:spcPts val="1001"/>
              </a:spcBef>
              <a:buNone/>
              <a:tabLst>
                <a:tab algn="l" pos="0"/>
              </a:tabLst>
            </a:pPr>
            <a:r>
              <a:rPr b="1" lang="en-GB" sz="2000" spc="-1" strike="noStrike">
                <a:solidFill>
                  <a:srgbClr val="ff6600"/>
                </a:solidFill>
                <a:latin typeface="GRAPHIK-SEMIBOLD"/>
                <a:ea typeface="DejaVu Sans"/>
              </a:rPr>
              <a:t>Install services:</a:t>
            </a:r>
            <a:endParaRPr b="0" lang="uk-UA" sz="20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In virtualenvs</a:t>
            </a:r>
            <a:endParaRPr b="0" lang="uk-UA" sz="13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With distro packages</a:t>
            </a:r>
            <a:endParaRPr b="0" lang="uk-UA" sz="1300" spc="-1" strike="noStrike">
              <a:latin typeface="Arial"/>
            </a:endParaRPr>
          </a:p>
          <a:p>
            <a:pPr>
              <a:lnSpc>
                <a:spcPct val="150000"/>
              </a:lnSpc>
              <a:spcBef>
                <a:spcPts val="1001"/>
              </a:spcBef>
              <a:buNone/>
              <a:tabLst>
                <a:tab algn="l" pos="0"/>
              </a:tabLst>
            </a:pPr>
            <a:endParaRPr b="0" lang="uk-UA" sz="1300" spc="-1" strike="noStrike">
              <a:latin typeface="Arial"/>
            </a:endParaRPr>
          </a:p>
        </p:txBody>
      </p:sp>
      <p:sp>
        <p:nvSpPr>
          <p:cNvPr id="212" name="Content Placeholder 14"/>
          <p:cNvSpPr/>
          <p:nvPr/>
        </p:nvSpPr>
        <p:spPr>
          <a:xfrm>
            <a:off x="540000" y="4649040"/>
            <a:ext cx="5330520" cy="1829880"/>
          </a:xfrm>
          <a:prstGeom prst="rect">
            <a:avLst/>
          </a:prstGeom>
          <a:noFill/>
          <a:ln w="0">
            <a:noFill/>
          </a:ln>
        </p:spPr>
        <p:style>
          <a:lnRef idx="0"/>
          <a:fillRef idx="0"/>
          <a:effectRef idx="0"/>
          <a:fontRef idx="minor"/>
        </p:style>
        <p:txBody>
          <a:bodyPr lIns="90000" rIns="90000" tIns="45000" bIns="45000" anchor="b">
            <a:noAutofit/>
          </a:bodyPr>
          <a:p>
            <a:pPr>
              <a:lnSpc>
                <a:spcPct val="100000"/>
              </a:lnSpc>
              <a:spcBef>
                <a:spcPts val="1001"/>
              </a:spcBef>
              <a:buNone/>
              <a:tabLst>
                <a:tab algn="l" pos="0"/>
              </a:tabLst>
            </a:pPr>
            <a:r>
              <a:rPr b="1" lang="en-GB" sz="2000" spc="-1" strike="noStrike">
                <a:solidFill>
                  <a:srgbClr val="ff6600"/>
                </a:solidFill>
                <a:latin typeface="GRAPHIK-SEMIBOLD"/>
                <a:ea typeface="DejaVu Sans"/>
              </a:rPr>
              <a:t>Operating systems:</a:t>
            </a:r>
            <a:endParaRPr b="0" lang="uk-UA" sz="20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Ubuntu</a:t>
            </a:r>
            <a:endParaRPr b="0" lang="uk-UA" sz="13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Debian</a:t>
            </a:r>
            <a:endParaRPr b="0" lang="uk-UA" sz="13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CentOS Stream</a:t>
            </a:r>
            <a:endParaRPr b="0" lang="uk-UA" sz="13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Rocky Linux</a:t>
            </a:r>
            <a:endParaRPr b="0" lang="uk-UA" sz="1300" spc="-1" strike="noStrike">
              <a:latin typeface="Arial"/>
            </a:endParaRPr>
          </a:p>
          <a:p>
            <a:pPr>
              <a:lnSpc>
                <a:spcPct val="150000"/>
              </a:lnSpc>
              <a:spcBef>
                <a:spcPts val="1001"/>
              </a:spcBef>
              <a:buNone/>
              <a:tabLst>
                <a:tab algn="l" pos="0"/>
              </a:tabLst>
            </a:pPr>
            <a:endParaRPr b="0" lang="uk-UA" sz="1300" spc="-1" strike="noStrike">
              <a:latin typeface="Arial"/>
            </a:endParaRPr>
          </a:p>
        </p:txBody>
      </p:sp>
      <p:pic>
        <p:nvPicPr>
          <p:cNvPr id="213" name="" descr=""/>
          <p:cNvPicPr/>
          <p:nvPr/>
        </p:nvPicPr>
        <p:blipFill>
          <a:blip r:embed="rId2"/>
          <a:stretch/>
        </p:blipFill>
        <p:spPr>
          <a:xfrm>
            <a:off x="8100000" y="-314640"/>
            <a:ext cx="2833560" cy="2833560"/>
          </a:xfrm>
          <a:prstGeom prst="rect">
            <a:avLst/>
          </a:prstGeom>
          <a:ln w="0">
            <a:noFill/>
          </a:ln>
        </p:spPr>
      </p:pic>
      <p:pic>
        <p:nvPicPr>
          <p:cNvPr id="214" name="" descr=""/>
          <p:cNvPicPr/>
          <p:nvPr/>
        </p:nvPicPr>
        <p:blipFill>
          <a:blip r:embed="rId3"/>
          <a:stretch/>
        </p:blipFill>
        <p:spPr>
          <a:xfrm>
            <a:off x="7020000" y="1716840"/>
            <a:ext cx="2158920" cy="1162080"/>
          </a:xfrm>
          <a:prstGeom prst="rect">
            <a:avLst/>
          </a:prstGeom>
          <a:ln w="0">
            <a:noFill/>
          </a:ln>
        </p:spPr>
      </p:pic>
      <p:pic>
        <p:nvPicPr>
          <p:cNvPr id="215" name="" descr=""/>
          <p:cNvPicPr/>
          <p:nvPr/>
        </p:nvPicPr>
        <p:blipFill>
          <a:blip r:embed="rId4"/>
          <a:stretch/>
        </p:blipFill>
        <p:spPr>
          <a:xfrm>
            <a:off x="10440000" y="1800000"/>
            <a:ext cx="1078920" cy="1078920"/>
          </a:xfrm>
          <a:prstGeom prst="rect">
            <a:avLst/>
          </a:prstGeom>
          <a:ln w="0">
            <a:noFill/>
          </a:ln>
        </p:spPr>
      </p:pic>
      <p:pic>
        <p:nvPicPr>
          <p:cNvPr id="216" name="" descr=""/>
          <p:cNvPicPr/>
          <p:nvPr/>
        </p:nvPicPr>
        <p:blipFill>
          <a:blip r:embed="rId5"/>
          <a:stretch/>
        </p:blipFill>
        <p:spPr>
          <a:xfrm>
            <a:off x="6660000" y="2880360"/>
            <a:ext cx="2698920" cy="1438560"/>
          </a:xfrm>
          <a:prstGeom prst="rect">
            <a:avLst/>
          </a:prstGeom>
          <a:ln w="0">
            <a:noFill/>
          </a:ln>
        </p:spPr>
      </p:pic>
      <p:pic>
        <p:nvPicPr>
          <p:cNvPr id="217" name="" descr=""/>
          <p:cNvPicPr/>
          <p:nvPr/>
        </p:nvPicPr>
        <p:blipFill>
          <a:blip r:embed="rId6"/>
          <a:stretch/>
        </p:blipFill>
        <p:spPr>
          <a:xfrm>
            <a:off x="10440000" y="3060000"/>
            <a:ext cx="1078920" cy="1078920"/>
          </a:xfrm>
          <a:prstGeom prst="rect">
            <a:avLst/>
          </a:prstGeom>
          <a:ln w="0">
            <a:noFill/>
          </a:ln>
        </p:spPr>
      </p:pic>
      <p:pic>
        <p:nvPicPr>
          <p:cNvPr id="218" name="" descr=""/>
          <p:cNvPicPr/>
          <p:nvPr/>
        </p:nvPicPr>
        <p:blipFill>
          <a:blip r:embed="rId7"/>
          <a:stretch/>
        </p:blipFill>
        <p:spPr>
          <a:xfrm>
            <a:off x="6947280" y="4907520"/>
            <a:ext cx="1078920" cy="1037880"/>
          </a:xfrm>
          <a:prstGeom prst="rect">
            <a:avLst/>
          </a:prstGeom>
          <a:ln w="0">
            <a:noFill/>
          </a:ln>
        </p:spPr>
      </p:pic>
      <p:pic>
        <p:nvPicPr>
          <p:cNvPr id="219" name="" descr=""/>
          <p:cNvPicPr/>
          <p:nvPr/>
        </p:nvPicPr>
        <p:blipFill>
          <a:blip r:embed="rId8"/>
          <a:stretch/>
        </p:blipFill>
        <p:spPr>
          <a:xfrm>
            <a:off x="7920000" y="4907520"/>
            <a:ext cx="1834920" cy="1031400"/>
          </a:xfrm>
          <a:prstGeom prst="rect">
            <a:avLst/>
          </a:prstGeom>
          <a:ln w="0">
            <a:noFill/>
          </a:ln>
        </p:spPr>
      </p:pic>
      <p:pic>
        <p:nvPicPr>
          <p:cNvPr id="220" name="" descr=""/>
          <p:cNvPicPr/>
          <p:nvPr/>
        </p:nvPicPr>
        <p:blipFill>
          <a:blip r:embed="rId9"/>
          <a:stretch/>
        </p:blipFill>
        <p:spPr>
          <a:xfrm>
            <a:off x="9286920" y="4680000"/>
            <a:ext cx="1512000" cy="1512000"/>
          </a:xfrm>
          <a:prstGeom prst="rect">
            <a:avLst/>
          </a:prstGeom>
          <a:ln w="0">
            <a:noFill/>
          </a:ln>
        </p:spPr>
      </p:pic>
      <p:pic>
        <p:nvPicPr>
          <p:cNvPr id="221" name="" descr=""/>
          <p:cNvPicPr/>
          <p:nvPr/>
        </p:nvPicPr>
        <p:blipFill>
          <a:blip r:embed="rId10"/>
          <a:stretch/>
        </p:blipFill>
        <p:spPr>
          <a:xfrm>
            <a:off x="10800000" y="4860000"/>
            <a:ext cx="1078920" cy="1078920"/>
          </a:xfrm>
          <a:prstGeom prst="rect">
            <a:avLst/>
          </a:prstGeom>
          <a:ln w="0">
            <a:noFill/>
          </a:ln>
        </p:spPr>
      </p:pic>
    </p:spTree>
  </p:cSld>
  <mc:AlternateContent>
    <mc:Choice Requires="p14">
      <p:transition spd="slow" p14:dur="2000"/>
    </mc:Choice>
    <mc:Fallback>
      <p:transition spd="slow"/>
    </mc:Fallback>
  </mc:AlternateContent>
  <p:timing>
    <p:tnLst>
      <p:par>
        <p:cTn id="94" dur="indefinite" restart="never" nodeType="tmRoot">
          <p:childTnLst>
            <p:seq>
              <p:cTn id="95" dur="indefinite" nodeType="mainSeq">
                <p:childTnLst>
                  <p:par>
                    <p:cTn id="96" fill="hold">
                      <p:stCondLst>
                        <p:cond delay="indefinite"/>
                      </p:stCondLst>
                      <p:childTnLst>
                        <p:par>
                          <p:cTn id="97" fill="hold">
                            <p:stCondLst>
                              <p:cond delay="0"/>
                            </p:stCondLst>
                            <p:childTnLst>
                              <p:par>
                                <p:cTn id="98" nodeType="clickEffect" fill="hold" presetClass="entr" presetID="1">
                                  <p:stCondLst>
                                    <p:cond delay="0"/>
                                  </p:stCondLst>
                                  <p:childTnLst>
                                    <p:set>
                                      <p:cBhvr>
                                        <p:cTn id="99" dur="1" fill="hold">
                                          <p:stCondLst>
                                            <p:cond delay="0"/>
                                          </p:stCondLst>
                                        </p:cTn>
                                        <p:tgtEl>
                                          <p:spTgt spid="210">
                                            <p:txEl>
                                              <p:pRg st="0" end="0"/>
                                            </p:txEl>
                                          </p:spTgt>
                                        </p:tgtEl>
                                        <p:attrNameLst>
                                          <p:attrName>style.visibility</p:attrName>
                                        </p:attrNameLst>
                                      </p:cBhvr>
                                      <p:to>
                                        <p:strVal val="visible"/>
                                      </p:to>
                                    </p:set>
                                  </p:childTnLst>
                                </p:cTn>
                              </p:par>
                            </p:childTnLst>
                          </p:cTn>
                        </p:par>
                        <p:par>
                          <p:cTn id="100" fill="hold">
                            <p:stCondLst>
                              <p:cond delay="1"/>
                            </p:stCondLst>
                            <p:childTnLst>
                              <p:par>
                                <p:cTn id="101" nodeType="afterEffect" fill="hold" presetClass="entr" presetID="3" presetSubtype="10">
                                  <p:stCondLst>
                                    <p:cond delay="200"/>
                                  </p:stCondLst>
                                  <p:childTnLst>
                                    <p:set>
                                      <p:cBhvr>
                                        <p:cTn id="102" dur="1" fill="hold">
                                          <p:stCondLst>
                                            <p:cond delay="0"/>
                                          </p:stCondLst>
                                        </p:cTn>
                                        <p:tgtEl>
                                          <p:spTgt spid="210">
                                            <p:txEl>
                                              <p:pRg st="1" end="1"/>
                                            </p:txEl>
                                          </p:spTgt>
                                        </p:tgtEl>
                                        <p:attrNameLst>
                                          <p:attrName>style.visibility</p:attrName>
                                        </p:attrNameLst>
                                      </p:cBhvr>
                                      <p:to>
                                        <p:strVal val="visible"/>
                                      </p:to>
                                    </p:set>
                                    <p:animEffect filter="blinds(horizontal)" transition="in">
                                      <p:cBhvr additive="repl">
                                        <p:cTn id="103" dur="500"/>
                                        <p:tgtEl>
                                          <p:spTgt spid="210">
                                            <p:txEl>
                                              <p:pRg st="1" end="1"/>
                                            </p:txEl>
                                          </p:spTgt>
                                        </p:tgtEl>
                                      </p:cBhvr>
                                    </p:animEffect>
                                  </p:childTnLst>
                                </p:cTn>
                              </p:par>
                            </p:childTnLst>
                          </p:cTn>
                        </p:par>
                        <p:par>
                          <p:cTn id="104" fill="hold">
                            <p:stCondLst>
                              <p:cond delay="701"/>
                            </p:stCondLst>
                            <p:childTnLst>
                              <p:par>
                                <p:cTn id="105" nodeType="afterEffect" fill="hold" presetClass="entr" presetID="1">
                                  <p:stCondLst>
                                    <p:cond delay="500"/>
                                  </p:stCondLst>
                                  <p:childTnLst>
                                    <p:set>
                                      <p:cBhvr>
                                        <p:cTn id="106" dur="1" fill="hold">
                                          <p:stCondLst>
                                            <p:cond delay="0"/>
                                          </p:stCondLst>
                                        </p:cTn>
                                        <p:tgtEl>
                                          <p:spTgt spid="214"/>
                                        </p:tgtEl>
                                        <p:attrNameLst>
                                          <p:attrName>style.visibility</p:attrName>
                                        </p:attrNameLst>
                                      </p:cBhvr>
                                      <p:to>
                                        <p:strVal val="visible"/>
                                      </p:to>
                                    </p:set>
                                  </p:childTnLst>
                                </p:cTn>
                              </p:par>
                            </p:childTnLst>
                          </p:cTn>
                        </p:par>
                        <p:par>
                          <p:cTn id="107" fill="hold">
                            <p:stCondLst>
                              <p:cond delay="1202"/>
                            </p:stCondLst>
                            <p:childTnLst>
                              <p:par>
                                <p:cTn id="108" nodeType="afterEffect" fill="hold" presetClass="entr" presetID="3" presetSubtype="10">
                                  <p:stCondLst>
                                    <p:cond delay="200"/>
                                  </p:stCondLst>
                                  <p:childTnLst>
                                    <p:set>
                                      <p:cBhvr>
                                        <p:cTn id="109" dur="1" fill="hold">
                                          <p:stCondLst>
                                            <p:cond delay="0"/>
                                          </p:stCondLst>
                                        </p:cTn>
                                        <p:tgtEl>
                                          <p:spTgt spid="210">
                                            <p:txEl>
                                              <p:pRg st="2" end="2"/>
                                            </p:txEl>
                                          </p:spTgt>
                                        </p:tgtEl>
                                        <p:attrNameLst>
                                          <p:attrName>style.visibility</p:attrName>
                                        </p:attrNameLst>
                                      </p:cBhvr>
                                      <p:to>
                                        <p:strVal val="visible"/>
                                      </p:to>
                                    </p:set>
                                    <p:animEffect filter="blinds(horizontal)" transition="in">
                                      <p:cBhvr additive="repl">
                                        <p:cTn id="110" dur="500"/>
                                        <p:tgtEl>
                                          <p:spTgt spid="210">
                                            <p:txEl>
                                              <p:pRg st="2" end="2"/>
                                            </p:txEl>
                                          </p:spTgt>
                                        </p:tgtEl>
                                      </p:cBhvr>
                                    </p:animEffect>
                                  </p:childTnLst>
                                </p:cTn>
                              </p:par>
                            </p:childTnLst>
                          </p:cTn>
                        </p:par>
                        <p:par>
                          <p:cTn id="111" fill="hold">
                            <p:stCondLst>
                              <p:cond delay="1902"/>
                            </p:stCondLst>
                            <p:childTnLst>
                              <p:par>
                                <p:cTn id="112" nodeType="afterEffect" fill="hold" presetClass="entr" presetID="1">
                                  <p:stCondLst>
                                    <p:cond delay="500"/>
                                  </p:stCondLst>
                                  <p:childTnLst>
                                    <p:set>
                                      <p:cBhvr>
                                        <p:cTn id="113" dur="1" fill="hold">
                                          <p:stCondLst>
                                            <p:cond delay="0"/>
                                          </p:stCondLst>
                                        </p:cTn>
                                        <p:tgtEl>
                                          <p:spTgt spid="21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nodeType="clickEffect" fill="hold" presetClass="entr" presetID="1">
                                  <p:stCondLst>
                                    <p:cond delay="0"/>
                                  </p:stCondLst>
                                  <p:childTnLst>
                                    <p:set>
                                      <p:cBhvr>
                                        <p:cTn id="117" dur="1" fill="hold">
                                          <p:stCondLst>
                                            <p:cond delay="0"/>
                                          </p:stCondLst>
                                        </p:cTn>
                                        <p:tgtEl>
                                          <p:spTgt spid="211">
                                            <p:txEl>
                                              <p:pRg st="0" end="0"/>
                                            </p:txEl>
                                          </p:spTgt>
                                        </p:tgtEl>
                                        <p:attrNameLst>
                                          <p:attrName>style.visibility</p:attrName>
                                        </p:attrNameLst>
                                      </p:cBhvr>
                                      <p:to>
                                        <p:strVal val="visible"/>
                                      </p:to>
                                    </p:set>
                                  </p:childTnLst>
                                </p:cTn>
                              </p:par>
                            </p:childTnLst>
                          </p:cTn>
                        </p:par>
                        <p:par>
                          <p:cTn id="118" fill="hold">
                            <p:stCondLst>
                              <p:cond delay="1"/>
                            </p:stCondLst>
                            <p:childTnLst>
                              <p:par>
                                <p:cTn id="119" nodeType="afterEffect" fill="hold" presetClass="entr" presetID="3" presetSubtype="10">
                                  <p:stCondLst>
                                    <p:cond delay="200"/>
                                  </p:stCondLst>
                                  <p:childTnLst>
                                    <p:set>
                                      <p:cBhvr>
                                        <p:cTn id="120" dur="1" fill="hold">
                                          <p:stCondLst>
                                            <p:cond delay="0"/>
                                          </p:stCondLst>
                                        </p:cTn>
                                        <p:tgtEl>
                                          <p:spTgt spid="211">
                                            <p:txEl>
                                              <p:pRg st="1" end="1"/>
                                            </p:txEl>
                                          </p:spTgt>
                                        </p:tgtEl>
                                        <p:attrNameLst>
                                          <p:attrName>style.visibility</p:attrName>
                                        </p:attrNameLst>
                                      </p:cBhvr>
                                      <p:to>
                                        <p:strVal val="visible"/>
                                      </p:to>
                                    </p:set>
                                    <p:animEffect filter="blinds(horizontal)" transition="in">
                                      <p:cBhvr additive="repl">
                                        <p:cTn id="121" dur="500"/>
                                        <p:tgtEl>
                                          <p:spTgt spid="211">
                                            <p:txEl>
                                              <p:pRg st="1" end="1"/>
                                            </p:txEl>
                                          </p:spTgt>
                                        </p:tgtEl>
                                      </p:cBhvr>
                                    </p:animEffect>
                                  </p:childTnLst>
                                </p:cTn>
                              </p:par>
                            </p:childTnLst>
                          </p:cTn>
                        </p:par>
                        <p:par>
                          <p:cTn id="122" fill="hold">
                            <p:stCondLst>
                              <p:cond delay="701"/>
                            </p:stCondLst>
                            <p:childTnLst>
                              <p:par>
                                <p:cTn id="123" nodeType="afterEffect" fill="hold" presetClass="entr" presetID="1">
                                  <p:stCondLst>
                                    <p:cond delay="500"/>
                                  </p:stCondLst>
                                  <p:childTnLst>
                                    <p:set>
                                      <p:cBhvr>
                                        <p:cTn id="124" dur="1" fill="hold">
                                          <p:stCondLst>
                                            <p:cond delay="0"/>
                                          </p:stCondLst>
                                        </p:cTn>
                                        <p:tgtEl>
                                          <p:spTgt spid="216"/>
                                        </p:tgtEl>
                                        <p:attrNameLst>
                                          <p:attrName>style.visibility</p:attrName>
                                        </p:attrNameLst>
                                      </p:cBhvr>
                                      <p:to>
                                        <p:strVal val="visible"/>
                                      </p:to>
                                    </p:set>
                                  </p:childTnLst>
                                </p:cTn>
                              </p:par>
                            </p:childTnLst>
                          </p:cTn>
                        </p:par>
                        <p:par>
                          <p:cTn id="125" fill="hold">
                            <p:stCondLst>
                              <p:cond delay="1202"/>
                            </p:stCondLst>
                            <p:childTnLst>
                              <p:par>
                                <p:cTn id="126" nodeType="afterEffect" fill="hold" presetClass="entr" presetID="3" presetSubtype="10">
                                  <p:stCondLst>
                                    <p:cond delay="200"/>
                                  </p:stCondLst>
                                  <p:childTnLst>
                                    <p:set>
                                      <p:cBhvr>
                                        <p:cTn id="127" dur="1" fill="hold">
                                          <p:stCondLst>
                                            <p:cond delay="0"/>
                                          </p:stCondLst>
                                        </p:cTn>
                                        <p:tgtEl>
                                          <p:spTgt spid="211">
                                            <p:txEl>
                                              <p:pRg st="2" end="2"/>
                                            </p:txEl>
                                          </p:spTgt>
                                        </p:tgtEl>
                                        <p:attrNameLst>
                                          <p:attrName>style.visibility</p:attrName>
                                        </p:attrNameLst>
                                      </p:cBhvr>
                                      <p:to>
                                        <p:strVal val="visible"/>
                                      </p:to>
                                    </p:set>
                                    <p:animEffect filter="blinds(horizontal)" transition="in">
                                      <p:cBhvr additive="repl">
                                        <p:cTn id="128" dur="500"/>
                                        <p:tgtEl>
                                          <p:spTgt spid="211">
                                            <p:txEl>
                                              <p:pRg st="2" end="2"/>
                                            </p:txEl>
                                          </p:spTgt>
                                        </p:tgtEl>
                                      </p:cBhvr>
                                    </p:animEffect>
                                  </p:childTnLst>
                                </p:cTn>
                              </p:par>
                            </p:childTnLst>
                          </p:cTn>
                        </p:par>
                        <p:par>
                          <p:cTn id="129" fill="hold">
                            <p:stCondLst>
                              <p:cond delay="1902"/>
                            </p:stCondLst>
                            <p:childTnLst>
                              <p:par>
                                <p:cTn id="130" nodeType="afterEffect" fill="hold" presetClass="entr" presetID="1">
                                  <p:stCondLst>
                                    <p:cond delay="500"/>
                                  </p:stCondLst>
                                  <p:childTnLst>
                                    <p:set>
                                      <p:cBhvr>
                                        <p:cTn id="131" dur="1" fill="hold">
                                          <p:stCondLst>
                                            <p:cond delay="0"/>
                                          </p:stCondLst>
                                        </p:cTn>
                                        <p:tgtEl>
                                          <p:spTgt spid="217"/>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1">
                                  <p:stCondLst>
                                    <p:cond delay="0"/>
                                  </p:stCondLst>
                                  <p:childTnLst>
                                    <p:set>
                                      <p:cBhvr>
                                        <p:cTn id="135" dur="1" fill="hold">
                                          <p:stCondLst>
                                            <p:cond delay="0"/>
                                          </p:stCondLst>
                                        </p:cTn>
                                        <p:tgtEl>
                                          <p:spTgt spid="212">
                                            <p:txEl>
                                              <p:pRg st="0" end="0"/>
                                            </p:txEl>
                                          </p:spTgt>
                                        </p:tgtEl>
                                        <p:attrNameLst>
                                          <p:attrName>style.visibility</p:attrName>
                                        </p:attrNameLst>
                                      </p:cBhvr>
                                      <p:to>
                                        <p:strVal val="visible"/>
                                      </p:to>
                                    </p:set>
                                  </p:childTnLst>
                                </p:cTn>
                              </p:par>
                            </p:childTnLst>
                          </p:cTn>
                        </p:par>
                        <p:par>
                          <p:cTn id="136" fill="hold">
                            <p:stCondLst>
                              <p:cond delay="1"/>
                            </p:stCondLst>
                            <p:childTnLst>
                              <p:par>
                                <p:cTn id="137" nodeType="afterEffect" fill="hold" presetClass="entr" presetID="3" presetSubtype="10">
                                  <p:stCondLst>
                                    <p:cond delay="200"/>
                                  </p:stCondLst>
                                  <p:childTnLst>
                                    <p:set>
                                      <p:cBhvr>
                                        <p:cTn id="138" dur="1" fill="hold">
                                          <p:stCondLst>
                                            <p:cond delay="0"/>
                                          </p:stCondLst>
                                        </p:cTn>
                                        <p:tgtEl>
                                          <p:spTgt spid="212">
                                            <p:txEl>
                                              <p:pRg st="1" end="1"/>
                                            </p:txEl>
                                          </p:spTgt>
                                        </p:tgtEl>
                                        <p:attrNameLst>
                                          <p:attrName>style.visibility</p:attrName>
                                        </p:attrNameLst>
                                      </p:cBhvr>
                                      <p:to>
                                        <p:strVal val="visible"/>
                                      </p:to>
                                    </p:set>
                                    <p:animEffect filter="blinds(horizontal)" transition="in">
                                      <p:cBhvr additive="repl">
                                        <p:cTn id="139" dur="500"/>
                                        <p:tgtEl>
                                          <p:spTgt spid="212">
                                            <p:txEl>
                                              <p:pRg st="1" end="1"/>
                                            </p:txEl>
                                          </p:spTgt>
                                        </p:tgtEl>
                                      </p:cBhvr>
                                    </p:animEffect>
                                  </p:childTnLst>
                                </p:cTn>
                              </p:par>
                            </p:childTnLst>
                          </p:cTn>
                        </p:par>
                        <p:par>
                          <p:cTn id="140" fill="hold">
                            <p:stCondLst>
                              <p:cond delay="701"/>
                            </p:stCondLst>
                            <p:childTnLst>
                              <p:par>
                                <p:cTn id="141" nodeType="afterEffect" fill="hold" presetClass="entr" presetID="1">
                                  <p:stCondLst>
                                    <p:cond delay="500"/>
                                  </p:stCondLst>
                                  <p:childTnLst>
                                    <p:set>
                                      <p:cBhvr>
                                        <p:cTn id="142" dur="1" fill="hold">
                                          <p:stCondLst>
                                            <p:cond delay="0"/>
                                          </p:stCondLst>
                                        </p:cTn>
                                        <p:tgtEl>
                                          <p:spTgt spid="218"/>
                                        </p:tgtEl>
                                        <p:attrNameLst>
                                          <p:attrName>style.visibility</p:attrName>
                                        </p:attrNameLst>
                                      </p:cBhvr>
                                      <p:to>
                                        <p:strVal val="visible"/>
                                      </p:to>
                                    </p:set>
                                  </p:childTnLst>
                                </p:cTn>
                              </p:par>
                            </p:childTnLst>
                          </p:cTn>
                        </p:par>
                        <p:par>
                          <p:cTn id="143" fill="hold">
                            <p:stCondLst>
                              <p:cond delay="1202"/>
                            </p:stCondLst>
                            <p:childTnLst>
                              <p:par>
                                <p:cTn id="144" nodeType="afterEffect" fill="hold" presetClass="entr" presetID="3" presetSubtype="10">
                                  <p:stCondLst>
                                    <p:cond delay="200"/>
                                  </p:stCondLst>
                                  <p:childTnLst>
                                    <p:set>
                                      <p:cBhvr>
                                        <p:cTn id="145" dur="1" fill="hold">
                                          <p:stCondLst>
                                            <p:cond delay="0"/>
                                          </p:stCondLst>
                                        </p:cTn>
                                        <p:tgtEl>
                                          <p:spTgt spid="212">
                                            <p:txEl>
                                              <p:pRg st="2" end="2"/>
                                            </p:txEl>
                                          </p:spTgt>
                                        </p:tgtEl>
                                        <p:attrNameLst>
                                          <p:attrName>style.visibility</p:attrName>
                                        </p:attrNameLst>
                                      </p:cBhvr>
                                      <p:to>
                                        <p:strVal val="visible"/>
                                      </p:to>
                                    </p:set>
                                    <p:animEffect filter="blinds(horizontal)" transition="in">
                                      <p:cBhvr additive="repl">
                                        <p:cTn id="146" dur="500"/>
                                        <p:tgtEl>
                                          <p:spTgt spid="212">
                                            <p:txEl>
                                              <p:pRg st="2" end="2"/>
                                            </p:txEl>
                                          </p:spTgt>
                                        </p:tgtEl>
                                      </p:cBhvr>
                                    </p:animEffect>
                                  </p:childTnLst>
                                </p:cTn>
                              </p:par>
                            </p:childTnLst>
                          </p:cTn>
                        </p:par>
                        <p:par>
                          <p:cTn id="147" fill="hold">
                            <p:stCondLst>
                              <p:cond delay="1902"/>
                            </p:stCondLst>
                            <p:childTnLst>
                              <p:par>
                                <p:cTn id="148" nodeType="afterEffect" fill="hold" presetClass="entr" presetID="1">
                                  <p:stCondLst>
                                    <p:cond delay="500"/>
                                  </p:stCondLst>
                                  <p:childTnLst>
                                    <p:set>
                                      <p:cBhvr>
                                        <p:cTn id="149" dur="1" fill="hold">
                                          <p:stCondLst>
                                            <p:cond delay="0"/>
                                          </p:stCondLst>
                                        </p:cTn>
                                        <p:tgtEl>
                                          <p:spTgt spid="219"/>
                                        </p:tgtEl>
                                        <p:attrNameLst>
                                          <p:attrName>style.visibility</p:attrName>
                                        </p:attrNameLst>
                                      </p:cBhvr>
                                      <p:to>
                                        <p:strVal val="visible"/>
                                      </p:to>
                                    </p:set>
                                  </p:childTnLst>
                                </p:cTn>
                              </p:par>
                            </p:childTnLst>
                          </p:cTn>
                        </p:par>
                        <p:par>
                          <p:cTn id="150" fill="hold">
                            <p:stCondLst>
                              <p:cond delay="2403"/>
                            </p:stCondLst>
                            <p:childTnLst>
                              <p:par>
                                <p:cTn id="151" nodeType="afterEffect" fill="hold" presetClass="entr" presetID="3" presetSubtype="10">
                                  <p:stCondLst>
                                    <p:cond delay="200"/>
                                  </p:stCondLst>
                                  <p:childTnLst>
                                    <p:set>
                                      <p:cBhvr>
                                        <p:cTn id="152" dur="1" fill="hold">
                                          <p:stCondLst>
                                            <p:cond delay="0"/>
                                          </p:stCondLst>
                                        </p:cTn>
                                        <p:tgtEl>
                                          <p:spTgt spid="212">
                                            <p:txEl>
                                              <p:pRg st="3" end="3"/>
                                            </p:txEl>
                                          </p:spTgt>
                                        </p:tgtEl>
                                        <p:attrNameLst>
                                          <p:attrName>style.visibility</p:attrName>
                                        </p:attrNameLst>
                                      </p:cBhvr>
                                      <p:to>
                                        <p:strVal val="visible"/>
                                      </p:to>
                                    </p:set>
                                    <p:animEffect filter="blinds(horizontal)" transition="in">
                                      <p:cBhvr additive="repl">
                                        <p:cTn id="153" dur="500"/>
                                        <p:tgtEl>
                                          <p:spTgt spid="212">
                                            <p:txEl>
                                              <p:pRg st="3" end="3"/>
                                            </p:txEl>
                                          </p:spTgt>
                                        </p:tgtEl>
                                      </p:cBhvr>
                                    </p:animEffect>
                                  </p:childTnLst>
                                </p:cTn>
                              </p:par>
                            </p:childTnLst>
                          </p:cTn>
                        </p:par>
                        <p:par>
                          <p:cTn id="154" fill="hold">
                            <p:stCondLst>
                              <p:cond delay="3102"/>
                            </p:stCondLst>
                            <p:childTnLst>
                              <p:par>
                                <p:cTn id="155" nodeType="afterEffect" fill="hold" presetClass="entr" presetID="1">
                                  <p:stCondLst>
                                    <p:cond delay="500"/>
                                  </p:stCondLst>
                                  <p:childTnLst>
                                    <p:set>
                                      <p:cBhvr>
                                        <p:cTn id="156" dur="1" fill="hold">
                                          <p:stCondLst>
                                            <p:cond delay="0"/>
                                          </p:stCondLst>
                                        </p:cTn>
                                        <p:tgtEl>
                                          <p:spTgt spid="220"/>
                                        </p:tgtEl>
                                        <p:attrNameLst>
                                          <p:attrName>style.visibility</p:attrName>
                                        </p:attrNameLst>
                                      </p:cBhvr>
                                      <p:to>
                                        <p:strVal val="visible"/>
                                      </p:to>
                                    </p:set>
                                  </p:childTnLst>
                                </p:cTn>
                              </p:par>
                            </p:childTnLst>
                          </p:cTn>
                        </p:par>
                        <p:par>
                          <p:cTn id="157" fill="hold">
                            <p:stCondLst>
                              <p:cond delay="3603"/>
                            </p:stCondLst>
                            <p:childTnLst>
                              <p:par>
                                <p:cTn id="158" nodeType="afterEffect" fill="hold" presetClass="entr" presetID="3" presetSubtype="10">
                                  <p:stCondLst>
                                    <p:cond delay="200"/>
                                  </p:stCondLst>
                                  <p:childTnLst>
                                    <p:set>
                                      <p:cBhvr>
                                        <p:cTn id="159" dur="1" fill="hold">
                                          <p:stCondLst>
                                            <p:cond delay="0"/>
                                          </p:stCondLst>
                                        </p:cTn>
                                        <p:tgtEl>
                                          <p:spTgt spid="212">
                                            <p:txEl>
                                              <p:pRg st="4" end="4"/>
                                            </p:txEl>
                                          </p:spTgt>
                                        </p:tgtEl>
                                        <p:attrNameLst>
                                          <p:attrName>style.visibility</p:attrName>
                                        </p:attrNameLst>
                                      </p:cBhvr>
                                      <p:to>
                                        <p:strVal val="visible"/>
                                      </p:to>
                                    </p:set>
                                    <p:animEffect filter="blinds(horizontal)" transition="in">
                                      <p:cBhvr additive="repl">
                                        <p:cTn id="160" dur="500"/>
                                        <p:tgtEl>
                                          <p:spTgt spid="212">
                                            <p:txEl>
                                              <p:pRg st="4" end="4"/>
                                            </p:txEl>
                                          </p:spTgt>
                                        </p:tgtEl>
                                      </p:cBhvr>
                                    </p:animEffect>
                                  </p:childTnLst>
                                </p:cTn>
                              </p:par>
                            </p:childTnLst>
                          </p:cTn>
                        </p:par>
                        <p:par>
                          <p:cTn id="161" fill="hold">
                            <p:stCondLst>
                              <p:cond delay="4303"/>
                            </p:stCondLst>
                            <p:childTnLst>
                              <p:par>
                                <p:cTn id="162" nodeType="afterEffect" fill="hold" presetClass="entr" presetID="1">
                                  <p:stCondLst>
                                    <p:cond delay="500"/>
                                  </p:stCondLst>
                                  <p:childTnLst>
                                    <p:set>
                                      <p:cBhvr>
                                        <p:cTn id="163"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1523880" y="2235240"/>
            <a:ext cx="9142560" cy="2386080"/>
          </a:xfrm>
          <a:prstGeom prst="rect">
            <a:avLst/>
          </a:prstGeom>
          <a:noFill/>
          <a:ln w="0">
            <a:noFill/>
          </a:ln>
        </p:spPr>
        <p:txBody>
          <a:bodyPr lIns="0" rIns="0" tIns="0" bIns="0" anchor="ctr">
            <a:noAutofit/>
          </a:bodyPr>
          <a:p>
            <a:pPr algn="ctr">
              <a:lnSpc>
                <a:spcPct val="90000"/>
              </a:lnSpc>
              <a:buNone/>
            </a:pPr>
            <a:r>
              <a:rPr b="0" lang="en-SE" sz="6000" spc="-1" strike="noStrike">
                <a:solidFill>
                  <a:srgbClr val="000000"/>
                </a:solidFill>
                <a:latin typeface="Aleksei"/>
              </a:rPr>
              <a:t>Configuring</a:t>
            </a:r>
            <a:br>
              <a:rPr sz="6000"/>
            </a:br>
            <a:r>
              <a:rPr b="0" lang="en-SE" sz="6000" spc="-1" strike="noStrike">
                <a:solidFill>
                  <a:srgbClr val="000000"/>
                </a:solidFill>
                <a:latin typeface="Aleksei"/>
              </a:rPr>
              <a:t>OpenStack-Ansible</a:t>
            </a:r>
            <a:endParaRPr b="0" lang="uk-UA" sz="6000" spc="-1" strike="noStrike">
              <a:latin typeface="Arial"/>
            </a:endParaRPr>
          </a:p>
        </p:txBody>
      </p:sp>
      <p:grpSp>
        <p:nvGrpSpPr>
          <p:cNvPr id="223" name="Group 19"/>
          <p:cNvGrpSpPr/>
          <p:nvPr/>
        </p:nvGrpSpPr>
        <p:grpSpPr>
          <a:xfrm>
            <a:off x="360000" y="6296400"/>
            <a:ext cx="11470680" cy="272160"/>
            <a:chOff x="360000" y="6296400"/>
            <a:chExt cx="11470680" cy="272160"/>
          </a:xfrm>
        </p:grpSpPr>
        <p:pic>
          <p:nvPicPr>
            <p:cNvPr id="224" name="Picture 16" descr=""/>
            <p:cNvPicPr/>
            <p:nvPr/>
          </p:nvPicPr>
          <p:blipFill>
            <a:blip r:embed="rId1"/>
            <a:stretch/>
          </p:blipFill>
          <p:spPr>
            <a:xfrm>
              <a:off x="360000" y="6325560"/>
              <a:ext cx="846000" cy="199440"/>
            </a:xfrm>
            <a:prstGeom prst="rect">
              <a:avLst/>
            </a:prstGeom>
            <a:ln w="0">
              <a:noFill/>
            </a:ln>
          </p:spPr>
        </p:pic>
        <p:sp>
          <p:nvSpPr>
            <p:cNvPr id="225" name="TextBox 19"/>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 name="PlaceHolder 1"/>
          <p:cNvSpPr>
            <a:spLocks noGrp="1"/>
          </p:cNvSpPr>
          <p:nvPr>
            <p:ph type="title"/>
          </p:nvPr>
        </p:nvSpPr>
        <p:spPr>
          <a:xfrm>
            <a:off x="540000" y="540000"/>
            <a:ext cx="5398920" cy="1324080"/>
          </a:xfrm>
          <a:prstGeom prst="rect">
            <a:avLst/>
          </a:prstGeom>
          <a:noFill/>
          <a:ln w="0">
            <a:noFill/>
          </a:ln>
        </p:spPr>
        <p:txBody>
          <a:bodyPr lIns="90000" rIns="90000" tIns="45000" bIns="45000" anchor="t">
            <a:noAutofit/>
          </a:bodyPr>
          <a:p>
            <a:pPr>
              <a:lnSpc>
                <a:spcPct val="90000"/>
              </a:lnSpc>
              <a:buNone/>
            </a:pPr>
            <a:r>
              <a:rPr b="0" lang="en-SE" sz="4000" spc="-1" strike="noStrike">
                <a:solidFill>
                  <a:srgbClr val="000000"/>
                </a:solidFill>
                <a:latin typeface="Aleksei"/>
              </a:rPr>
              <a:t>Playing with inventory</a:t>
            </a:r>
            <a:endParaRPr b="0" lang="uk-UA" sz="4000" spc="-1" strike="noStrike">
              <a:latin typeface="Arial"/>
            </a:endParaRPr>
          </a:p>
        </p:txBody>
      </p:sp>
      <p:grpSp>
        <p:nvGrpSpPr>
          <p:cNvPr id="227" name="Group 21"/>
          <p:cNvGrpSpPr/>
          <p:nvPr/>
        </p:nvGrpSpPr>
        <p:grpSpPr>
          <a:xfrm>
            <a:off x="360000" y="6296400"/>
            <a:ext cx="11470680" cy="272160"/>
            <a:chOff x="360000" y="6296400"/>
            <a:chExt cx="11470680" cy="272160"/>
          </a:xfrm>
        </p:grpSpPr>
        <p:pic>
          <p:nvPicPr>
            <p:cNvPr id="228" name="Picture 22" descr=""/>
            <p:cNvPicPr/>
            <p:nvPr/>
          </p:nvPicPr>
          <p:blipFill>
            <a:blip r:embed="rId1"/>
            <a:stretch/>
          </p:blipFill>
          <p:spPr>
            <a:xfrm>
              <a:off x="360000" y="6325560"/>
              <a:ext cx="846000" cy="199440"/>
            </a:xfrm>
            <a:prstGeom prst="rect">
              <a:avLst/>
            </a:prstGeom>
            <a:ln w="0">
              <a:noFill/>
            </a:ln>
          </p:spPr>
        </p:pic>
        <p:sp>
          <p:nvSpPr>
            <p:cNvPr id="229" name="TextBox 20"/>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230" name="Content Placeholder 17"/>
          <p:cNvSpPr/>
          <p:nvPr/>
        </p:nvSpPr>
        <p:spPr>
          <a:xfrm>
            <a:off x="7020000" y="1308240"/>
            <a:ext cx="4260600" cy="1390680"/>
          </a:xfrm>
          <a:prstGeom prst="rect">
            <a:avLst/>
          </a:prstGeom>
          <a:noFill/>
          <a:ln w="0">
            <a:noFill/>
          </a:ln>
        </p:spPr>
        <p:style>
          <a:lnRef idx="0"/>
          <a:fillRef idx="0"/>
          <a:effectRef idx="0"/>
          <a:fontRef idx="minor"/>
        </p:style>
        <p:txBody>
          <a:bodyPr lIns="90000" rIns="90000" tIns="45000" bIns="45000" anchor="ctr">
            <a:noAutofit/>
          </a:bodyPr>
          <a:p>
            <a:pPr>
              <a:lnSpc>
                <a:spcPct val="90000"/>
              </a:lnSpc>
              <a:spcBef>
                <a:spcPts val="1001"/>
              </a:spcBef>
              <a:buNone/>
              <a:tabLst>
                <a:tab algn="l" pos="0"/>
              </a:tabLst>
            </a:pPr>
            <a:br>
              <a:rPr sz="1200"/>
            </a:br>
            <a:r>
              <a:rPr b="0" lang="en-SE" sz="1200" spc="-1" strike="noStrike">
                <a:solidFill>
                  <a:srgbClr val="ff6600"/>
                </a:solidFill>
                <a:latin typeface="GRAPHIK-SEMIBOLD"/>
                <a:ea typeface="DejaVu Sans"/>
              </a:rPr>
              <a:t>Define Availability Zones as groups</a:t>
            </a:r>
            <a:endParaRPr b="0" lang="uk-UA" sz="1200" spc="-1" strike="noStrike">
              <a:latin typeface="Arial"/>
            </a:endParaRPr>
          </a:p>
          <a:p>
            <a:pPr>
              <a:lnSpc>
                <a:spcPct val="100000"/>
              </a:lnSpc>
              <a:spcBef>
                <a:spcPts val="1001"/>
              </a:spcBef>
              <a:buNone/>
              <a:tabLst>
                <a:tab algn="l" pos="0"/>
              </a:tabLst>
            </a:pPr>
            <a:r>
              <a:rPr b="0" lang="en-GB" sz="1000" spc="-1" strike="noStrike">
                <a:solidFill>
                  <a:srgbClr val="000000"/>
                </a:solidFill>
                <a:latin typeface="Graphik Regular"/>
                <a:ea typeface="DejaVu Sans"/>
              </a:rPr>
              <a:t>We need to have AZ specific groups. All services, that will be deployed inside AZ will be children of this group. </a:t>
            </a:r>
            <a:endParaRPr b="0" lang="uk-UA" sz="1000" spc="-1" strike="noStrike">
              <a:latin typeface="Arial"/>
            </a:endParaRPr>
          </a:p>
          <a:p>
            <a:pPr>
              <a:lnSpc>
                <a:spcPct val="100000"/>
              </a:lnSpc>
              <a:spcBef>
                <a:spcPts val="1001"/>
              </a:spcBef>
              <a:buNone/>
              <a:tabLst>
                <a:tab algn="l" pos="0"/>
              </a:tabLst>
            </a:pPr>
            <a:endParaRPr b="0" lang="uk-UA" sz="1000" spc="-1" strike="noStrike">
              <a:latin typeface="Arial"/>
            </a:endParaRPr>
          </a:p>
        </p:txBody>
      </p:sp>
      <p:sp>
        <p:nvSpPr>
          <p:cNvPr id="231" name="Content Placeholder 19"/>
          <p:cNvSpPr/>
          <p:nvPr/>
        </p:nvSpPr>
        <p:spPr>
          <a:xfrm>
            <a:off x="7020000" y="2520000"/>
            <a:ext cx="4260600" cy="1390680"/>
          </a:xfrm>
          <a:prstGeom prst="rect">
            <a:avLst/>
          </a:prstGeom>
          <a:noFill/>
          <a:ln w="0">
            <a:noFill/>
          </a:ln>
        </p:spPr>
        <p:style>
          <a:lnRef idx="0"/>
          <a:fillRef idx="0"/>
          <a:effectRef idx="0"/>
          <a:fontRef idx="minor"/>
        </p:style>
        <p:txBody>
          <a:bodyPr lIns="90000" rIns="90000" tIns="45000" bIns="45000" anchor="ctr">
            <a:noAutofit/>
          </a:bodyPr>
          <a:p>
            <a:pPr>
              <a:lnSpc>
                <a:spcPct val="90000"/>
              </a:lnSpc>
              <a:spcBef>
                <a:spcPts val="1001"/>
              </a:spcBef>
              <a:buNone/>
              <a:tabLst>
                <a:tab algn="l" pos="0"/>
              </a:tabLst>
            </a:pPr>
            <a:br>
              <a:rPr sz="1200"/>
            </a:br>
            <a:r>
              <a:rPr b="0" lang="en-SE" sz="1200" spc="-1" strike="noStrike">
                <a:solidFill>
                  <a:srgbClr val="ff6600"/>
                </a:solidFill>
                <a:latin typeface="GRAPHIK-SEMIBOLD"/>
                <a:ea typeface="DejaVu Sans"/>
              </a:rPr>
              <a:t>Map hosts to AZ groups</a:t>
            </a:r>
            <a:endParaRPr b="0" lang="uk-UA" sz="1200" spc="-1" strike="noStrike">
              <a:latin typeface="Arial"/>
            </a:endParaRPr>
          </a:p>
          <a:p>
            <a:pPr>
              <a:lnSpc>
                <a:spcPct val="100000"/>
              </a:lnSpc>
              <a:spcBef>
                <a:spcPts val="1001"/>
              </a:spcBef>
              <a:buNone/>
              <a:tabLst>
                <a:tab algn="l" pos="0"/>
              </a:tabLst>
            </a:pPr>
            <a:r>
              <a:rPr b="0" lang="en-GB" sz="1000" spc="-1" strike="noStrike">
                <a:solidFill>
                  <a:srgbClr val="000000"/>
                </a:solidFill>
                <a:latin typeface="Graphik Regular"/>
                <a:ea typeface="DejaVu Sans"/>
              </a:rPr>
              <a:t>Now we can use these groups and add hosts to it.</a:t>
            </a:r>
            <a:endParaRPr b="0" lang="uk-UA" sz="1000" spc="-1" strike="noStrike">
              <a:latin typeface="Arial"/>
            </a:endParaRPr>
          </a:p>
          <a:p>
            <a:pPr>
              <a:lnSpc>
                <a:spcPct val="100000"/>
              </a:lnSpc>
              <a:spcBef>
                <a:spcPts val="1001"/>
              </a:spcBef>
              <a:buNone/>
              <a:tabLst>
                <a:tab algn="l" pos="0"/>
              </a:tabLst>
            </a:pPr>
            <a:r>
              <a:rPr b="0" lang="en-GB" sz="1000" spc="-1" strike="noStrike">
                <a:solidFill>
                  <a:srgbClr val="000000"/>
                </a:solidFill>
                <a:latin typeface="Graphik Regular"/>
                <a:ea typeface="DejaVu Sans"/>
              </a:rPr>
              <a:t>This way we tell dynamic_inventory, that we want to deploy openstack services and infrastructure on all 3 controllers, but add each controller with all it’s children to appropriate AZ group.</a:t>
            </a:r>
            <a:endParaRPr b="0" lang="uk-UA" sz="1000" spc="-1" strike="noStrike">
              <a:latin typeface="Arial"/>
            </a:endParaRPr>
          </a:p>
          <a:p>
            <a:pPr>
              <a:lnSpc>
                <a:spcPct val="100000"/>
              </a:lnSpc>
              <a:spcBef>
                <a:spcPts val="1001"/>
              </a:spcBef>
              <a:buNone/>
              <a:tabLst>
                <a:tab algn="l" pos="0"/>
              </a:tabLst>
            </a:pPr>
            <a:endParaRPr b="0" lang="uk-UA" sz="1000" spc="-1" strike="noStrike">
              <a:latin typeface="Arial"/>
            </a:endParaRPr>
          </a:p>
        </p:txBody>
      </p:sp>
      <p:pic>
        <p:nvPicPr>
          <p:cNvPr id="232" name="" descr=""/>
          <p:cNvPicPr/>
          <p:nvPr/>
        </p:nvPicPr>
        <p:blipFill>
          <a:blip r:embed="rId2"/>
          <a:stretch/>
        </p:blipFill>
        <p:spPr>
          <a:xfrm>
            <a:off x="-180000" y="702360"/>
            <a:ext cx="9142560" cy="6856560"/>
          </a:xfrm>
          <a:prstGeom prst="rect">
            <a:avLst/>
          </a:prstGeom>
          <a:ln w="0">
            <a:noFill/>
          </a:ln>
        </p:spPr>
      </p:pic>
      <p:pic>
        <p:nvPicPr>
          <p:cNvPr id="233" name="" descr=""/>
          <p:cNvPicPr/>
          <p:nvPr/>
        </p:nvPicPr>
        <p:blipFill>
          <a:blip r:embed="rId3"/>
          <a:stretch/>
        </p:blipFill>
        <p:spPr>
          <a:xfrm>
            <a:off x="-180000" y="702360"/>
            <a:ext cx="9142560" cy="6856560"/>
          </a:xfrm>
          <a:prstGeom prst="rect">
            <a:avLst/>
          </a:prstGeom>
          <a:ln w="0">
            <a:noFill/>
          </a:ln>
        </p:spPr>
      </p:pic>
      <p:sp>
        <p:nvSpPr>
          <p:cNvPr id="234" name="Content Placeholder 15"/>
          <p:cNvSpPr/>
          <p:nvPr/>
        </p:nvSpPr>
        <p:spPr>
          <a:xfrm>
            <a:off x="7020000" y="3828240"/>
            <a:ext cx="4260600" cy="1390680"/>
          </a:xfrm>
          <a:prstGeom prst="rect">
            <a:avLst/>
          </a:prstGeom>
          <a:noFill/>
          <a:ln w="0">
            <a:noFill/>
          </a:ln>
        </p:spPr>
        <p:style>
          <a:lnRef idx="0"/>
          <a:fillRef idx="0"/>
          <a:effectRef idx="0"/>
          <a:fontRef idx="minor"/>
        </p:style>
        <p:txBody>
          <a:bodyPr lIns="90000" rIns="90000" tIns="45000" bIns="45000" anchor="ctr">
            <a:noAutofit/>
          </a:bodyPr>
          <a:p>
            <a:pPr>
              <a:lnSpc>
                <a:spcPct val="90000"/>
              </a:lnSpc>
              <a:spcBef>
                <a:spcPts val="1001"/>
              </a:spcBef>
              <a:buNone/>
              <a:tabLst>
                <a:tab algn="l" pos="0"/>
              </a:tabLst>
            </a:pPr>
            <a:r>
              <a:rPr b="0" lang="en-SE" sz="1200" spc="-1" strike="noStrike">
                <a:solidFill>
                  <a:srgbClr val="ff6600"/>
                </a:solidFill>
                <a:latin typeface="GRAPHIK-SEMIBOLD"/>
                <a:ea typeface="DejaVu Sans"/>
              </a:rPr>
              <a:t>Use AZ-specific networks if needed</a:t>
            </a:r>
            <a:endParaRPr b="0" lang="uk-UA" sz="1200" spc="-1" strike="noStrike">
              <a:latin typeface="Arial"/>
            </a:endParaRPr>
          </a:p>
          <a:p>
            <a:pPr>
              <a:lnSpc>
                <a:spcPct val="100000"/>
              </a:lnSpc>
              <a:spcBef>
                <a:spcPts val="1001"/>
              </a:spcBef>
              <a:buNone/>
              <a:tabLst>
                <a:tab algn="l" pos="0"/>
              </a:tabLst>
            </a:pPr>
            <a:r>
              <a:rPr b="0" lang="en-GB" sz="1000" spc="-1" strike="noStrike">
                <a:solidFill>
                  <a:srgbClr val="000000"/>
                </a:solidFill>
                <a:latin typeface="Graphik Regular"/>
                <a:ea typeface="DejaVu Sans"/>
              </a:rPr>
              <a:t>In case you do not share storage between Availability Zones you will need to add more storage networks to the deployment.</a:t>
            </a:r>
            <a:endParaRPr b="0" lang="uk-UA" sz="1000" spc="-1" strike="noStrike">
              <a:latin typeface="Arial"/>
            </a:endParaRPr>
          </a:p>
          <a:p>
            <a:pPr>
              <a:lnSpc>
                <a:spcPct val="100000"/>
              </a:lnSpc>
              <a:spcBef>
                <a:spcPts val="1001"/>
              </a:spcBef>
              <a:buNone/>
              <a:tabLst>
                <a:tab algn="l" pos="0"/>
              </a:tabLst>
            </a:pPr>
            <a:r>
              <a:rPr b="0" lang="en-GB" sz="1000" spc="-1" strike="noStrike">
                <a:solidFill>
                  <a:srgbClr val="000000"/>
                </a:solidFill>
                <a:latin typeface="Graphik Regular"/>
                <a:ea typeface="DejaVu Sans"/>
              </a:rPr>
              <a:t>For that define these networks and map them to defined groups.</a:t>
            </a:r>
            <a:endParaRPr b="0" lang="uk-UA" sz="1000" spc="-1" strike="noStrike">
              <a:latin typeface="Arial"/>
            </a:endParaRPr>
          </a:p>
          <a:p>
            <a:pPr>
              <a:lnSpc>
                <a:spcPct val="100000"/>
              </a:lnSpc>
              <a:spcBef>
                <a:spcPts val="1001"/>
              </a:spcBef>
              <a:buNone/>
              <a:tabLst>
                <a:tab algn="l" pos="0"/>
              </a:tabLst>
            </a:pPr>
            <a:endParaRPr b="0" lang="uk-UA" sz="1000" spc="-1" strike="noStrike">
              <a:latin typeface="Arial"/>
            </a:endParaRPr>
          </a:p>
        </p:txBody>
      </p:sp>
      <p:pic>
        <p:nvPicPr>
          <p:cNvPr id="235" name="" descr=""/>
          <p:cNvPicPr/>
          <p:nvPr/>
        </p:nvPicPr>
        <p:blipFill>
          <a:blip r:embed="rId4"/>
          <a:stretch/>
        </p:blipFill>
        <p:spPr>
          <a:xfrm>
            <a:off x="-180000" y="702360"/>
            <a:ext cx="9142560" cy="6856560"/>
          </a:xfrm>
          <a:prstGeom prst="rect">
            <a:avLst/>
          </a:prstGeom>
          <a:ln w="0">
            <a:noFill/>
          </a:ln>
        </p:spPr>
      </p:pic>
      <p:sp>
        <p:nvSpPr>
          <p:cNvPr id="236" name="Content Placeholder 16"/>
          <p:cNvSpPr/>
          <p:nvPr/>
        </p:nvSpPr>
        <p:spPr>
          <a:xfrm>
            <a:off x="7020000" y="4904640"/>
            <a:ext cx="4260600" cy="1390680"/>
          </a:xfrm>
          <a:prstGeom prst="rect">
            <a:avLst/>
          </a:prstGeom>
          <a:noFill/>
          <a:ln w="0">
            <a:noFill/>
          </a:ln>
        </p:spPr>
        <p:style>
          <a:lnRef idx="0"/>
          <a:fillRef idx="0"/>
          <a:effectRef idx="0"/>
          <a:fontRef idx="minor"/>
        </p:style>
        <p:txBody>
          <a:bodyPr lIns="90000" rIns="90000" tIns="45000" bIns="45000" anchor="ctr">
            <a:noAutofit/>
          </a:bodyPr>
          <a:p>
            <a:pPr>
              <a:lnSpc>
                <a:spcPct val="90000"/>
              </a:lnSpc>
              <a:spcBef>
                <a:spcPts val="1001"/>
              </a:spcBef>
              <a:buNone/>
              <a:tabLst>
                <a:tab algn="l" pos="0"/>
              </a:tabLst>
            </a:pPr>
            <a:r>
              <a:rPr b="0" lang="en-SE" sz="1200" spc="-1" strike="noStrike">
                <a:solidFill>
                  <a:srgbClr val="ff6600"/>
                </a:solidFill>
                <a:latin typeface="GRAPHIK-SEMIBOLD"/>
                <a:ea typeface="DejaVu Sans"/>
              </a:rPr>
              <a:t>You can also define extra groups for these networks</a:t>
            </a:r>
            <a:endParaRPr b="0" lang="uk-UA" sz="1200" spc="-1" strike="noStrike">
              <a:latin typeface="Arial"/>
            </a:endParaRPr>
          </a:p>
          <a:p>
            <a:pPr>
              <a:lnSpc>
                <a:spcPct val="100000"/>
              </a:lnSpc>
              <a:spcBef>
                <a:spcPts val="1001"/>
              </a:spcBef>
              <a:buNone/>
              <a:tabLst>
                <a:tab algn="l" pos="0"/>
              </a:tabLst>
            </a:pPr>
            <a:r>
              <a:rPr b="0" lang="en-GB" sz="1000" spc="-1" strike="noStrike">
                <a:solidFill>
                  <a:srgbClr val="000000"/>
                </a:solidFill>
                <a:latin typeface="Graphik Regular"/>
                <a:ea typeface="DejaVu Sans"/>
              </a:rPr>
              <a:t>As simple example – you might need to have multiple independent sets of cinder-volume services, as only cinder-volume in current AZ can reach and manage storage.</a:t>
            </a:r>
            <a:endParaRPr b="0" lang="uk-UA" sz="1000" spc="-1" strike="noStrike">
              <a:latin typeface="Arial"/>
            </a:endParaRPr>
          </a:p>
          <a:p>
            <a:pPr>
              <a:lnSpc>
                <a:spcPct val="100000"/>
              </a:lnSpc>
              <a:spcBef>
                <a:spcPts val="1001"/>
              </a:spcBef>
              <a:buNone/>
              <a:tabLst>
                <a:tab algn="l" pos="0"/>
              </a:tabLst>
            </a:pPr>
            <a:endParaRPr b="0" lang="uk-UA" sz="1000" spc="-1" strike="noStrike">
              <a:latin typeface="Arial"/>
            </a:endParaRPr>
          </a:p>
        </p:txBody>
      </p:sp>
      <p:pic>
        <p:nvPicPr>
          <p:cNvPr id="237" name="" descr=""/>
          <p:cNvPicPr/>
          <p:nvPr/>
        </p:nvPicPr>
        <p:blipFill>
          <a:blip r:embed="rId5"/>
          <a:stretch/>
        </p:blipFill>
        <p:spPr>
          <a:xfrm>
            <a:off x="-180000" y="702360"/>
            <a:ext cx="9142560" cy="6856560"/>
          </a:xfrm>
          <a:prstGeom prst="rect">
            <a:avLst/>
          </a:prstGeom>
          <a:ln w="0">
            <a:noFill/>
          </a:ln>
        </p:spPr>
      </p:pic>
    </p:spTree>
  </p:cSld>
  <mc:AlternateContent>
    <mc:Choice Requires="p14">
      <p:transition spd="slow" p14:dur="2000"/>
    </mc:Choice>
    <mc:Fallback>
      <p:transition spd="slow"/>
    </mc:Fallback>
  </mc:AlternateContent>
  <p:timing>
    <p:tnLst>
      <p:par>
        <p:cTn id="164" dur="indefinite" restart="never" nodeType="tmRoot">
          <p:childTnLst>
            <p:seq>
              <p:cTn id="165" dur="indefinite" nodeType="mainSeq">
                <p:childTnLst>
                  <p:par>
                    <p:cTn id="166" fill="hold">
                      <p:stCondLst>
                        <p:cond delay="indefinite"/>
                      </p:stCondLst>
                      <p:childTnLst>
                        <p:par>
                          <p:cTn id="167" fill="hold">
                            <p:stCondLst>
                              <p:cond delay="0"/>
                            </p:stCondLst>
                            <p:childTnLst>
                              <p:par>
                                <p:cTn id="168" nodeType="clickEffect" fill="hold" presetClass="entr" presetID="1">
                                  <p:stCondLst>
                                    <p:cond delay="0"/>
                                  </p:stCondLst>
                                  <p:childTnLst>
                                    <p:set>
                                      <p:cBhvr>
                                        <p:cTn id="169" dur="1" fill="hold">
                                          <p:stCondLst>
                                            <p:cond delay="0"/>
                                          </p:stCondLst>
                                        </p:cTn>
                                        <p:tgtEl>
                                          <p:spTgt spid="230"/>
                                        </p:tgtEl>
                                        <p:attrNameLst>
                                          <p:attrName>style.visibility</p:attrName>
                                        </p:attrNameLst>
                                      </p:cBhvr>
                                      <p:to>
                                        <p:strVal val="visible"/>
                                      </p:to>
                                    </p:set>
                                  </p:childTnLst>
                                </p:cTn>
                              </p:par>
                            </p:childTnLst>
                          </p:cTn>
                        </p:par>
                        <p:par>
                          <p:cTn id="170" fill="hold">
                            <p:stCondLst>
                              <p:cond delay="1"/>
                            </p:stCondLst>
                            <p:childTnLst>
                              <p:par>
                                <p:cTn id="171" nodeType="afterEffect" fill="hold" presetClass="entr" presetID="3" presetSubtype="10">
                                  <p:stCondLst>
                                    <p:cond delay="200"/>
                                  </p:stCondLst>
                                  <p:childTnLst>
                                    <p:set>
                                      <p:cBhvr>
                                        <p:cTn id="172" dur="1" fill="hold">
                                          <p:stCondLst>
                                            <p:cond delay="0"/>
                                          </p:stCondLst>
                                        </p:cTn>
                                        <p:tgtEl>
                                          <p:spTgt spid="232"/>
                                        </p:tgtEl>
                                        <p:attrNameLst>
                                          <p:attrName>style.visibility</p:attrName>
                                        </p:attrNameLst>
                                      </p:cBhvr>
                                      <p:to>
                                        <p:strVal val="visible"/>
                                      </p:to>
                                    </p:set>
                                    <p:animEffect filter="blinds(horizontal)" transition="in">
                                      <p:cBhvr additive="repl">
                                        <p:cTn id="173" dur="500"/>
                                        <p:tgtEl>
                                          <p:spTgt spid="232"/>
                                        </p:tgtEl>
                                      </p:cBhvr>
                                    </p:animEffect>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1">
                                  <p:stCondLst>
                                    <p:cond delay="0"/>
                                  </p:stCondLst>
                                  <p:childTnLst>
                                    <p:set>
                                      <p:cBhvr>
                                        <p:cTn id="177" dur="1" fill="hold">
                                          <p:stCondLst>
                                            <p:cond delay="0"/>
                                          </p:stCondLst>
                                        </p:cTn>
                                        <p:tgtEl>
                                          <p:spTgt spid="231"/>
                                        </p:tgtEl>
                                        <p:attrNameLst>
                                          <p:attrName>style.visibility</p:attrName>
                                        </p:attrNameLst>
                                      </p:cBhvr>
                                      <p:to>
                                        <p:strVal val="visible"/>
                                      </p:to>
                                    </p:set>
                                  </p:childTnLst>
                                </p:cTn>
                              </p:par>
                              <p:par>
                                <p:cTn id="178" nodeType="withEffect" fill="hold" presetClass="exit" presetID="1">
                                  <p:stCondLst>
                                    <p:cond delay="0"/>
                                  </p:stCondLst>
                                  <p:childTnLst>
                                    <p:set>
                                      <p:cBhvr>
                                        <p:cTn id="179" dur="1" fill="hold">
                                          <p:stCondLst>
                                            <p:cond delay="0"/>
                                          </p:stCondLst>
                                        </p:cTn>
                                        <p:tgtEl>
                                          <p:spTgt spid="232"/>
                                        </p:tgtEl>
                                        <p:attrNameLst>
                                          <p:attrName>style.visibility</p:attrName>
                                        </p:attrNameLst>
                                      </p:cBhvr>
                                      <p:to>
                                        <p:strVal val="hidden"/>
                                      </p:to>
                                    </p:set>
                                  </p:childTnLst>
                                </p:cTn>
                              </p:par>
                            </p:childTnLst>
                          </p:cTn>
                        </p:par>
                        <p:par>
                          <p:cTn id="180" fill="hold">
                            <p:stCondLst>
                              <p:cond delay="1"/>
                            </p:stCondLst>
                            <p:childTnLst>
                              <p:par>
                                <p:cTn id="181" nodeType="afterEffect" fill="hold" presetClass="entr" presetID="3" presetSubtype="10">
                                  <p:stCondLst>
                                    <p:cond delay="200"/>
                                  </p:stCondLst>
                                  <p:childTnLst>
                                    <p:set>
                                      <p:cBhvr>
                                        <p:cTn id="182" dur="1" fill="hold">
                                          <p:stCondLst>
                                            <p:cond delay="0"/>
                                          </p:stCondLst>
                                        </p:cTn>
                                        <p:tgtEl>
                                          <p:spTgt spid="233"/>
                                        </p:tgtEl>
                                        <p:attrNameLst>
                                          <p:attrName>style.visibility</p:attrName>
                                        </p:attrNameLst>
                                      </p:cBhvr>
                                      <p:to>
                                        <p:strVal val="visible"/>
                                      </p:to>
                                    </p:set>
                                    <p:animEffect filter="blinds(horizontal)" transition="in">
                                      <p:cBhvr additive="repl">
                                        <p:cTn id="183" dur="500"/>
                                        <p:tgtEl>
                                          <p:spTgt spid="233"/>
                                        </p:tgtEl>
                                      </p:cBhvr>
                                    </p:animEffect>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1">
                                  <p:stCondLst>
                                    <p:cond delay="0"/>
                                  </p:stCondLst>
                                  <p:childTnLst>
                                    <p:set>
                                      <p:cBhvr>
                                        <p:cTn id="187" dur="1" fill="hold">
                                          <p:stCondLst>
                                            <p:cond delay="0"/>
                                          </p:stCondLst>
                                        </p:cTn>
                                        <p:tgtEl>
                                          <p:spTgt spid="234"/>
                                        </p:tgtEl>
                                        <p:attrNameLst>
                                          <p:attrName>style.visibility</p:attrName>
                                        </p:attrNameLst>
                                      </p:cBhvr>
                                      <p:to>
                                        <p:strVal val="visible"/>
                                      </p:to>
                                    </p:set>
                                  </p:childTnLst>
                                </p:cTn>
                              </p:par>
                              <p:par>
                                <p:cTn id="188" nodeType="withEffect" fill="hold" presetClass="exit" presetID="1">
                                  <p:stCondLst>
                                    <p:cond delay="0"/>
                                  </p:stCondLst>
                                  <p:childTnLst>
                                    <p:set>
                                      <p:cBhvr>
                                        <p:cTn id="189" fill="hold">
                                          <p:stCondLst>
                                            <p:cond delay="0"/>
                                          </p:stCondLst>
                                        </p:cTn>
                                        <p:tgtEl>
                                          <p:spTgt spid="233"/>
                                        </p:tgtEl>
                                        <p:attrNameLst>
                                          <p:attrName>style.visibility</p:attrName>
                                        </p:attrNameLst>
                                      </p:cBhvr>
                                      <p:to>
                                        <p:strVal val="hidden"/>
                                      </p:to>
                                    </p:set>
                                  </p:childTnLst>
                                </p:cTn>
                              </p:par>
                            </p:childTnLst>
                          </p:cTn>
                        </p:par>
                        <p:par>
                          <p:cTn id="190" fill="hold">
                            <p:stCondLst>
                              <p:cond delay="1"/>
                            </p:stCondLst>
                            <p:childTnLst>
                              <p:par>
                                <p:cTn id="191" nodeType="afterEffect" fill="hold" presetClass="entr" presetID="3" presetSubtype="10">
                                  <p:stCondLst>
                                    <p:cond delay="200"/>
                                  </p:stCondLst>
                                  <p:childTnLst>
                                    <p:set>
                                      <p:cBhvr>
                                        <p:cTn id="192" dur="1" fill="hold">
                                          <p:stCondLst>
                                            <p:cond delay="0"/>
                                          </p:stCondLst>
                                        </p:cTn>
                                        <p:tgtEl>
                                          <p:spTgt spid="235"/>
                                        </p:tgtEl>
                                        <p:attrNameLst>
                                          <p:attrName>style.visibility</p:attrName>
                                        </p:attrNameLst>
                                      </p:cBhvr>
                                      <p:to>
                                        <p:strVal val="visible"/>
                                      </p:to>
                                    </p:set>
                                    <p:animEffect filter="blinds(horizontal)" transition="in">
                                      <p:cBhvr additive="repl">
                                        <p:cTn id="193" dur="500"/>
                                        <p:tgtEl>
                                          <p:spTgt spid="235"/>
                                        </p:tgtEl>
                                      </p:cBhvr>
                                    </p:animEffect>
                                  </p:childTnLst>
                                </p:cTn>
                              </p:par>
                            </p:childTnLst>
                          </p:cTn>
                        </p:par>
                      </p:childTnLst>
                    </p:cTn>
                  </p:par>
                  <p:par>
                    <p:cTn id="194" fill="hold">
                      <p:stCondLst>
                        <p:cond delay="indefinite"/>
                      </p:stCondLst>
                      <p:childTnLst>
                        <p:par>
                          <p:cTn id="195" fill="hold">
                            <p:stCondLst>
                              <p:cond delay="0"/>
                            </p:stCondLst>
                            <p:childTnLst>
                              <p:par>
                                <p:cTn id="196" nodeType="clickEffect" fill="hold" presetClass="entr" presetID="1">
                                  <p:stCondLst>
                                    <p:cond delay="0"/>
                                  </p:stCondLst>
                                  <p:childTnLst>
                                    <p:set>
                                      <p:cBhvr>
                                        <p:cTn id="197" dur="1" fill="hold">
                                          <p:stCondLst>
                                            <p:cond delay="0"/>
                                          </p:stCondLst>
                                        </p:cTn>
                                        <p:tgtEl>
                                          <p:spTgt spid="236"/>
                                        </p:tgtEl>
                                        <p:attrNameLst>
                                          <p:attrName>style.visibility</p:attrName>
                                        </p:attrNameLst>
                                      </p:cBhvr>
                                      <p:to>
                                        <p:strVal val="visible"/>
                                      </p:to>
                                    </p:set>
                                  </p:childTnLst>
                                </p:cTn>
                              </p:par>
                              <p:par>
                                <p:cTn id="198" nodeType="withEffect" fill="hold" presetClass="exit" presetID="1">
                                  <p:stCondLst>
                                    <p:cond delay="0"/>
                                  </p:stCondLst>
                                  <p:childTnLst>
                                    <p:set>
                                      <p:cBhvr>
                                        <p:cTn id="199" fill="hold">
                                          <p:stCondLst>
                                            <p:cond delay="0"/>
                                          </p:stCondLst>
                                        </p:cTn>
                                        <p:tgtEl>
                                          <p:spTgt spid="235"/>
                                        </p:tgtEl>
                                        <p:attrNameLst>
                                          <p:attrName>style.visibility</p:attrName>
                                        </p:attrNameLst>
                                      </p:cBhvr>
                                      <p:to>
                                        <p:strVal val="hidden"/>
                                      </p:to>
                                    </p:set>
                                  </p:childTnLst>
                                </p:cTn>
                              </p:par>
                            </p:childTnLst>
                          </p:cTn>
                        </p:par>
                        <p:par>
                          <p:cTn id="200" fill="hold">
                            <p:stCondLst>
                              <p:cond delay="1"/>
                            </p:stCondLst>
                            <p:childTnLst>
                              <p:par>
                                <p:cTn id="201" nodeType="afterEffect" fill="hold" presetClass="entr" presetID="3" presetSubtype="10">
                                  <p:stCondLst>
                                    <p:cond delay="200"/>
                                  </p:stCondLst>
                                  <p:childTnLst>
                                    <p:set>
                                      <p:cBhvr>
                                        <p:cTn id="202" dur="1" fill="hold">
                                          <p:stCondLst>
                                            <p:cond delay="0"/>
                                          </p:stCondLst>
                                        </p:cTn>
                                        <p:tgtEl>
                                          <p:spTgt spid="237"/>
                                        </p:tgtEl>
                                        <p:attrNameLst>
                                          <p:attrName>style.visibility</p:attrName>
                                        </p:attrNameLst>
                                      </p:cBhvr>
                                      <p:to>
                                        <p:strVal val="visible"/>
                                      </p:to>
                                    </p:set>
                                    <p:animEffect filter="blinds(horizontal)" transition="in">
                                      <p:cBhvr additive="repl">
                                        <p:cTn id="203"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8" name="PlaceHolder 1"/>
          <p:cNvSpPr>
            <a:spLocks noGrp="1"/>
          </p:cNvSpPr>
          <p:nvPr>
            <p:ph/>
          </p:nvPr>
        </p:nvSpPr>
        <p:spPr>
          <a:xfrm>
            <a:off x="720000" y="1864440"/>
            <a:ext cx="4499640" cy="1375200"/>
          </a:xfrm>
          <a:prstGeom prst="rect">
            <a:avLst/>
          </a:prstGeom>
          <a:noFill/>
          <a:ln w="0">
            <a:noFill/>
          </a:ln>
        </p:spPr>
        <p:txBody>
          <a:bodyPr lIns="90000" rIns="90000" tIns="45000" bIns="45000" anchor="t">
            <a:normAutofit/>
          </a:bodyPr>
          <a:p>
            <a:pPr marL="432000" indent="-324000">
              <a:lnSpc>
                <a:spcPct val="150000"/>
              </a:lnSpc>
              <a:spcBef>
                <a:spcPts val="1001"/>
              </a:spcBef>
              <a:buClr>
                <a:srgbClr val="000000"/>
              </a:buClr>
              <a:buSzPct val="45000"/>
              <a:buFont typeface="Wingdings" charset="2"/>
              <a:buChar char=""/>
              <a:tabLst>
                <a:tab algn="l" pos="0"/>
              </a:tabLst>
            </a:pPr>
            <a:r>
              <a:rPr b="0" lang="en-SE" sz="1300" spc="-1" strike="noStrike">
                <a:solidFill>
                  <a:srgbClr val="000000"/>
                </a:solidFill>
                <a:latin typeface="Graphik Regular"/>
              </a:rPr>
              <a:t>Define Availability Zone name under </a:t>
            </a:r>
            <a:r>
              <a:rPr b="0" i="1" lang="en-SE" sz="1300" spc="-1" strike="noStrike">
                <a:solidFill>
                  <a:srgbClr val="000000"/>
                </a:solidFill>
                <a:latin typeface="Graphik Regular"/>
              </a:rPr>
              <a:t>group_vars/az1_all</a:t>
            </a:r>
            <a:endParaRPr b="0" lang="uk-UA" sz="1300" spc="-1" strike="noStrike">
              <a:latin typeface="Arial"/>
            </a:endParaRPr>
          </a:p>
        </p:txBody>
      </p:sp>
      <p:sp>
        <p:nvSpPr>
          <p:cNvPr id="239" name="Title 3"/>
          <p:cNvSpPr/>
          <p:nvPr/>
        </p:nvSpPr>
        <p:spPr>
          <a:xfrm>
            <a:off x="540000" y="540000"/>
            <a:ext cx="10514160" cy="132408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pPr>
            <a:r>
              <a:rPr b="0" lang="en-SE" sz="4000" spc="-1" strike="noStrike">
                <a:solidFill>
                  <a:srgbClr val="000000"/>
                </a:solidFill>
                <a:latin typeface="Aleksei"/>
                <a:ea typeface="DejaVu Sans"/>
              </a:rPr>
              <a:t>Configuring variables</a:t>
            </a:r>
            <a:endParaRPr b="0" lang="uk-UA" sz="4000" spc="-1" strike="noStrike">
              <a:latin typeface="Arial"/>
            </a:endParaRPr>
          </a:p>
        </p:txBody>
      </p:sp>
      <p:grpSp>
        <p:nvGrpSpPr>
          <p:cNvPr id="240" name="Group 1"/>
          <p:cNvGrpSpPr/>
          <p:nvPr/>
        </p:nvGrpSpPr>
        <p:grpSpPr>
          <a:xfrm>
            <a:off x="360000" y="6296400"/>
            <a:ext cx="11470680" cy="272160"/>
            <a:chOff x="360000" y="6296400"/>
            <a:chExt cx="11470680" cy="272160"/>
          </a:xfrm>
        </p:grpSpPr>
        <p:pic>
          <p:nvPicPr>
            <p:cNvPr id="241" name="Picture 2" descr=""/>
            <p:cNvPicPr/>
            <p:nvPr/>
          </p:nvPicPr>
          <p:blipFill>
            <a:blip r:embed="rId1"/>
            <a:stretch/>
          </p:blipFill>
          <p:spPr>
            <a:xfrm>
              <a:off x="360000" y="6325560"/>
              <a:ext cx="846000" cy="199440"/>
            </a:xfrm>
            <a:prstGeom prst="rect">
              <a:avLst/>
            </a:prstGeom>
            <a:ln w="0">
              <a:noFill/>
            </a:ln>
          </p:spPr>
        </p:pic>
        <p:sp>
          <p:nvSpPr>
            <p:cNvPr id="242" name="TextBox 3"/>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243" name="Content Placeholder 20"/>
          <p:cNvSpPr/>
          <p:nvPr/>
        </p:nvSpPr>
        <p:spPr>
          <a:xfrm>
            <a:off x="720000" y="3060000"/>
            <a:ext cx="3676680" cy="898920"/>
          </a:xfrm>
          <a:prstGeom prst="rect">
            <a:avLst/>
          </a:prstGeom>
          <a:noFill/>
          <a:ln w="0">
            <a:noFill/>
          </a:ln>
        </p:spPr>
        <p:style>
          <a:lnRef idx="0"/>
          <a:fillRef idx="0"/>
          <a:effectRef idx="0"/>
          <a:fontRef idx="minor"/>
        </p:style>
        <p:txBody>
          <a:bodyPr lIns="90000" rIns="90000" tIns="45000" bIns="45000" anchor="t">
            <a:normAutofit/>
          </a:bodyPr>
          <a:p>
            <a:pPr marL="432000" indent="-324000">
              <a:lnSpc>
                <a:spcPct val="150000"/>
              </a:lnSpc>
              <a:spcBef>
                <a:spcPts val="1001"/>
              </a:spcBef>
              <a:buClr>
                <a:srgbClr val="000000"/>
              </a:buClr>
              <a:buSzPct val="45000"/>
              <a:buFont typeface="Wingdings" charset="2"/>
              <a:buChar char=""/>
              <a:tabLst>
                <a:tab algn="l" pos="0"/>
              </a:tabLst>
            </a:pPr>
            <a:r>
              <a:rPr b="0" lang="en-SE" sz="1300" spc="-1" strike="noStrike">
                <a:solidFill>
                  <a:srgbClr val="000000"/>
                </a:solidFill>
                <a:latin typeface="Graphik Regular"/>
                <a:ea typeface="DejaVu Sans"/>
              </a:rPr>
              <a:t>Define required overrides under </a:t>
            </a:r>
            <a:r>
              <a:rPr b="0" i="1" lang="en-SE" sz="1300" spc="-1" strike="noStrike">
                <a:solidFill>
                  <a:srgbClr val="000000"/>
                </a:solidFill>
                <a:latin typeface="Graphik Regular"/>
                <a:ea typeface="DejaVu Sans"/>
              </a:rPr>
              <a:t>user_variables.yml</a:t>
            </a:r>
            <a:endParaRPr b="0" lang="uk-UA" sz="1300" spc="-1" strike="noStrike">
              <a:latin typeface="Arial"/>
            </a:endParaRPr>
          </a:p>
        </p:txBody>
      </p:sp>
      <p:pic>
        <p:nvPicPr>
          <p:cNvPr id="244" name="" descr=""/>
          <p:cNvPicPr/>
          <p:nvPr/>
        </p:nvPicPr>
        <p:blipFill>
          <a:blip r:embed="rId2"/>
          <a:stretch/>
        </p:blipFill>
        <p:spPr>
          <a:xfrm>
            <a:off x="6300000" y="1620000"/>
            <a:ext cx="9143280" cy="6857280"/>
          </a:xfrm>
          <a:prstGeom prst="rect">
            <a:avLst/>
          </a:prstGeom>
          <a:ln w="0">
            <a:noFill/>
          </a:ln>
        </p:spPr>
      </p:pic>
      <p:pic>
        <p:nvPicPr>
          <p:cNvPr id="245" name="" descr=""/>
          <p:cNvPicPr/>
          <p:nvPr/>
        </p:nvPicPr>
        <p:blipFill>
          <a:blip r:embed="rId3"/>
          <a:stretch/>
        </p:blipFill>
        <p:spPr>
          <a:xfrm>
            <a:off x="6300000" y="2340000"/>
            <a:ext cx="9143280" cy="6857280"/>
          </a:xfrm>
          <a:prstGeom prst="rect">
            <a:avLst/>
          </a:prstGeom>
          <a:ln w="0">
            <a:noFill/>
          </a:ln>
        </p:spPr>
      </p:pic>
    </p:spTree>
  </p:cSld>
  <mc:AlternateContent>
    <mc:Choice Requires="p14">
      <p:transition spd="slow" p14:dur="2000"/>
    </mc:Choice>
    <mc:Fallback>
      <p:transition spd="slow"/>
    </mc:Fallback>
  </mc:AlternateContent>
  <p:timing>
    <p:tnLst>
      <p:par>
        <p:cTn id="204" dur="indefinite" restart="never" nodeType="tmRoot">
          <p:childTnLst>
            <p:seq>
              <p:cTn id="205" dur="indefinite" nodeType="mainSeq">
                <p:childTnLst>
                  <p:par>
                    <p:cTn id="206" fill="hold">
                      <p:stCondLst>
                        <p:cond delay="indefinite"/>
                      </p:stCondLst>
                      <p:childTnLst>
                        <p:par>
                          <p:cTn id="207" fill="hold">
                            <p:stCondLst>
                              <p:cond delay="0"/>
                            </p:stCondLst>
                            <p:childTnLst>
                              <p:par>
                                <p:cTn id="208" nodeType="clickEffect" fill="hold" presetClass="entr" presetID="1">
                                  <p:stCondLst>
                                    <p:cond delay="0"/>
                                  </p:stCondLst>
                                  <p:childTnLst>
                                    <p:set>
                                      <p:cBhvr>
                                        <p:cTn id="209" dur="1" fill="hold">
                                          <p:stCondLst>
                                            <p:cond delay="0"/>
                                          </p:stCondLst>
                                        </p:cTn>
                                        <p:tgtEl>
                                          <p:spTgt spid="238">
                                            <p:txEl>
                                              <p:pRg st="0" end="0"/>
                                            </p:txEl>
                                          </p:spTgt>
                                        </p:tgtEl>
                                        <p:attrNameLst>
                                          <p:attrName>style.visibility</p:attrName>
                                        </p:attrNameLst>
                                      </p:cBhvr>
                                      <p:to>
                                        <p:strVal val="visible"/>
                                      </p:to>
                                    </p:set>
                                  </p:childTnLst>
                                </p:cTn>
                              </p:par>
                              <p:par>
                                <p:cTn id="210" nodeType="withEffect" fill="hold" presetClass="entr" presetID="3" presetSubtype="10">
                                  <p:stCondLst>
                                    <p:cond delay="0"/>
                                  </p:stCondLst>
                                  <p:childTnLst>
                                    <p:set>
                                      <p:cBhvr>
                                        <p:cTn id="211" dur="1" fill="hold">
                                          <p:stCondLst>
                                            <p:cond delay="0"/>
                                          </p:stCondLst>
                                        </p:cTn>
                                        <p:tgtEl>
                                          <p:spTgt spid="244"/>
                                        </p:tgtEl>
                                        <p:attrNameLst>
                                          <p:attrName>style.visibility</p:attrName>
                                        </p:attrNameLst>
                                      </p:cBhvr>
                                      <p:to>
                                        <p:strVal val="visible"/>
                                      </p:to>
                                    </p:set>
                                    <p:animEffect filter="blinds(horizontal)" transition="in">
                                      <p:cBhvr additive="repl">
                                        <p:cTn id="212" dur="500"/>
                                        <p:tgtEl>
                                          <p:spTgt spid="244"/>
                                        </p:tgtEl>
                                      </p:cBhvr>
                                    </p:animEffect>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1">
                                  <p:stCondLst>
                                    <p:cond delay="0"/>
                                  </p:stCondLst>
                                  <p:childTnLst>
                                    <p:set>
                                      <p:cBhvr>
                                        <p:cTn id="216" dur="1" fill="hold">
                                          <p:stCondLst>
                                            <p:cond delay="0"/>
                                          </p:stCondLst>
                                        </p:cTn>
                                        <p:tgtEl>
                                          <p:spTgt spid="243"/>
                                        </p:tgtEl>
                                        <p:attrNameLst>
                                          <p:attrName>style.visibility</p:attrName>
                                        </p:attrNameLst>
                                      </p:cBhvr>
                                      <p:to>
                                        <p:strVal val="visible"/>
                                      </p:to>
                                    </p:set>
                                  </p:childTnLst>
                                </p:cTn>
                              </p:par>
                              <p:par>
                                <p:cTn id="217" nodeType="withEffect" fill="hold" presetClass="entr" presetID="3" presetSubtype="10">
                                  <p:stCondLst>
                                    <p:cond delay="0"/>
                                  </p:stCondLst>
                                  <p:childTnLst>
                                    <p:set>
                                      <p:cBhvr>
                                        <p:cTn id="218" dur="1" fill="hold">
                                          <p:stCondLst>
                                            <p:cond delay="0"/>
                                          </p:stCondLst>
                                        </p:cTn>
                                        <p:tgtEl>
                                          <p:spTgt spid="245"/>
                                        </p:tgtEl>
                                        <p:attrNameLst>
                                          <p:attrName>style.visibility</p:attrName>
                                        </p:attrNameLst>
                                      </p:cBhvr>
                                      <p:to>
                                        <p:strVal val="visible"/>
                                      </p:to>
                                    </p:set>
                                    <p:animEffect filter="blinds(horizontal)" transition="in">
                                      <p:cBhvr additive="repl">
                                        <p:cTn id="219"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PlaceHolder 1"/>
          <p:cNvSpPr>
            <a:spLocks noGrp="1"/>
          </p:cNvSpPr>
          <p:nvPr>
            <p:ph/>
          </p:nvPr>
        </p:nvSpPr>
        <p:spPr>
          <a:xfrm>
            <a:off x="720000" y="2340000"/>
            <a:ext cx="3676680" cy="898920"/>
          </a:xfrm>
          <a:prstGeom prst="rect">
            <a:avLst/>
          </a:prstGeom>
          <a:noFill/>
          <a:ln w="0">
            <a:noFill/>
          </a:ln>
        </p:spPr>
        <p:txBody>
          <a:bodyPr lIns="90000" rIns="90000" tIns="45000" bIns="45000" anchor="t">
            <a:normAutofit/>
          </a:bodyPr>
          <a:p>
            <a:pPr marL="432000" indent="-324000">
              <a:lnSpc>
                <a:spcPct val="150000"/>
              </a:lnSpc>
              <a:spcBef>
                <a:spcPts val="1001"/>
              </a:spcBef>
              <a:buClr>
                <a:srgbClr val="000000"/>
              </a:buClr>
              <a:buSzPct val="45000"/>
              <a:buFont typeface="Wingdings" charset="2"/>
              <a:buChar char=""/>
              <a:tabLst>
                <a:tab algn="l" pos="0"/>
              </a:tabLst>
            </a:pPr>
            <a:r>
              <a:rPr b="0" lang="en-SE" sz="1300" spc="-1" strike="noStrike">
                <a:solidFill>
                  <a:srgbClr val="000000"/>
                </a:solidFill>
                <a:latin typeface="Graphik Regular"/>
              </a:rPr>
              <a:t>Listen on interfaces instead of IP addresses</a:t>
            </a:r>
            <a:endParaRPr b="0" lang="uk-UA" sz="1300" spc="-1" strike="noStrike">
              <a:latin typeface="Arial"/>
            </a:endParaRPr>
          </a:p>
        </p:txBody>
      </p:sp>
      <p:sp>
        <p:nvSpPr>
          <p:cNvPr id="247" name="Title 1"/>
          <p:cNvSpPr/>
          <p:nvPr/>
        </p:nvSpPr>
        <p:spPr>
          <a:xfrm>
            <a:off x="540000" y="540000"/>
            <a:ext cx="10514160" cy="132408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pPr>
            <a:r>
              <a:rPr b="0" lang="en-SE" sz="4000" spc="-1" strike="noStrike">
                <a:solidFill>
                  <a:srgbClr val="000000"/>
                </a:solidFill>
                <a:latin typeface="Aleksei"/>
                <a:ea typeface="DejaVu Sans"/>
              </a:rPr>
              <a:t>Configuring LoadBalancer</a:t>
            </a:r>
            <a:endParaRPr b="0" lang="uk-UA" sz="4000" spc="-1" strike="noStrike">
              <a:latin typeface="Arial"/>
            </a:endParaRPr>
          </a:p>
        </p:txBody>
      </p:sp>
      <p:grpSp>
        <p:nvGrpSpPr>
          <p:cNvPr id="248" name="Group 7"/>
          <p:cNvGrpSpPr/>
          <p:nvPr/>
        </p:nvGrpSpPr>
        <p:grpSpPr>
          <a:xfrm>
            <a:off x="360000" y="6296400"/>
            <a:ext cx="11470680" cy="272160"/>
            <a:chOff x="360000" y="6296400"/>
            <a:chExt cx="11470680" cy="272160"/>
          </a:xfrm>
        </p:grpSpPr>
        <p:pic>
          <p:nvPicPr>
            <p:cNvPr id="249" name="Picture 8" descr=""/>
            <p:cNvPicPr/>
            <p:nvPr/>
          </p:nvPicPr>
          <p:blipFill>
            <a:blip r:embed="rId1"/>
            <a:stretch/>
          </p:blipFill>
          <p:spPr>
            <a:xfrm>
              <a:off x="360000" y="6325560"/>
              <a:ext cx="846000" cy="199440"/>
            </a:xfrm>
            <a:prstGeom prst="rect">
              <a:avLst/>
            </a:prstGeom>
            <a:ln w="0">
              <a:noFill/>
            </a:ln>
          </p:spPr>
        </p:pic>
        <p:sp>
          <p:nvSpPr>
            <p:cNvPr id="250" name="TextBox 6"/>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251" name="Content Placeholder 1"/>
          <p:cNvSpPr/>
          <p:nvPr/>
        </p:nvSpPr>
        <p:spPr>
          <a:xfrm>
            <a:off x="720000" y="3060000"/>
            <a:ext cx="3676680" cy="898920"/>
          </a:xfrm>
          <a:prstGeom prst="rect">
            <a:avLst/>
          </a:prstGeom>
          <a:noFill/>
          <a:ln w="0">
            <a:noFill/>
          </a:ln>
        </p:spPr>
        <p:style>
          <a:lnRef idx="0"/>
          <a:fillRef idx="0"/>
          <a:effectRef idx="0"/>
          <a:fontRef idx="minor"/>
        </p:style>
        <p:txBody>
          <a:bodyPr lIns="90000" rIns="90000" tIns="45000" bIns="45000" anchor="t">
            <a:normAutofit/>
          </a:bodyPr>
          <a:p>
            <a:pPr marL="432000" indent="-324000">
              <a:lnSpc>
                <a:spcPct val="150000"/>
              </a:lnSpc>
              <a:spcBef>
                <a:spcPts val="1001"/>
              </a:spcBef>
              <a:buClr>
                <a:srgbClr val="000000"/>
              </a:buClr>
              <a:buSzPct val="45000"/>
              <a:buFont typeface="Wingdings" charset="2"/>
              <a:buChar char=""/>
              <a:tabLst>
                <a:tab algn="l" pos="0"/>
              </a:tabLst>
            </a:pPr>
            <a:r>
              <a:rPr b="0" lang="en-SE" sz="1300" spc="-1" strike="noStrike">
                <a:solidFill>
                  <a:srgbClr val="000000"/>
                </a:solidFill>
                <a:latin typeface="Graphik Regular"/>
                <a:ea typeface="DejaVu Sans"/>
              </a:rPr>
              <a:t>Use backend in own AZ first, fallback to others when required</a:t>
            </a:r>
            <a:endParaRPr b="0" lang="uk-UA" sz="1300" spc="-1" strike="noStrike">
              <a:latin typeface="Arial"/>
            </a:endParaRPr>
          </a:p>
        </p:txBody>
      </p:sp>
      <p:sp>
        <p:nvSpPr>
          <p:cNvPr id="252" name="Content Placeholder 3"/>
          <p:cNvSpPr/>
          <p:nvPr/>
        </p:nvSpPr>
        <p:spPr>
          <a:xfrm>
            <a:off x="720000" y="3780000"/>
            <a:ext cx="3676680" cy="898920"/>
          </a:xfrm>
          <a:prstGeom prst="rect">
            <a:avLst/>
          </a:prstGeom>
          <a:noFill/>
          <a:ln w="0">
            <a:noFill/>
          </a:ln>
        </p:spPr>
        <p:style>
          <a:lnRef idx="0"/>
          <a:fillRef idx="0"/>
          <a:effectRef idx="0"/>
          <a:fontRef idx="minor"/>
        </p:style>
        <p:txBody>
          <a:bodyPr lIns="90000" rIns="90000" tIns="45000" bIns="45000" anchor="t">
            <a:normAutofit/>
          </a:bodyPr>
          <a:p>
            <a:pPr marL="432000" indent="-324000">
              <a:lnSpc>
                <a:spcPct val="150000"/>
              </a:lnSpc>
              <a:spcBef>
                <a:spcPts val="1001"/>
              </a:spcBef>
              <a:buClr>
                <a:srgbClr val="000000"/>
              </a:buClr>
              <a:buSzPct val="45000"/>
              <a:buFont typeface="Wingdings" charset="2"/>
              <a:buChar char=""/>
              <a:tabLst>
                <a:tab algn="l" pos="0"/>
              </a:tabLst>
            </a:pPr>
            <a:r>
              <a:rPr b="0" lang="en-SE" sz="1300" spc="-1" strike="noStrike">
                <a:solidFill>
                  <a:srgbClr val="000000"/>
                </a:solidFill>
                <a:latin typeface="Graphik Regular"/>
                <a:ea typeface="DejaVu Sans"/>
              </a:rPr>
              <a:t>Use central backend for some services (like mariadb)</a:t>
            </a:r>
            <a:endParaRPr b="0" lang="uk-UA" sz="1300" spc="-1" strike="noStrike">
              <a:latin typeface="Arial"/>
            </a:endParaRPr>
          </a:p>
        </p:txBody>
      </p:sp>
      <p:pic>
        <p:nvPicPr>
          <p:cNvPr id="253" name="" descr=""/>
          <p:cNvPicPr/>
          <p:nvPr/>
        </p:nvPicPr>
        <p:blipFill>
          <a:blip r:embed="rId2"/>
          <a:stretch/>
        </p:blipFill>
        <p:spPr>
          <a:xfrm>
            <a:off x="5940000" y="1285200"/>
            <a:ext cx="9142560" cy="6856560"/>
          </a:xfrm>
          <a:prstGeom prst="rect">
            <a:avLst/>
          </a:prstGeom>
          <a:ln w="0">
            <a:noFill/>
          </a:ln>
        </p:spPr>
      </p:pic>
      <p:pic>
        <p:nvPicPr>
          <p:cNvPr id="254" name="" descr=""/>
          <p:cNvPicPr/>
          <p:nvPr/>
        </p:nvPicPr>
        <p:blipFill>
          <a:blip r:embed="rId3"/>
          <a:stretch/>
        </p:blipFill>
        <p:spPr>
          <a:xfrm>
            <a:off x="5914440" y="2109240"/>
            <a:ext cx="9142560" cy="6856560"/>
          </a:xfrm>
          <a:prstGeom prst="rect">
            <a:avLst/>
          </a:prstGeom>
          <a:ln w="0">
            <a:noFill/>
          </a:ln>
        </p:spPr>
      </p:pic>
      <p:pic>
        <p:nvPicPr>
          <p:cNvPr id="255" name="" descr=""/>
          <p:cNvPicPr/>
          <p:nvPr/>
        </p:nvPicPr>
        <p:blipFill>
          <a:blip r:embed="rId4"/>
          <a:stretch/>
        </p:blipFill>
        <p:spPr>
          <a:xfrm>
            <a:off x="5940000" y="3429000"/>
            <a:ext cx="9142560" cy="6856560"/>
          </a:xfrm>
          <a:prstGeom prst="rect">
            <a:avLst/>
          </a:prstGeom>
          <a:ln w="0">
            <a:noFill/>
          </a:ln>
        </p:spPr>
      </p:pic>
    </p:spTree>
  </p:cSld>
  <mc:AlternateContent>
    <mc:Choice Requires="p14">
      <p:transition spd="slow" p14:dur="2000"/>
    </mc:Choice>
    <mc:Fallback>
      <p:transition spd="slow"/>
    </mc:Fallback>
  </mc:AlternateContent>
  <p:timing>
    <p:tnLst>
      <p:par>
        <p:cTn id="220" dur="indefinite" restart="never" nodeType="tmRoot">
          <p:childTnLst>
            <p:seq>
              <p:cTn id="221" dur="indefinite" nodeType="mainSeq">
                <p:childTnLst>
                  <p:par>
                    <p:cTn id="222" fill="hold">
                      <p:stCondLst>
                        <p:cond delay="indefinite"/>
                      </p:stCondLst>
                      <p:childTnLst>
                        <p:par>
                          <p:cTn id="223" fill="hold">
                            <p:stCondLst>
                              <p:cond delay="0"/>
                            </p:stCondLst>
                            <p:childTnLst>
                              <p:par>
                                <p:cTn id="224" nodeType="clickEffect" fill="hold" presetClass="entr" presetID="1">
                                  <p:stCondLst>
                                    <p:cond delay="0"/>
                                  </p:stCondLst>
                                  <p:childTnLst>
                                    <p:set>
                                      <p:cBhvr>
                                        <p:cTn id="225" fill="hold">
                                          <p:stCondLst>
                                            <p:cond delay="0"/>
                                          </p:stCondLst>
                                        </p:cTn>
                                        <p:tgtEl>
                                          <p:spTgt spid="246">
                                            <p:txEl>
                                              <p:pRg st="0" end="0"/>
                                            </p:txEl>
                                          </p:spTgt>
                                        </p:tgtEl>
                                        <p:attrNameLst>
                                          <p:attrName>style.visibility</p:attrName>
                                        </p:attrNameLst>
                                      </p:cBhvr>
                                      <p:to>
                                        <p:strVal val="visible"/>
                                      </p:to>
                                    </p:set>
                                  </p:childTnLst>
                                </p:cTn>
                              </p:par>
                              <p:par>
                                <p:cTn id="226" nodeType="withEffect" fill="hold" presetClass="entr" presetID="3" presetSubtype="10">
                                  <p:stCondLst>
                                    <p:cond delay="0"/>
                                  </p:stCondLst>
                                  <p:childTnLst>
                                    <p:set>
                                      <p:cBhvr>
                                        <p:cTn id="227" dur="1" fill="hold">
                                          <p:stCondLst>
                                            <p:cond delay="0"/>
                                          </p:stCondLst>
                                        </p:cTn>
                                        <p:tgtEl>
                                          <p:spTgt spid="253"/>
                                        </p:tgtEl>
                                        <p:attrNameLst>
                                          <p:attrName>style.visibility</p:attrName>
                                        </p:attrNameLst>
                                      </p:cBhvr>
                                      <p:to>
                                        <p:strVal val="visible"/>
                                      </p:to>
                                    </p:set>
                                    <p:animEffect filter="blinds(horizontal)" transition="in">
                                      <p:cBhvr additive="repl">
                                        <p:cTn id="228" dur="500"/>
                                        <p:tgtEl>
                                          <p:spTgt spid="253"/>
                                        </p:tgtEl>
                                      </p:cBhvr>
                                    </p:animEffect>
                                  </p:childTnLst>
                                </p:cTn>
                              </p:par>
                            </p:childTnLst>
                          </p:cTn>
                        </p:par>
                      </p:childTnLst>
                    </p:cTn>
                  </p:par>
                  <p:par>
                    <p:cTn id="229" fill="hold">
                      <p:stCondLst>
                        <p:cond delay="indefinite"/>
                      </p:stCondLst>
                      <p:childTnLst>
                        <p:par>
                          <p:cTn id="230" fill="hold">
                            <p:stCondLst>
                              <p:cond delay="0"/>
                            </p:stCondLst>
                            <p:childTnLst>
                              <p:par>
                                <p:cTn id="231" nodeType="clickEffect" fill="hold" presetClass="entr" presetID="1">
                                  <p:stCondLst>
                                    <p:cond delay="0"/>
                                  </p:stCondLst>
                                  <p:childTnLst>
                                    <p:set>
                                      <p:cBhvr>
                                        <p:cTn id="232" dur="1" fill="hold">
                                          <p:stCondLst>
                                            <p:cond delay="0"/>
                                          </p:stCondLst>
                                        </p:cTn>
                                        <p:tgtEl>
                                          <p:spTgt spid="251">
                                            <p:txEl>
                                              <p:pRg st="0" end="0"/>
                                            </p:txEl>
                                          </p:spTgt>
                                        </p:tgtEl>
                                        <p:attrNameLst>
                                          <p:attrName>style.visibility</p:attrName>
                                        </p:attrNameLst>
                                      </p:cBhvr>
                                      <p:to>
                                        <p:strVal val="visible"/>
                                      </p:to>
                                    </p:set>
                                  </p:childTnLst>
                                </p:cTn>
                              </p:par>
                              <p:par>
                                <p:cTn id="233" nodeType="withEffect" fill="hold" presetClass="entr" presetID="3" presetSubtype="10">
                                  <p:stCondLst>
                                    <p:cond delay="0"/>
                                  </p:stCondLst>
                                  <p:childTnLst>
                                    <p:set>
                                      <p:cBhvr>
                                        <p:cTn id="234" dur="1" fill="hold">
                                          <p:stCondLst>
                                            <p:cond delay="0"/>
                                          </p:stCondLst>
                                        </p:cTn>
                                        <p:tgtEl>
                                          <p:spTgt spid="254"/>
                                        </p:tgtEl>
                                        <p:attrNameLst>
                                          <p:attrName>style.visibility</p:attrName>
                                        </p:attrNameLst>
                                      </p:cBhvr>
                                      <p:to>
                                        <p:strVal val="visible"/>
                                      </p:to>
                                    </p:set>
                                    <p:animEffect filter="blinds(horizontal)" transition="in">
                                      <p:cBhvr additive="repl">
                                        <p:cTn id="235" dur="500"/>
                                        <p:tgtEl>
                                          <p:spTgt spid="254"/>
                                        </p:tgtEl>
                                      </p:cBhvr>
                                    </p:animEffect>
                                  </p:childTnLst>
                                </p:cTn>
                              </p:par>
                            </p:childTnLst>
                          </p:cTn>
                        </p:par>
                      </p:childTnLst>
                    </p:cTn>
                  </p:par>
                  <p:par>
                    <p:cTn id="236" fill="hold">
                      <p:stCondLst>
                        <p:cond delay="indefinite"/>
                      </p:stCondLst>
                      <p:childTnLst>
                        <p:par>
                          <p:cTn id="237" fill="hold">
                            <p:stCondLst>
                              <p:cond delay="0"/>
                            </p:stCondLst>
                            <p:childTnLst>
                              <p:par>
                                <p:cTn id="238" nodeType="clickEffect" fill="hold" presetClass="entr" presetID="1">
                                  <p:stCondLst>
                                    <p:cond delay="0"/>
                                  </p:stCondLst>
                                  <p:childTnLst>
                                    <p:set>
                                      <p:cBhvr>
                                        <p:cTn id="239" dur="1" fill="hold">
                                          <p:stCondLst>
                                            <p:cond delay="0"/>
                                          </p:stCondLst>
                                        </p:cTn>
                                        <p:tgtEl>
                                          <p:spTgt spid="252">
                                            <p:txEl>
                                              <p:pRg st="0" end="0"/>
                                            </p:txEl>
                                          </p:spTgt>
                                        </p:tgtEl>
                                        <p:attrNameLst>
                                          <p:attrName>style.visibility</p:attrName>
                                        </p:attrNameLst>
                                      </p:cBhvr>
                                      <p:to>
                                        <p:strVal val="visible"/>
                                      </p:to>
                                    </p:set>
                                  </p:childTnLst>
                                </p:cTn>
                              </p:par>
                              <p:par>
                                <p:cTn id="240" nodeType="withEffect" fill="hold" presetClass="entr" presetID="3" presetSubtype="10">
                                  <p:stCondLst>
                                    <p:cond delay="0"/>
                                  </p:stCondLst>
                                  <p:childTnLst>
                                    <p:set>
                                      <p:cBhvr>
                                        <p:cTn id="241" dur="1" fill="hold">
                                          <p:stCondLst>
                                            <p:cond delay="0"/>
                                          </p:stCondLst>
                                        </p:cTn>
                                        <p:tgtEl>
                                          <p:spTgt spid="255"/>
                                        </p:tgtEl>
                                        <p:attrNameLst>
                                          <p:attrName>style.visibility</p:attrName>
                                        </p:attrNameLst>
                                      </p:cBhvr>
                                      <p:to>
                                        <p:strVal val="visible"/>
                                      </p:to>
                                    </p:set>
                                    <p:animEffect filter="blinds(horizontal)" transition="in">
                                      <p:cBhvr additive="repl">
                                        <p:cTn id="242"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PlaceHolder 1"/>
          <p:cNvSpPr>
            <a:spLocks noGrp="1"/>
          </p:cNvSpPr>
          <p:nvPr>
            <p:ph/>
          </p:nvPr>
        </p:nvSpPr>
        <p:spPr>
          <a:xfrm>
            <a:off x="360000" y="1620000"/>
            <a:ext cx="5398920" cy="898920"/>
          </a:xfrm>
          <a:prstGeom prst="rect">
            <a:avLst/>
          </a:prstGeom>
          <a:noFill/>
          <a:ln w="0">
            <a:noFill/>
          </a:ln>
        </p:spPr>
        <p:txBody>
          <a:bodyPr lIns="90000" rIns="90000" tIns="45000" bIns="45000" anchor="b">
            <a:noAutofit/>
          </a:bodyPr>
          <a:p>
            <a:pPr marL="432000" indent="-324000">
              <a:lnSpc>
                <a:spcPct val="90000"/>
              </a:lnSpc>
              <a:spcBef>
                <a:spcPts val="567"/>
              </a:spcBef>
              <a:buClr>
                <a:srgbClr val="000000"/>
              </a:buClr>
              <a:buSzPct val="45000"/>
              <a:buFont typeface="Wingdings" charset="2"/>
              <a:buChar char=""/>
            </a:pPr>
            <a:r>
              <a:rPr b="0" lang="en-SE" sz="1300" spc="-1" strike="noStrike">
                <a:solidFill>
                  <a:srgbClr val="000000"/>
                </a:solidFill>
                <a:latin typeface="Graphik Regular"/>
              </a:rPr>
              <a:t>Define interfaces which will be used for Keepalived communication and IP addresses that will be spawned on them by keepalived</a:t>
            </a:r>
            <a:endParaRPr b="0" lang="uk-UA" sz="1300" spc="-1" strike="noStrike">
              <a:latin typeface="Arial"/>
            </a:endParaRPr>
          </a:p>
        </p:txBody>
      </p:sp>
      <p:sp>
        <p:nvSpPr>
          <p:cNvPr id="257" name="Title 13"/>
          <p:cNvSpPr/>
          <p:nvPr/>
        </p:nvSpPr>
        <p:spPr>
          <a:xfrm>
            <a:off x="540000" y="540000"/>
            <a:ext cx="10514160" cy="132408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pPr>
            <a:r>
              <a:rPr b="0" lang="en-SE" sz="4000" spc="-1" strike="noStrike">
                <a:solidFill>
                  <a:srgbClr val="000000"/>
                </a:solidFill>
                <a:latin typeface="Aleksei"/>
                <a:ea typeface="DejaVu Sans"/>
              </a:rPr>
              <a:t>Configuring VRRP for DNS RR</a:t>
            </a:r>
            <a:endParaRPr b="0" lang="uk-UA" sz="4000" spc="-1" strike="noStrike">
              <a:latin typeface="Arial"/>
            </a:endParaRPr>
          </a:p>
        </p:txBody>
      </p:sp>
      <p:grpSp>
        <p:nvGrpSpPr>
          <p:cNvPr id="258" name="Group 23"/>
          <p:cNvGrpSpPr/>
          <p:nvPr/>
        </p:nvGrpSpPr>
        <p:grpSpPr>
          <a:xfrm>
            <a:off x="360000" y="6296400"/>
            <a:ext cx="11470680" cy="272160"/>
            <a:chOff x="360000" y="6296400"/>
            <a:chExt cx="11470680" cy="272160"/>
          </a:xfrm>
        </p:grpSpPr>
        <p:pic>
          <p:nvPicPr>
            <p:cNvPr id="259" name="Picture 24" descr=""/>
            <p:cNvPicPr/>
            <p:nvPr/>
          </p:nvPicPr>
          <p:blipFill>
            <a:blip r:embed="rId1"/>
            <a:stretch/>
          </p:blipFill>
          <p:spPr>
            <a:xfrm>
              <a:off x="360000" y="6325560"/>
              <a:ext cx="846000" cy="199440"/>
            </a:xfrm>
            <a:prstGeom prst="rect">
              <a:avLst/>
            </a:prstGeom>
            <a:ln w="0">
              <a:noFill/>
            </a:ln>
          </p:spPr>
        </p:pic>
        <p:sp>
          <p:nvSpPr>
            <p:cNvPr id="260" name="TextBox 24"/>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261" name=""/>
          <p:cNvSpPr/>
          <p:nvPr/>
        </p:nvSpPr>
        <p:spPr>
          <a:xfrm>
            <a:off x="2088360" y="2788920"/>
            <a:ext cx="179640" cy="231480"/>
          </a:xfrm>
          <a:prstGeom prst="rect">
            <a:avLst/>
          </a:prstGeom>
          <a:noFill/>
          <a:ln w="0">
            <a:noFill/>
          </a:ln>
        </p:spPr>
        <p:style>
          <a:lnRef idx="0"/>
          <a:fillRef idx="0"/>
          <a:effectRef idx="0"/>
          <a:fontRef idx="minor"/>
        </p:style>
      </p:sp>
      <p:pic>
        <p:nvPicPr>
          <p:cNvPr id="262" name="" descr=""/>
          <p:cNvPicPr/>
          <p:nvPr/>
        </p:nvPicPr>
        <p:blipFill>
          <a:blip r:embed="rId2"/>
          <a:stretch/>
        </p:blipFill>
        <p:spPr>
          <a:xfrm>
            <a:off x="5580000" y="1080000"/>
            <a:ext cx="9142560" cy="6856560"/>
          </a:xfrm>
          <a:prstGeom prst="rect">
            <a:avLst/>
          </a:prstGeom>
          <a:ln w="0">
            <a:noFill/>
          </a:ln>
        </p:spPr>
      </p:pic>
      <p:pic>
        <p:nvPicPr>
          <p:cNvPr id="263" name="" descr=""/>
          <p:cNvPicPr/>
          <p:nvPr/>
        </p:nvPicPr>
        <p:blipFill>
          <a:blip r:embed="rId3"/>
          <a:stretch/>
        </p:blipFill>
        <p:spPr>
          <a:xfrm>
            <a:off x="360000" y="2700000"/>
            <a:ext cx="9142560" cy="6856560"/>
          </a:xfrm>
          <a:prstGeom prst="rect">
            <a:avLst/>
          </a:prstGeom>
          <a:ln w="0">
            <a:noFill/>
          </a:ln>
        </p:spPr>
      </p:pic>
      <p:sp>
        <p:nvSpPr>
          <p:cNvPr id="264" name="Content Placeholder 23"/>
          <p:cNvSpPr/>
          <p:nvPr/>
        </p:nvSpPr>
        <p:spPr>
          <a:xfrm>
            <a:off x="6300000" y="2340000"/>
            <a:ext cx="5398920" cy="898920"/>
          </a:xfrm>
          <a:prstGeom prst="rect">
            <a:avLst/>
          </a:prstGeom>
          <a:noFill/>
          <a:ln w="0">
            <a:noFill/>
          </a:ln>
        </p:spPr>
        <p:style>
          <a:lnRef idx="0"/>
          <a:fillRef idx="0"/>
          <a:effectRef idx="0"/>
          <a:fontRef idx="minor"/>
        </p:style>
        <p:txBody>
          <a:bodyPr lIns="90000" rIns="90000" tIns="45000" bIns="45000" anchor="b">
            <a:noAutofit/>
          </a:bodyPr>
          <a:p>
            <a:pPr marL="432000" indent="-324000">
              <a:lnSpc>
                <a:spcPct val="90000"/>
              </a:lnSpc>
              <a:spcBef>
                <a:spcPts val="567"/>
              </a:spcBef>
              <a:buClr>
                <a:srgbClr val="000000"/>
              </a:buClr>
              <a:buSzPct val="45000"/>
              <a:buFont typeface="Wingdings" charset="2"/>
              <a:buChar char=""/>
            </a:pPr>
            <a:r>
              <a:rPr b="0" lang="en-SE" sz="1300" spc="-1" strike="noStrike">
                <a:solidFill>
                  <a:srgbClr val="000000"/>
                </a:solidFill>
                <a:latin typeface="Graphik Regular"/>
                <a:ea typeface="DejaVu Sans"/>
              </a:rPr>
              <a:t>Define keepalived VRRP instances</a:t>
            </a:r>
            <a:endParaRPr b="0" lang="uk-UA" sz="1300" spc="-1" strike="noStrike">
              <a:latin typeface="Arial"/>
            </a:endParaRPr>
          </a:p>
        </p:txBody>
      </p:sp>
    </p:spTree>
  </p:cSld>
  <mc:AlternateContent>
    <mc:Choice Requires="p14">
      <p:transition spd="slow" p14:dur="2000"/>
    </mc:Choice>
    <mc:Fallback>
      <p:transition spd="slow"/>
    </mc:Fallback>
  </mc:AlternateContent>
  <p:timing>
    <p:tnLst>
      <p:par>
        <p:cTn id="243" dur="indefinite" restart="never" nodeType="tmRoot">
          <p:childTnLst>
            <p:seq>
              <p:cTn id="244" dur="indefinite" nodeType="mainSeq">
                <p:childTnLst>
                  <p:par>
                    <p:cTn id="245" fill="hold">
                      <p:stCondLst>
                        <p:cond delay="indefinite"/>
                      </p:stCondLst>
                      <p:childTnLst>
                        <p:par>
                          <p:cTn id="246" fill="hold">
                            <p:stCondLst>
                              <p:cond delay="0"/>
                            </p:stCondLst>
                            <p:childTnLst>
                              <p:par>
                                <p:cTn id="247" nodeType="clickEffect" fill="hold" presetClass="entr" presetID="1">
                                  <p:stCondLst>
                                    <p:cond delay="0"/>
                                  </p:stCondLst>
                                  <p:childTnLst>
                                    <p:set>
                                      <p:cBhvr>
                                        <p:cTn id="248" dur="1" fill="hold">
                                          <p:stCondLst>
                                            <p:cond delay="0"/>
                                          </p:stCondLst>
                                        </p:cTn>
                                        <p:tgtEl>
                                          <p:spTgt spid="256">
                                            <p:txEl>
                                              <p:pRg st="0" end="0"/>
                                            </p:txEl>
                                          </p:spTgt>
                                        </p:tgtEl>
                                        <p:attrNameLst>
                                          <p:attrName>style.visibility</p:attrName>
                                        </p:attrNameLst>
                                      </p:cBhvr>
                                      <p:to>
                                        <p:strVal val="visible"/>
                                      </p:to>
                                    </p:set>
                                  </p:childTnLst>
                                </p:cTn>
                              </p:par>
                            </p:childTnLst>
                          </p:cTn>
                        </p:par>
                        <p:par>
                          <p:cTn id="249" fill="hold">
                            <p:stCondLst>
                              <p:cond delay="1"/>
                            </p:stCondLst>
                            <p:childTnLst>
                              <p:par>
                                <p:cTn id="250" nodeType="afterEffect" fill="hold" presetClass="entr" presetID="3" presetSubtype="10">
                                  <p:stCondLst>
                                    <p:cond delay="200"/>
                                  </p:stCondLst>
                                  <p:childTnLst>
                                    <p:set>
                                      <p:cBhvr>
                                        <p:cTn id="251" dur="1" fill="hold">
                                          <p:stCondLst>
                                            <p:cond delay="0"/>
                                          </p:stCondLst>
                                        </p:cTn>
                                        <p:tgtEl>
                                          <p:spTgt spid="262"/>
                                        </p:tgtEl>
                                        <p:attrNameLst>
                                          <p:attrName>style.visibility</p:attrName>
                                        </p:attrNameLst>
                                      </p:cBhvr>
                                      <p:to>
                                        <p:strVal val="visible"/>
                                      </p:to>
                                    </p:set>
                                    <p:animEffect filter="blinds(horizontal)" transition="in">
                                      <p:cBhvr additive="repl">
                                        <p:cTn id="252" dur="500"/>
                                        <p:tgtEl>
                                          <p:spTgt spid="262"/>
                                        </p:tgtEl>
                                      </p:cBhvr>
                                    </p:animEffect>
                                  </p:childTnLst>
                                </p:cTn>
                              </p:par>
                            </p:childTnLst>
                          </p:cTn>
                        </p:par>
                      </p:childTnLst>
                    </p:cTn>
                  </p:par>
                  <p:par>
                    <p:cTn id="253" fill="hold">
                      <p:stCondLst>
                        <p:cond delay="indefinite"/>
                      </p:stCondLst>
                      <p:childTnLst>
                        <p:par>
                          <p:cTn id="254" fill="hold">
                            <p:stCondLst>
                              <p:cond delay="0"/>
                            </p:stCondLst>
                            <p:childTnLst>
                              <p:par>
                                <p:cTn id="255" nodeType="clickEffect" fill="hold" presetClass="entr" presetID="1">
                                  <p:stCondLst>
                                    <p:cond delay="0"/>
                                  </p:stCondLst>
                                  <p:childTnLst>
                                    <p:set>
                                      <p:cBhvr>
                                        <p:cTn id="256" dur="1" fill="hold">
                                          <p:stCondLst>
                                            <p:cond delay="0"/>
                                          </p:stCondLst>
                                        </p:cTn>
                                        <p:tgtEl>
                                          <p:spTgt spid="264">
                                            <p:txEl>
                                              <p:pRg st="0" end="0"/>
                                            </p:txEl>
                                          </p:spTgt>
                                        </p:tgtEl>
                                        <p:attrNameLst>
                                          <p:attrName>style.visibility</p:attrName>
                                        </p:attrNameLst>
                                      </p:cBhvr>
                                      <p:to>
                                        <p:strVal val="visible"/>
                                      </p:to>
                                    </p:set>
                                  </p:childTnLst>
                                </p:cTn>
                              </p:par>
                            </p:childTnLst>
                          </p:cTn>
                        </p:par>
                        <p:par>
                          <p:cTn id="257" fill="hold">
                            <p:stCondLst>
                              <p:cond delay="1"/>
                            </p:stCondLst>
                            <p:childTnLst>
                              <p:par>
                                <p:cTn id="258" nodeType="afterEffect" fill="hold" presetClass="entr" presetID="3" presetSubtype="10">
                                  <p:stCondLst>
                                    <p:cond delay="500"/>
                                  </p:stCondLst>
                                  <p:childTnLst>
                                    <p:set>
                                      <p:cBhvr>
                                        <p:cTn id="259" dur="1" fill="hold">
                                          <p:stCondLst>
                                            <p:cond delay="0"/>
                                          </p:stCondLst>
                                        </p:cTn>
                                        <p:tgtEl>
                                          <p:spTgt spid="263"/>
                                        </p:tgtEl>
                                        <p:attrNameLst>
                                          <p:attrName>style.visibility</p:attrName>
                                        </p:attrNameLst>
                                      </p:cBhvr>
                                      <p:to>
                                        <p:strVal val="visible"/>
                                      </p:to>
                                    </p:set>
                                    <p:animEffect filter="blinds(horizontal)" transition="in">
                                      <p:cBhvr additive="repl">
                                        <p:cTn id="260"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6600"/>
        </a:solidFill>
      </p:bgPr>
    </p:bg>
    <p:spTree>
      <p:nvGrpSpPr>
        <p:cNvPr id="1" name=""/>
        <p:cNvGrpSpPr/>
        <p:nvPr/>
      </p:nvGrpSpPr>
      <p:grpSpPr>
        <a:xfrm>
          <a:off x="0" y="0"/>
          <a:ext cx="0" cy="0"/>
          <a:chOff x="0" y="0"/>
          <a:chExt cx="0" cy="0"/>
        </a:xfrm>
      </p:grpSpPr>
      <p:sp>
        <p:nvSpPr>
          <p:cNvPr id="265" name="PlaceHolder 1"/>
          <p:cNvSpPr>
            <a:spLocks noGrp="1"/>
          </p:cNvSpPr>
          <p:nvPr>
            <p:ph type="title"/>
          </p:nvPr>
        </p:nvSpPr>
        <p:spPr>
          <a:xfrm>
            <a:off x="1440000" y="-47160"/>
            <a:ext cx="9142560" cy="2386080"/>
          </a:xfrm>
          <a:prstGeom prst="rect">
            <a:avLst/>
          </a:prstGeom>
          <a:noFill/>
          <a:ln w="0">
            <a:noFill/>
          </a:ln>
        </p:spPr>
        <p:txBody>
          <a:bodyPr lIns="0" rIns="0" tIns="0" bIns="0" anchor="ctr">
            <a:noAutofit/>
          </a:bodyPr>
          <a:p>
            <a:pPr algn="ctr">
              <a:lnSpc>
                <a:spcPct val="90000"/>
              </a:lnSpc>
              <a:buNone/>
            </a:pPr>
            <a:r>
              <a:rPr b="0" lang="en-SE" sz="6000" spc="-1" strike="noStrike">
                <a:solidFill>
                  <a:srgbClr val="000000"/>
                </a:solidFill>
                <a:latin typeface="Aleksei"/>
              </a:rPr>
              <a:t>Thank you!</a:t>
            </a:r>
            <a:br>
              <a:rPr sz="6000"/>
            </a:br>
            <a:r>
              <a:rPr b="0" lang="en-SE" sz="6000" spc="-1" strike="noStrike">
                <a:solidFill>
                  <a:srgbClr val="000000"/>
                </a:solidFill>
                <a:latin typeface="Aleksei"/>
              </a:rPr>
              <a:t>Questions?</a:t>
            </a:r>
            <a:endParaRPr b="0" lang="uk-UA" sz="6000" spc="-1" strike="noStrike">
              <a:latin typeface="Arial"/>
            </a:endParaRPr>
          </a:p>
        </p:txBody>
      </p:sp>
      <p:grpSp>
        <p:nvGrpSpPr>
          <p:cNvPr id="266" name="Group 5"/>
          <p:cNvGrpSpPr/>
          <p:nvPr/>
        </p:nvGrpSpPr>
        <p:grpSpPr>
          <a:xfrm>
            <a:off x="360000" y="6296400"/>
            <a:ext cx="11470680" cy="272160"/>
            <a:chOff x="360000" y="6296400"/>
            <a:chExt cx="11470680" cy="272160"/>
          </a:xfrm>
        </p:grpSpPr>
        <p:pic>
          <p:nvPicPr>
            <p:cNvPr id="267" name="Picture 6" descr=""/>
            <p:cNvPicPr/>
            <p:nvPr/>
          </p:nvPicPr>
          <p:blipFill>
            <a:blip r:embed="rId1"/>
            <a:stretch/>
          </p:blipFill>
          <p:spPr>
            <a:xfrm>
              <a:off x="360000" y="6325560"/>
              <a:ext cx="846000" cy="199440"/>
            </a:xfrm>
            <a:prstGeom prst="rect">
              <a:avLst/>
            </a:prstGeom>
            <a:ln w="0">
              <a:noFill/>
            </a:ln>
          </p:spPr>
        </p:pic>
        <p:sp>
          <p:nvSpPr>
            <p:cNvPr id="268" name="TextBox 7"/>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pic>
        <p:nvPicPr>
          <p:cNvPr id="269" name="" descr=""/>
          <p:cNvPicPr/>
          <p:nvPr/>
        </p:nvPicPr>
        <p:blipFill>
          <a:blip r:embed="rId2"/>
          <a:stretch/>
        </p:blipFill>
        <p:spPr>
          <a:xfrm>
            <a:off x="180000" y="2802960"/>
            <a:ext cx="4318920" cy="615960"/>
          </a:xfrm>
          <a:prstGeom prst="rect">
            <a:avLst/>
          </a:prstGeom>
          <a:ln w="0">
            <a:noFill/>
          </a:ln>
        </p:spPr>
      </p:pic>
      <p:sp>
        <p:nvSpPr>
          <p:cNvPr id="270" name="Content Placeholder 18"/>
          <p:cNvSpPr/>
          <p:nvPr/>
        </p:nvSpPr>
        <p:spPr>
          <a:xfrm>
            <a:off x="0" y="3600000"/>
            <a:ext cx="3676680" cy="898920"/>
          </a:xfrm>
          <a:prstGeom prst="rect">
            <a:avLst/>
          </a:prstGeom>
          <a:noFill/>
          <a:ln w="0">
            <a:noFill/>
          </a:ln>
        </p:spPr>
        <p:style>
          <a:lnRef idx="0"/>
          <a:fillRef idx="0"/>
          <a:effectRef idx="0"/>
          <a:fontRef idx="minor"/>
        </p:style>
        <p:txBody>
          <a:bodyPr lIns="90000" rIns="90000" tIns="45000" bIns="45000" anchor="t">
            <a:normAutofit/>
          </a:bodyPr>
          <a:p>
            <a:pPr marL="432000" indent="-324000">
              <a:lnSpc>
                <a:spcPct val="150000"/>
              </a:lnSpc>
              <a:spcBef>
                <a:spcPts val="1001"/>
              </a:spcBef>
              <a:buClr>
                <a:srgbClr val="000000"/>
              </a:buClr>
              <a:buSzPct val="45000"/>
              <a:buFont typeface="Wingdings" charset="2"/>
              <a:buChar char=""/>
              <a:tabLst>
                <a:tab algn="l" pos="0"/>
              </a:tabLst>
            </a:pPr>
            <a:r>
              <a:rPr b="1" lang="en-SE" sz="1300" spc="-1" strike="noStrike">
                <a:solidFill>
                  <a:srgbClr val="000000"/>
                </a:solidFill>
                <a:latin typeface="Graphik Regular"/>
                <a:ea typeface="DejaVu Sans"/>
              </a:rPr>
              <a:t>IRC: #openstack-ansible on OFTC</a:t>
            </a:r>
            <a:endParaRPr b="0" lang="uk-UA" sz="1300" spc="-1" strike="noStrike">
              <a:latin typeface="Arial"/>
            </a:endParaRPr>
          </a:p>
        </p:txBody>
      </p:sp>
      <p:sp>
        <p:nvSpPr>
          <p:cNvPr id="271" name="Content Placeholder 24"/>
          <p:cNvSpPr/>
          <p:nvPr/>
        </p:nvSpPr>
        <p:spPr>
          <a:xfrm>
            <a:off x="0" y="4500000"/>
            <a:ext cx="3676680" cy="898920"/>
          </a:xfrm>
          <a:prstGeom prst="rect">
            <a:avLst/>
          </a:prstGeom>
          <a:noFill/>
          <a:ln w="0">
            <a:noFill/>
          </a:ln>
        </p:spPr>
        <p:style>
          <a:lnRef idx="0"/>
          <a:fillRef idx="0"/>
          <a:effectRef idx="0"/>
          <a:fontRef idx="minor"/>
        </p:style>
        <p:txBody>
          <a:bodyPr lIns="90000" rIns="90000" tIns="45000" bIns="45000" anchor="t">
            <a:normAutofit/>
          </a:bodyPr>
          <a:p>
            <a:pPr marL="432000" indent="-324000">
              <a:lnSpc>
                <a:spcPct val="150000"/>
              </a:lnSpc>
              <a:spcBef>
                <a:spcPts val="1001"/>
              </a:spcBef>
              <a:buClr>
                <a:srgbClr val="000000"/>
              </a:buClr>
              <a:buSzPct val="45000"/>
              <a:buFont typeface="Wingdings" charset="2"/>
              <a:buChar char=""/>
              <a:tabLst>
                <a:tab algn="l" pos="0"/>
              </a:tabLst>
            </a:pPr>
            <a:r>
              <a:rPr b="1" lang="en-SE" sz="1300" spc="-1" strike="noStrike">
                <a:solidFill>
                  <a:srgbClr val="000000"/>
                </a:solidFill>
                <a:latin typeface="Graphik Regular"/>
                <a:ea typeface="DejaVu Sans"/>
              </a:rPr>
              <a:t>Documentation:</a:t>
            </a:r>
            <a:endParaRPr b="0" lang="uk-UA" sz="1300" spc="-1" strike="noStrike">
              <a:latin typeface="Arial"/>
            </a:endParaRPr>
          </a:p>
        </p:txBody>
      </p:sp>
      <p:pic>
        <p:nvPicPr>
          <p:cNvPr id="272" name="" descr=""/>
          <p:cNvPicPr/>
          <p:nvPr/>
        </p:nvPicPr>
        <p:blipFill>
          <a:blip r:embed="rId3"/>
          <a:stretch/>
        </p:blipFill>
        <p:spPr>
          <a:xfrm>
            <a:off x="7380000" y="2728080"/>
            <a:ext cx="2158920" cy="510840"/>
          </a:xfrm>
          <a:prstGeom prst="rect">
            <a:avLst/>
          </a:prstGeom>
          <a:ln w="0">
            <a:noFill/>
          </a:ln>
        </p:spPr>
      </p:pic>
      <p:sp>
        <p:nvSpPr>
          <p:cNvPr id="273" name="Content Placeholder 25"/>
          <p:cNvSpPr/>
          <p:nvPr/>
        </p:nvSpPr>
        <p:spPr>
          <a:xfrm>
            <a:off x="7200000" y="4500720"/>
            <a:ext cx="3676680" cy="898920"/>
          </a:xfrm>
          <a:prstGeom prst="rect">
            <a:avLst/>
          </a:prstGeom>
          <a:noFill/>
          <a:ln w="0">
            <a:noFill/>
          </a:ln>
        </p:spPr>
        <p:style>
          <a:lnRef idx="0"/>
          <a:fillRef idx="0"/>
          <a:effectRef idx="0"/>
          <a:fontRef idx="minor"/>
        </p:style>
        <p:txBody>
          <a:bodyPr lIns="90000" rIns="90000" tIns="45000" bIns="45000" anchor="t">
            <a:normAutofit/>
          </a:bodyPr>
          <a:p>
            <a:pPr marL="432000" indent="-324000">
              <a:lnSpc>
                <a:spcPct val="150000"/>
              </a:lnSpc>
              <a:spcBef>
                <a:spcPts val="1001"/>
              </a:spcBef>
              <a:buClr>
                <a:srgbClr val="000000"/>
              </a:buClr>
              <a:buSzPct val="45000"/>
              <a:buFont typeface="Wingdings" charset="2"/>
              <a:buChar char=""/>
              <a:tabLst>
                <a:tab algn="l" pos="0"/>
              </a:tabLst>
            </a:pPr>
            <a:r>
              <a:rPr b="1" lang="en-SE" sz="1300" spc="-1" strike="noStrike">
                <a:solidFill>
                  <a:srgbClr val="000000"/>
                </a:solidFill>
                <a:latin typeface="Graphik Regular"/>
                <a:ea typeface="DejaVu Sans"/>
              </a:rPr>
              <a:t>Check our website:</a:t>
            </a:r>
            <a:endParaRPr b="0" lang="uk-UA" sz="1300" spc="-1" strike="noStrike">
              <a:latin typeface="Arial"/>
            </a:endParaRPr>
          </a:p>
        </p:txBody>
      </p:sp>
      <p:pic>
        <p:nvPicPr>
          <p:cNvPr id="274" name="" descr=""/>
          <p:cNvPicPr/>
          <p:nvPr/>
        </p:nvPicPr>
        <p:blipFill>
          <a:blip r:embed="rId4"/>
          <a:stretch/>
        </p:blipFill>
        <p:spPr>
          <a:xfrm>
            <a:off x="9540000" y="4140360"/>
            <a:ext cx="1619640" cy="1619640"/>
          </a:xfrm>
          <a:prstGeom prst="rect">
            <a:avLst/>
          </a:prstGeom>
          <a:ln w="0">
            <a:noFill/>
          </a:ln>
        </p:spPr>
      </p:pic>
      <p:pic>
        <p:nvPicPr>
          <p:cNvPr id="275" name="" descr=""/>
          <p:cNvPicPr/>
          <p:nvPr/>
        </p:nvPicPr>
        <p:blipFill>
          <a:blip r:embed="rId5"/>
          <a:stretch/>
        </p:blipFill>
        <p:spPr>
          <a:xfrm>
            <a:off x="1980000" y="4140000"/>
            <a:ext cx="1620000" cy="16200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sp>
        <p:nvSpPr>
          <p:cNvPr id="133" name="PlaceHolder 1"/>
          <p:cNvSpPr>
            <a:spLocks noGrp="1"/>
          </p:cNvSpPr>
          <p:nvPr>
            <p:ph type="title"/>
          </p:nvPr>
        </p:nvSpPr>
        <p:spPr>
          <a:xfrm>
            <a:off x="1523880" y="2235240"/>
            <a:ext cx="9142560" cy="2386080"/>
          </a:xfrm>
          <a:prstGeom prst="rect">
            <a:avLst/>
          </a:prstGeom>
          <a:noFill/>
          <a:ln w="0">
            <a:noFill/>
          </a:ln>
        </p:spPr>
        <p:txBody>
          <a:bodyPr lIns="0" rIns="0" tIns="0" bIns="0" anchor="ctr">
            <a:noAutofit/>
          </a:bodyPr>
          <a:p>
            <a:pPr algn="ctr">
              <a:lnSpc>
                <a:spcPct val="90000"/>
              </a:lnSpc>
              <a:buNone/>
            </a:pPr>
            <a:r>
              <a:rPr b="0" lang="en-SE" sz="6000" spc="-1" strike="noStrike">
                <a:solidFill>
                  <a:srgbClr val="000000"/>
                </a:solidFill>
                <a:latin typeface="Aleksei"/>
              </a:rPr>
              <a:t>Who we are?</a:t>
            </a:r>
            <a:endParaRPr b="0" lang="uk-UA" sz="6000" spc="-1" strike="noStrike">
              <a:latin typeface="Arial"/>
            </a:endParaRPr>
          </a:p>
        </p:txBody>
      </p:sp>
      <p:grpSp>
        <p:nvGrpSpPr>
          <p:cNvPr id="134" name="Group 5"/>
          <p:cNvGrpSpPr/>
          <p:nvPr/>
        </p:nvGrpSpPr>
        <p:grpSpPr>
          <a:xfrm>
            <a:off x="360000" y="6296400"/>
            <a:ext cx="11470680" cy="272160"/>
            <a:chOff x="360000" y="6296400"/>
            <a:chExt cx="11470680" cy="272160"/>
          </a:xfrm>
        </p:grpSpPr>
        <p:pic>
          <p:nvPicPr>
            <p:cNvPr id="135" name="Picture 6" descr=""/>
            <p:cNvPicPr/>
            <p:nvPr/>
          </p:nvPicPr>
          <p:blipFill>
            <a:blip r:embed="rId1"/>
            <a:stretch/>
          </p:blipFill>
          <p:spPr>
            <a:xfrm>
              <a:off x="360000" y="6325560"/>
              <a:ext cx="846000" cy="199440"/>
            </a:xfrm>
            <a:prstGeom prst="rect">
              <a:avLst/>
            </a:prstGeom>
            <a:ln w="0">
              <a:noFill/>
            </a:ln>
          </p:spPr>
        </p:pic>
        <p:sp>
          <p:nvSpPr>
            <p:cNvPr id="136" name="TextBox 7"/>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137" name="Title 15"/>
          <p:cNvSpPr/>
          <p:nvPr/>
        </p:nvSpPr>
        <p:spPr>
          <a:xfrm>
            <a:off x="1620000" y="2235240"/>
            <a:ext cx="9142560" cy="238608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buNone/>
            </a:pPr>
            <a:r>
              <a:rPr b="0" lang="en-SE" sz="6000" spc="-1" strike="noStrike">
                <a:solidFill>
                  <a:srgbClr val="000000"/>
                </a:solidFill>
                <a:latin typeface="Aleksei"/>
                <a:ea typeface="DejaVu Sans"/>
              </a:rPr>
              <a:t>We Are OpenInfra!</a:t>
            </a:r>
            <a:endParaRPr b="0" lang="uk-UA" sz="60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xit" presetID="3" presetSubtype="10">
                                  <p:stCondLst>
                                    <p:cond delay="0"/>
                                  </p:stCondLst>
                                  <p:childTnLst>
                                    <p:animEffect filter="blinds(horizontal)" transition="out">
                                      <p:cBhvr additive="repl">
                                        <p:cTn id="6" dur="300"/>
                                        <p:tgtEl>
                                          <p:spTgt spid="133">
                                            <p:txEl>
                                              <p:pRg st="0" end="0"/>
                                            </p:txEl>
                                          </p:spTgt>
                                        </p:tgtEl>
                                      </p:cBhvr>
                                    </p:animEffect>
                                    <p:set>
                                      <p:cBhvr>
                                        <p:cTn id="7" fill="hold">
                                          <p:stCondLst>
                                            <p:cond delay="299"/>
                                          </p:stCondLst>
                                        </p:cTn>
                                        <p:tgtEl>
                                          <p:spTgt spid="133">
                                            <p:txEl>
                                              <p:pRg st="0" end="0"/>
                                            </p:txEl>
                                          </p:spTgt>
                                        </p:tgtEl>
                                        <p:attrNameLst>
                                          <p:attrName>style.visibility</p:attrName>
                                        </p:attrNameLst>
                                      </p:cBhvr>
                                      <p:to>
                                        <p:strVal val="hidden"/>
                                      </p:to>
                                    </p:set>
                                  </p:childTnLst>
                                </p:cTn>
                              </p:par>
                            </p:childTnLst>
                          </p:cTn>
                        </p:par>
                        <p:par>
                          <p:cTn id="8" fill="hold">
                            <p:stCondLst>
                              <p:cond delay="300"/>
                            </p:stCondLst>
                            <p:childTnLst>
                              <p:par>
                                <p:cTn id="9" nodeType="afterEffect" fill="hold" presetClass="entr" presetID="3" presetSubtype="10">
                                  <p:stCondLst>
                                    <p:cond delay="200"/>
                                  </p:stCondLst>
                                  <p:childTnLst>
                                    <p:set>
                                      <p:cBhvr>
                                        <p:cTn id="10" fill="hold">
                                          <p:stCondLst>
                                            <p:cond delay="0"/>
                                          </p:stCondLst>
                                        </p:cTn>
                                        <p:tgtEl>
                                          <p:spTgt spid="137">
                                            <p:txEl>
                                              <p:pRg st="0" end="0"/>
                                            </p:txEl>
                                          </p:spTgt>
                                        </p:tgtEl>
                                        <p:attrNameLst>
                                          <p:attrName>style.visibility</p:attrName>
                                        </p:attrNameLst>
                                      </p:cBhvr>
                                      <p:to>
                                        <p:strVal val="visible"/>
                                      </p:to>
                                    </p:set>
                                    <p:animEffect filter="blinds(horizontal)" transition="in">
                                      <p:cBhvr additive="repl">
                                        <p:cTn id="11" dur="300"/>
                                        <p:tgtEl>
                                          <p:spTgt spid="13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p:nvPr>
        </p:nvSpPr>
        <p:spPr>
          <a:xfrm>
            <a:off x="6908400" y="1080000"/>
            <a:ext cx="5330520" cy="4349880"/>
          </a:xfrm>
          <a:prstGeom prst="rect">
            <a:avLst/>
          </a:prstGeom>
          <a:noFill/>
          <a:ln w="0">
            <a:noFill/>
          </a:ln>
        </p:spPr>
        <p:txBody>
          <a:bodyPr lIns="90000" rIns="90000" tIns="45000" bIns="45000" anchor="b">
            <a:noAutofit/>
          </a:bodyPr>
          <a:p>
            <a:pPr>
              <a:lnSpc>
                <a:spcPct val="100000"/>
              </a:lnSpc>
              <a:spcBef>
                <a:spcPts val="1001"/>
              </a:spcBef>
              <a:buNone/>
              <a:tabLst>
                <a:tab algn="l" pos="0"/>
              </a:tabLst>
            </a:pPr>
            <a:r>
              <a:rPr b="1" lang="en-GB" sz="2000" spc="-1" strike="noStrike">
                <a:solidFill>
                  <a:srgbClr val="ff6600"/>
                </a:solidFill>
                <a:latin typeface="GRAPHIK-SEMIBOLD"/>
              </a:rPr>
              <a:t>Dmitriy Rabotyagov</a:t>
            </a:r>
            <a:endParaRPr b="0" lang="uk-UA" sz="2000" spc="-1" strike="noStrike">
              <a:latin typeface="Arial"/>
            </a:endParaRPr>
          </a:p>
          <a:p>
            <a:pPr>
              <a:lnSpc>
                <a:spcPct val="100000"/>
              </a:lnSpc>
              <a:spcBef>
                <a:spcPts val="1001"/>
              </a:spcBef>
              <a:buNone/>
              <a:tabLst>
                <a:tab algn="l" pos="0"/>
              </a:tabLst>
            </a:pPr>
            <a:r>
              <a:rPr b="0" lang="en-GB" sz="1300" spc="-1" strike="noStrike">
                <a:solidFill>
                  <a:srgbClr val="000000"/>
                </a:solidFill>
                <a:latin typeface="Graphik Regular"/>
              </a:rPr>
              <a:t>IRC: noonedeadpunk</a:t>
            </a:r>
            <a:endParaRPr b="0" lang="uk-UA" sz="1300" spc="-1" strike="noStrike">
              <a:latin typeface="Arial"/>
            </a:endParaRPr>
          </a:p>
        </p:txBody>
      </p:sp>
      <p:grpSp>
        <p:nvGrpSpPr>
          <p:cNvPr id="139" name="Group 9"/>
          <p:cNvGrpSpPr/>
          <p:nvPr/>
        </p:nvGrpSpPr>
        <p:grpSpPr>
          <a:xfrm>
            <a:off x="360000" y="6296400"/>
            <a:ext cx="11470680" cy="272160"/>
            <a:chOff x="360000" y="6296400"/>
            <a:chExt cx="11470680" cy="272160"/>
          </a:xfrm>
        </p:grpSpPr>
        <p:pic>
          <p:nvPicPr>
            <p:cNvPr id="140" name="Picture 4" descr=""/>
            <p:cNvPicPr/>
            <p:nvPr/>
          </p:nvPicPr>
          <p:blipFill>
            <a:blip r:embed="rId1"/>
            <a:stretch/>
          </p:blipFill>
          <p:spPr>
            <a:xfrm>
              <a:off x="360000" y="6325560"/>
              <a:ext cx="846000" cy="199440"/>
            </a:xfrm>
            <a:prstGeom prst="rect">
              <a:avLst/>
            </a:prstGeom>
            <a:ln w="0">
              <a:noFill/>
            </a:ln>
          </p:spPr>
        </p:pic>
        <p:sp>
          <p:nvSpPr>
            <p:cNvPr id="141" name="TextBox 9"/>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142" name=""/>
          <p:cNvSpPr/>
          <p:nvPr/>
        </p:nvSpPr>
        <p:spPr>
          <a:xfrm>
            <a:off x="2088360" y="2788920"/>
            <a:ext cx="179640" cy="231480"/>
          </a:xfrm>
          <a:prstGeom prst="rect">
            <a:avLst/>
          </a:prstGeom>
          <a:noFill/>
          <a:ln w="0">
            <a:noFill/>
          </a:ln>
        </p:spPr>
        <p:style>
          <a:lnRef idx="0"/>
          <a:fillRef idx="0"/>
          <a:effectRef idx="0"/>
          <a:fontRef idx="minor"/>
        </p:style>
      </p:sp>
      <p:pic>
        <p:nvPicPr>
          <p:cNvPr id="143" name="" descr=""/>
          <p:cNvPicPr/>
          <p:nvPr/>
        </p:nvPicPr>
        <p:blipFill>
          <a:blip r:embed="rId2"/>
          <a:stretch/>
        </p:blipFill>
        <p:spPr>
          <a:xfrm>
            <a:off x="7020000" y="1440000"/>
            <a:ext cx="3168720" cy="3168720"/>
          </a:xfrm>
          <a:prstGeom prst="rect">
            <a:avLst/>
          </a:prstGeom>
          <a:ln w="0">
            <a:noFill/>
          </a:ln>
        </p:spPr>
      </p:pic>
      <p:sp>
        <p:nvSpPr>
          <p:cNvPr id="144" name="Content Placeholder 32"/>
          <p:cNvSpPr/>
          <p:nvPr/>
        </p:nvSpPr>
        <p:spPr>
          <a:xfrm>
            <a:off x="720360" y="2700000"/>
            <a:ext cx="5103360" cy="1064160"/>
          </a:xfrm>
          <a:prstGeom prst="rect">
            <a:avLst/>
          </a:prstGeom>
          <a:noFill/>
          <a:ln w="0">
            <a:noFill/>
          </a:ln>
        </p:spPr>
        <p:style>
          <a:lnRef idx="0"/>
          <a:fillRef idx="0"/>
          <a:effectRef idx="0"/>
          <a:fontRef idx="minor"/>
        </p:style>
        <p:txBody>
          <a:bodyPr lIns="90000" rIns="90000" tIns="45000" bIns="45000" anchor="ctr">
            <a:noAutofit/>
          </a:bodyPr>
          <a:p>
            <a:pPr>
              <a:lnSpc>
                <a:spcPct val="150000"/>
              </a:lnSpc>
              <a:spcBef>
                <a:spcPts val="1001"/>
              </a:spcBef>
              <a:buNone/>
              <a:tabLst>
                <a:tab algn="l" pos="0"/>
              </a:tabLst>
            </a:pPr>
            <a:endParaRPr b="0" lang="uk-UA" sz="1300" spc="-1" strike="noStrike">
              <a:latin typeface="Arial"/>
            </a:endParaRPr>
          </a:p>
          <a:p>
            <a:pPr marL="216000" indent="-216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OpenStack-Ansible Project Team Leader</a:t>
            </a:r>
            <a:endParaRPr b="0" lang="uk-UA" sz="1300" spc="-1" strike="noStrike">
              <a:latin typeface="Arial"/>
            </a:endParaRPr>
          </a:p>
          <a:p>
            <a:pPr marL="216000" indent="-216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OpenStack Technical Committee Member</a:t>
            </a:r>
            <a:endParaRPr b="0" lang="uk-UA" sz="1300" spc="-1" strike="noStrike">
              <a:latin typeface="Arial"/>
            </a:endParaRPr>
          </a:p>
          <a:p>
            <a:pPr marL="216000" indent="-216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Cloud Engineering Domain Leader @ Cleura</a:t>
            </a:r>
            <a:endParaRPr b="0" lang="uk-UA" sz="1300" spc="-1" strike="noStrike">
              <a:latin typeface="Arial"/>
            </a:endParaRPr>
          </a:p>
        </p:txBody>
      </p:sp>
    </p:spTree>
  </p:cSld>
  <mc:AlternateContent>
    <mc:Choice Requires="p14">
      <p:transition spd="slow" p14:dur="2000"/>
    </mc:Choice>
    <mc:Fallback>
      <p:transition spd="slow"/>
    </mc:Fallback>
  </mc:AlternateContent>
  <p:timing>
    <p:tnLst>
      <p:par>
        <p:cTn id="12" dur="indefinite" restart="never" nodeType="tmRoot">
          <p:childTnLst>
            <p:seq>
              <p:cTn id="13" dur="indefinite" nodeType="mainSeq">
                <p:childTnLst>
                  <p:par>
                    <p:cTn id="14" fill="hold">
                      <p:stCondLst>
                        <p:cond delay="0"/>
                      </p:stCondLst>
                      <p:childTnLst>
                        <p:par>
                          <p:cTn id="15" fill="hold">
                            <p:stCondLst>
                              <p:cond delay="0"/>
                            </p:stCondLst>
                            <p:childTnLst>
                              <p:par>
                                <p:cTn id="16" nodeType="afterEffect" fill="hold" presetClass="entr" presetID="1">
                                  <p:stCondLst>
                                    <p:cond delay="500"/>
                                  </p:stCondLst>
                                  <p:childTnLst>
                                    <p:set>
                                      <p:cBhvr>
                                        <p:cTn id="17" dur="1" fill="hold">
                                          <p:stCondLst>
                                            <p:cond delay="0"/>
                                          </p:stCondLst>
                                        </p:cTn>
                                        <p:tgtEl>
                                          <p:spTgt spid="138">
                                            <p:txEl>
                                              <p:pRg st="0" end="0"/>
                                            </p:txEl>
                                          </p:spTgt>
                                        </p:tgtEl>
                                        <p:attrNameLst>
                                          <p:attrName>style.visibility</p:attrName>
                                        </p:attrNameLst>
                                      </p:cBhvr>
                                      <p:to>
                                        <p:strVal val="visible"/>
                                      </p:to>
                                    </p:set>
                                  </p:childTnLst>
                                </p:cTn>
                              </p:par>
                            </p:childTnLst>
                          </p:cTn>
                        </p:par>
                        <p:par>
                          <p:cTn id="18" fill="hold">
                            <p:stCondLst>
                              <p:cond delay="501"/>
                            </p:stCondLst>
                            <p:childTnLst>
                              <p:par>
                                <p:cTn id="19" nodeType="afterEffect" fill="hold" presetClass="entr" presetID="1">
                                  <p:stCondLst>
                                    <p:cond delay="0"/>
                                  </p:stCondLst>
                                  <p:childTnLst>
                                    <p:set>
                                      <p:cBhvr>
                                        <p:cTn id="20" dur="1" fill="hold">
                                          <p:stCondLst>
                                            <p:cond delay="0"/>
                                          </p:stCondLst>
                                        </p:cTn>
                                        <p:tgtEl>
                                          <p:spTgt spid="143"/>
                                        </p:tgtEl>
                                        <p:attrNameLst>
                                          <p:attrName>style.visibility</p:attrName>
                                        </p:attrNameLst>
                                      </p:cBhvr>
                                      <p:to>
                                        <p:strVal val="visible"/>
                                      </p:to>
                                    </p:set>
                                  </p:childTnLst>
                                </p:cTn>
                              </p:par>
                            </p:childTnLst>
                          </p:cTn>
                        </p:par>
                        <p:par>
                          <p:cTn id="21" fill="hold">
                            <p:stCondLst>
                              <p:cond delay="502"/>
                            </p:stCondLst>
                            <p:childTnLst>
                              <p:par>
                                <p:cTn id="22" nodeType="afterEffect" fill="hold" presetClass="entr" presetID="1">
                                  <p:stCondLst>
                                    <p:cond delay="0"/>
                                  </p:stCondLst>
                                  <p:childTnLst>
                                    <p:set>
                                      <p:cBhvr>
                                        <p:cTn id="23" dur="1" fill="hold">
                                          <p:stCondLst>
                                            <p:cond delay="0"/>
                                          </p:stCondLst>
                                        </p:cTn>
                                        <p:tgtEl>
                                          <p:spTgt spid="138">
                                            <p:txEl>
                                              <p:pRg st="1" end="1"/>
                                            </p:txEl>
                                          </p:spTgt>
                                        </p:tgtEl>
                                        <p:attrNameLst>
                                          <p:attrName>style.visibility</p:attrName>
                                        </p:attrNameLst>
                                      </p:cBhvr>
                                      <p:to>
                                        <p:strVal val="visible"/>
                                      </p:to>
                                    </p:set>
                                  </p:childTnLst>
                                </p:cTn>
                              </p:par>
                            </p:childTnLst>
                          </p:cTn>
                        </p:par>
                        <p:par>
                          <p:cTn id="24" fill="hold">
                            <p:stCondLst>
                              <p:cond delay="503"/>
                            </p:stCondLst>
                            <p:childTnLst>
                              <p:par>
                                <p:cTn id="25" nodeType="afterEffect" fill="hold" presetClass="entr" presetID="1">
                                  <p:stCondLst>
                                    <p:cond delay="1500"/>
                                  </p:stCondLst>
                                  <p:childTnLst>
                                    <p:set>
                                      <p:cBhvr>
                                        <p:cTn id="26" dur="1" fill="hold">
                                          <p:stCondLst>
                                            <p:cond delay="0"/>
                                          </p:stCondLst>
                                        </p:cTn>
                                        <p:tgtEl>
                                          <p:spTgt spid="144">
                                            <p:txEl>
                                              <p:pRg st="1" end="1"/>
                                            </p:txEl>
                                          </p:spTgt>
                                        </p:tgtEl>
                                        <p:attrNameLst>
                                          <p:attrName>style.visibility</p:attrName>
                                        </p:attrNameLst>
                                      </p:cBhvr>
                                      <p:to>
                                        <p:strVal val="visible"/>
                                      </p:to>
                                    </p:set>
                                  </p:childTnLst>
                                </p:cTn>
                              </p:par>
                            </p:childTnLst>
                          </p:cTn>
                        </p:par>
                        <p:par>
                          <p:cTn id="27" fill="hold">
                            <p:stCondLst>
                              <p:cond delay="2004"/>
                            </p:stCondLst>
                            <p:childTnLst>
                              <p:par>
                                <p:cTn id="28" nodeType="afterEffect" fill="hold" presetClass="entr" presetID="1">
                                  <p:stCondLst>
                                    <p:cond delay="1500"/>
                                  </p:stCondLst>
                                  <p:childTnLst>
                                    <p:set>
                                      <p:cBhvr>
                                        <p:cTn id="29" dur="1" fill="hold">
                                          <p:stCondLst>
                                            <p:cond delay="0"/>
                                          </p:stCondLst>
                                        </p:cTn>
                                        <p:tgtEl>
                                          <p:spTgt spid="144">
                                            <p:txEl>
                                              <p:pRg st="2" end="2"/>
                                            </p:txEl>
                                          </p:spTgt>
                                        </p:tgtEl>
                                        <p:attrNameLst>
                                          <p:attrName>style.visibility</p:attrName>
                                        </p:attrNameLst>
                                      </p:cBhvr>
                                      <p:to>
                                        <p:strVal val="visible"/>
                                      </p:to>
                                    </p:set>
                                  </p:childTnLst>
                                </p:cTn>
                              </p:par>
                            </p:childTnLst>
                          </p:cTn>
                        </p:par>
                        <p:par>
                          <p:cTn id="30" fill="hold">
                            <p:stCondLst>
                              <p:cond delay="3505"/>
                            </p:stCondLst>
                            <p:childTnLst>
                              <p:par>
                                <p:cTn id="31" nodeType="afterEffect" fill="hold" presetClass="entr" presetID="1">
                                  <p:stCondLst>
                                    <p:cond delay="1500"/>
                                  </p:stCondLst>
                                  <p:childTnLst>
                                    <p:set>
                                      <p:cBhvr>
                                        <p:cTn id="32" dur="1" fill="hold">
                                          <p:stCondLst>
                                            <p:cond delay="0"/>
                                          </p:stCondLst>
                                        </p:cTn>
                                        <p:tgtEl>
                                          <p:spTgt spid="14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PlaceHolder 1"/>
          <p:cNvSpPr>
            <a:spLocks noGrp="1"/>
          </p:cNvSpPr>
          <p:nvPr>
            <p:ph/>
          </p:nvPr>
        </p:nvSpPr>
        <p:spPr>
          <a:xfrm>
            <a:off x="720000" y="2896200"/>
            <a:ext cx="5103360" cy="1064160"/>
          </a:xfrm>
          <a:prstGeom prst="rect">
            <a:avLst/>
          </a:prstGeom>
          <a:noFill/>
          <a:ln w="0">
            <a:noFill/>
          </a:ln>
        </p:spPr>
        <p:txBody>
          <a:bodyPr lIns="90000" rIns="90000" tIns="45000" bIns="45000" anchor="ctr">
            <a:noAutofit/>
          </a:bodyPr>
          <a:p>
            <a:pPr>
              <a:lnSpc>
                <a:spcPct val="150000"/>
              </a:lnSpc>
              <a:spcBef>
                <a:spcPts val="1001"/>
              </a:spcBef>
              <a:buNone/>
              <a:tabLst>
                <a:tab algn="l" pos="0"/>
              </a:tabLst>
            </a:pPr>
            <a:r>
              <a:rPr b="0" lang="en-GB" sz="1300" spc="-1" strike="noStrike">
                <a:solidFill>
                  <a:srgbClr val="000000"/>
                </a:solidFill>
                <a:latin typeface="Graphik Regular"/>
              </a:rPr>
              <a:t>Only in Public cloud we currently manage:</a:t>
            </a:r>
            <a:endParaRPr b="0" lang="uk-UA" sz="1300" spc="-1" strike="noStrike">
              <a:latin typeface="Arial"/>
            </a:endParaRPr>
          </a:p>
          <a:p>
            <a:pPr marL="216000" indent="-216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6 regions</a:t>
            </a:r>
            <a:endParaRPr b="0" lang="uk-UA" sz="1300" spc="-1" strike="noStrike">
              <a:latin typeface="Arial"/>
            </a:endParaRPr>
          </a:p>
          <a:p>
            <a:pPr marL="216000" indent="-216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60TB of RAM</a:t>
            </a:r>
            <a:endParaRPr b="0" lang="uk-UA" sz="1300" spc="-1" strike="noStrike">
              <a:latin typeface="Arial"/>
            </a:endParaRPr>
          </a:p>
          <a:p>
            <a:pPr marL="216000" indent="-216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4500 CPU cores</a:t>
            </a:r>
            <a:endParaRPr b="0" lang="uk-UA" sz="1300" spc="-1" strike="noStrike">
              <a:latin typeface="Arial"/>
            </a:endParaRPr>
          </a:p>
          <a:p>
            <a:pPr marL="216000" indent="-216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5.88 PB of storage</a:t>
            </a:r>
            <a:endParaRPr b="0" lang="uk-UA" sz="1300" spc="-1" strike="noStrike">
              <a:latin typeface="Arial"/>
            </a:endParaRPr>
          </a:p>
        </p:txBody>
      </p:sp>
      <p:sp>
        <p:nvSpPr>
          <p:cNvPr id="146" name="Title 3"/>
          <p:cNvSpPr/>
          <p:nvPr/>
        </p:nvSpPr>
        <p:spPr>
          <a:xfrm>
            <a:off x="540000" y="540000"/>
            <a:ext cx="10514160" cy="132408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pPr>
            <a:r>
              <a:rPr b="0" lang="en-SE" sz="4000" spc="-1" strike="noStrike">
                <a:solidFill>
                  <a:srgbClr val="000000"/>
                </a:solidFill>
                <a:latin typeface="Aleksei"/>
                <a:ea typeface="DejaVu Sans"/>
              </a:rPr>
              <a:t>Cleura,</a:t>
            </a:r>
            <a:endParaRPr b="0" lang="uk-UA" sz="4000" spc="-1" strike="noStrike">
              <a:latin typeface="Arial"/>
            </a:endParaRPr>
          </a:p>
          <a:p>
            <a:pPr>
              <a:lnSpc>
                <a:spcPct val="90000"/>
              </a:lnSpc>
              <a:buNone/>
            </a:pPr>
            <a:r>
              <a:rPr b="0" lang="en-SE" sz="4000" spc="-1" strike="noStrike">
                <a:solidFill>
                  <a:srgbClr val="000000"/>
                </a:solidFill>
                <a:latin typeface="Aleksei"/>
                <a:ea typeface="DejaVu Sans"/>
              </a:rPr>
              <a:t>the European cloud</a:t>
            </a:r>
            <a:endParaRPr b="0" lang="uk-UA" sz="4000" spc="-1" strike="noStrike">
              <a:latin typeface="Arial"/>
            </a:endParaRPr>
          </a:p>
        </p:txBody>
      </p:sp>
      <p:grpSp>
        <p:nvGrpSpPr>
          <p:cNvPr id="147" name="Group 3"/>
          <p:cNvGrpSpPr/>
          <p:nvPr/>
        </p:nvGrpSpPr>
        <p:grpSpPr>
          <a:xfrm>
            <a:off x="360000" y="6296400"/>
            <a:ext cx="11470680" cy="272160"/>
            <a:chOff x="360000" y="6296400"/>
            <a:chExt cx="11470680" cy="272160"/>
          </a:xfrm>
        </p:grpSpPr>
        <p:pic>
          <p:nvPicPr>
            <p:cNvPr id="148" name="Picture 5" descr=""/>
            <p:cNvPicPr/>
            <p:nvPr/>
          </p:nvPicPr>
          <p:blipFill>
            <a:blip r:embed="rId1"/>
            <a:stretch/>
          </p:blipFill>
          <p:spPr>
            <a:xfrm>
              <a:off x="360000" y="6325560"/>
              <a:ext cx="846000" cy="199440"/>
            </a:xfrm>
            <a:prstGeom prst="rect">
              <a:avLst/>
            </a:prstGeom>
            <a:ln w="0">
              <a:noFill/>
            </a:ln>
          </p:spPr>
        </p:pic>
        <p:sp>
          <p:nvSpPr>
            <p:cNvPr id="149" name="TextBox 22"/>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150" name="Content Placeholder 2"/>
          <p:cNvSpPr/>
          <p:nvPr/>
        </p:nvSpPr>
        <p:spPr>
          <a:xfrm>
            <a:off x="6903720" y="1652760"/>
            <a:ext cx="4566960" cy="3550680"/>
          </a:xfrm>
          <a:prstGeom prst="rect">
            <a:avLst/>
          </a:prstGeom>
          <a:noFill/>
          <a:ln w="0">
            <a:noFill/>
          </a:ln>
        </p:spPr>
        <p:style>
          <a:lnRef idx="0"/>
          <a:fillRef idx="0"/>
          <a:effectRef idx="0"/>
          <a:fontRef idx="minor"/>
        </p:style>
        <p:txBody>
          <a:bodyPr lIns="90000" rIns="90000" tIns="45000" bIns="45000" anchor="ctr">
            <a:noAutofit/>
          </a:bodyPr>
          <a:p>
            <a:pPr>
              <a:lnSpc>
                <a:spcPct val="90000"/>
              </a:lnSpc>
              <a:spcBef>
                <a:spcPts val="1001"/>
              </a:spcBef>
              <a:buNone/>
              <a:tabLst>
                <a:tab algn="l" pos="0"/>
              </a:tabLst>
            </a:pPr>
            <a:r>
              <a:rPr b="1" lang="en-SE" sz="1200" spc="-1" strike="noStrike">
                <a:solidFill>
                  <a:srgbClr val="ff6600"/>
                </a:solidFill>
                <a:latin typeface="GRAPHIK-SEMIBOLD"/>
                <a:ea typeface="DejaVu Sans"/>
              </a:rPr>
              <a:t>PUBLIC CLOUD</a:t>
            </a:r>
            <a:endParaRPr b="0" lang="uk-UA" sz="1200" spc="-1" strike="noStrike">
              <a:latin typeface="Arial"/>
            </a:endParaRPr>
          </a:p>
          <a:p>
            <a:pPr>
              <a:lnSpc>
                <a:spcPct val="100000"/>
              </a:lnSpc>
              <a:spcBef>
                <a:spcPts val="1001"/>
              </a:spcBef>
              <a:buNone/>
              <a:tabLst>
                <a:tab algn="l" pos="0"/>
              </a:tabLst>
            </a:pPr>
            <a:r>
              <a:rPr b="0" lang="en-GB" sz="900" spc="-1" strike="noStrike">
                <a:solidFill>
                  <a:srgbClr val="000000"/>
                </a:solidFill>
                <a:latin typeface="Graphik"/>
                <a:ea typeface="DejaVu Sans"/>
              </a:rPr>
              <a:t>Our public cloud can power any type of workload, whether container-based, serverless, or traditional. Use your favorite tools to automate. At the core, we offer global computing power, networking, and storage based on open source technologies which give you endless possibilities.</a:t>
            </a:r>
            <a:endParaRPr b="0" lang="uk-UA" sz="900" spc="-1" strike="noStrike">
              <a:latin typeface="Arial"/>
            </a:endParaRPr>
          </a:p>
          <a:p>
            <a:pPr>
              <a:lnSpc>
                <a:spcPct val="100000"/>
              </a:lnSpc>
              <a:spcBef>
                <a:spcPts val="1001"/>
              </a:spcBef>
              <a:buNone/>
              <a:tabLst>
                <a:tab algn="l" pos="0"/>
              </a:tabLst>
            </a:pPr>
            <a:endParaRPr b="0" lang="uk-UA" sz="900" spc="-1" strike="noStrike">
              <a:latin typeface="Arial"/>
            </a:endParaRPr>
          </a:p>
          <a:p>
            <a:pPr>
              <a:lnSpc>
                <a:spcPct val="90000"/>
              </a:lnSpc>
              <a:spcBef>
                <a:spcPts val="1001"/>
              </a:spcBef>
              <a:buNone/>
              <a:tabLst>
                <a:tab algn="l" pos="0"/>
              </a:tabLst>
            </a:pPr>
            <a:r>
              <a:rPr b="1" lang="en-SE" sz="1200" spc="-1" strike="noStrike">
                <a:solidFill>
                  <a:srgbClr val="ff6600"/>
                </a:solidFill>
                <a:latin typeface="GRAPHIK-SEMIBOLD"/>
                <a:ea typeface="DejaVu Sans"/>
              </a:rPr>
              <a:t>COMPLIANT CLOUD</a:t>
            </a:r>
            <a:endParaRPr b="0" lang="uk-UA" sz="1200" spc="-1" strike="noStrike">
              <a:latin typeface="Arial"/>
            </a:endParaRPr>
          </a:p>
          <a:p>
            <a:pPr>
              <a:lnSpc>
                <a:spcPct val="100000"/>
              </a:lnSpc>
              <a:spcBef>
                <a:spcPts val="1001"/>
              </a:spcBef>
              <a:buNone/>
              <a:tabLst>
                <a:tab algn="l" pos="0"/>
              </a:tabLst>
            </a:pPr>
            <a:r>
              <a:rPr b="0" lang="en-GB" sz="900" spc="-1" strike="noStrike">
                <a:solidFill>
                  <a:srgbClr val="000000"/>
                </a:solidFill>
                <a:latin typeface="Graphik"/>
                <a:ea typeface="DejaVu Sans"/>
              </a:rPr>
              <a:t>Compliant Cloud is IT infrastructure with built-in regulatory compliance for industries regulated by specific laws, regulations or customer demands. It is a fully fledged IaaS for organisations who are required to store data in specific locations where auditability, traceability and dependability of physical and logical access is of particular importance.</a:t>
            </a:r>
            <a:endParaRPr b="0" lang="uk-UA" sz="900" spc="-1" strike="noStrike">
              <a:latin typeface="Arial"/>
            </a:endParaRPr>
          </a:p>
          <a:p>
            <a:pPr>
              <a:lnSpc>
                <a:spcPct val="100000"/>
              </a:lnSpc>
              <a:spcBef>
                <a:spcPts val="1001"/>
              </a:spcBef>
              <a:buNone/>
              <a:tabLst>
                <a:tab algn="l" pos="0"/>
              </a:tabLst>
            </a:pPr>
            <a:endParaRPr b="0" lang="uk-UA" sz="1000" spc="-1" strike="noStrike">
              <a:latin typeface="Arial"/>
            </a:endParaRPr>
          </a:p>
          <a:p>
            <a:pPr>
              <a:lnSpc>
                <a:spcPct val="90000"/>
              </a:lnSpc>
              <a:spcBef>
                <a:spcPts val="1001"/>
              </a:spcBef>
              <a:buNone/>
              <a:tabLst>
                <a:tab algn="l" pos="0"/>
              </a:tabLst>
            </a:pPr>
            <a:r>
              <a:rPr b="1" lang="en-SE" sz="1200" spc="-1" strike="noStrike">
                <a:solidFill>
                  <a:srgbClr val="ff6600"/>
                </a:solidFill>
                <a:latin typeface="GRAPHIK-SEMIBOLD"/>
                <a:ea typeface="DejaVu Sans"/>
              </a:rPr>
              <a:t>PRIVATE CLOUD</a:t>
            </a:r>
            <a:endParaRPr b="0" lang="uk-UA" sz="1200" spc="-1" strike="noStrike">
              <a:latin typeface="Arial"/>
            </a:endParaRPr>
          </a:p>
          <a:p>
            <a:pPr>
              <a:lnSpc>
                <a:spcPct val="100000"/>
              </a:lnSpc>
              <a:spcBef>
                <a:spcPts val="1001"/>
              </a:spcBef>
              <a:buNone/>
              <a:tabLst>
                <a:tab algn="l" pos="0"/>
              </a:tabLst>
            </a:pPr>
            <a:r>
              <a:rPr b="0" lang="en-GB" sz="900" spc="-1" strike="noStrike">
                <a:solidFill>
                  <a:srgbClr val="000000"/>
                </a:solidFill>
                <a:latin typeface="Graphik"/>
                <a:ea typeface="DejaVu Sans"/>
              </a:rPr>
              <a:t>Private Cloud from Cleura is a turnkey solution for anyone in need of a complete OpenStack-based cloud. We build your cloud, based on your specific needs, from the ground up and hand over the keys to your very own cloud management system. Depending on your needs, we can manage your private cloud allowing you to focus on allocating resources from your very own managed private cloud.</a:t>
            </a:r>
            <a:endParaRPr b="0" lang="uk-UA" sz="900" spc="-1" strike="noStrike">
              <a:latin typeface="Arial"/>
            </a:endParaRPr>
          </a:p>
          <a:p>
            <a:pPr>
              <a:lnSpc>
                <a:spcPct val="100000"/>
              </a:lnSpc>
              <a:spcBef>
                <a:spcPts val="1001"/>
              </a:spcBef>
              <a:buNone/>
              <a:tabLst>
                <a:tab algn="l" pos="0"/>
              </a:tabLst>
            </a:pPr>
            <a:endParaRPr b="0" lang="uk-UA" sz="900" spc="-1" strike="noStrike">
              <a:latin typeface="Arial"/>
            </a:endParaRPr>
          </a:p>
          <a:p>
            <a:pPr>
              <a:lnSpc>
                <a:spcPct val="90000"/>
              </a:lnSpc>
              <a:spcBef>
                <a:spcPts val="1001"/>
              </a:spcBef>
              <a:buNone/>
              <a:tabLst>
                <a:tab algn="l" pos="0"/>
              </a:tabLst>
            </a:pPr>
            <a:r>
              <a:rPr b="1" lang="en-SE" sz="1200" spc="-1" strike="noStrike">
                <a:solidFill>
                  <a:srgbClr val="ff6600"/>
                </a:solidFill>
                <a:latin typeface="GRAPHIK-SEMIBOLD"/>
                <a:ea typeface="DejaVu Sans"/>
              </a:rPr>
              <a:t>ISO CERTIFIED</a:t>
            </a: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900" spc="-1" strike="noStrike">
                <a:solidFill>
                  <a:srgbClr val="000000"/>
                </a:solidFill>
                <a:latin typeface="Graphik"/>
                <a:ea typeface="DejaVu Sans"/>
              </a:rPr>
              <a:t>Infromation security: ISO 27001, 27010, 27013, 27017, 27018</a:t>
            </a:r>
            <a:endParaRPr b="0" lang="uk-UA" sz="9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900" spc="-1" strike="noStrike">
                <a:solidFill>
                  <a:srgbClr val="000000"/>
                </a:solidFill>
                <a:latin typeface="Graphik"/>
                <a:ea typeface="DejaVu Sans"/>
              </a:rPr>
              <a:t>Resilience: ISO 22301</a:t>
            </a:r>
            <a:endParaRPr b="0" lang="uk-UA" sz="9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900" spc="-1" strike="noStrike">
                <a:solidFill>
                  <a:srgbClr val="000000"/>
                </a:solidFill>
                <a:latin typeface="Graphik"/>
                <a:ea typeface="DejaVu Sans"/>
              </a:rPr>
              <a:t>Environmental management: ISO 14001</a:t>
            </a:r>
            <a:endParaRPr b="0" lang="uk-UA" sz="9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900" spc="-1" strike="noStrike">
                <a:solidFill>
                  <a:srgbClr val="000000"/>
                </a:solidFill>
                <a:latin typeface="Graphik"/>
                <a:ea typeface="DejaVu Sans"/>
              </a:rPr>
              <a:t>Quality Assurance: ISO 9001</a:t>
            </a:r>
            <a:endParaRPr b="0" lang="uk-UA" sz="9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PlaceHolder 1"/>
          <p:cNvSpPr>
            <a:spLocks noGrp="1"/>
          </p:cNvSpPr>
          <p:nvPr>
            <p:ph type="title"/>
          </p:nvPr>
        </p:nvSpPr>
        <p:spPr>
          <a:xfrm>
            <a:off x="540000" y="540000"/>
            <a:ext cx="10514160" cy="1324080"/>
          </a:xfrm>
          <a:prstGeom prst="rect">
            <a:avLst/>
          </a:prstGeom>
          <a:noFill/>
          <a:ln w="0">
            <a:noFill/>
          </a:ln>
        </p:spPr>
        <p:txBody>
          <a:bodyPr lIns="90000" rIns="90000" tIns="45000" bIns="45000" anchor="t">
            <a:noAutofit/>
          </a:bodyPr>
          <a:p>
            <a:pPr>
              <a:lnSpc>
                <a:spcPct val="90000"/>
              </a:lnSpc>
              <a:buNone/>
            </a:pPr>
            <a:r>
              <a:rPr b="0" lang="en-SE" sz="4000" spc="-1" strike="noStrike">
                <a:solidFill>
                  <a:srgbClr val="000000"/>
                </a:solidFill>
                <a:latin typeface="Aleksei"/>
              </a:rPr>
              <a:t>Why we started looking at</a:t>
            </a:r>
            <a:br>
              <a:rPr sz="4000"/>
            </a:br>
            <a:r>
              <a:rPr b="0" lang="en-SE" sz="4000" spc="-1" strike="noStrike">
                <a:solidFill>
                  <a:srgbClr val="000000"/>
                </a:solidFill>
                <a:latin typeface="Aleksei"/>
              </a:rPr>
              <a:t>Availability Zones?</a:t>
            </a:r>
            <a:endParaRPr b="0" lang="uk-UA" sz="4000" spc="-1" strike="noStrike">
              <a:latin typeface="Arial"/>
            </a:endParaRPr>
          </a:p>
        </p:txBody>
      </p:sp>
      <p:sp>
        <p:nvSpPr>
          <p:cNvPr id="152" name="PlaceHolder 2"/>
          <p:cNvSpPr>
            <a:spLocks noGrp="1"/>
          </p:cNvSpPr>
          <p:nvPr>
            <p:ph/>
          </p:nvPr>
        </p:nvSpPr>
        <p:spPr>
          <a:xfrm>
            <a:off x="720000" y="1620000"/>
            <a:ext cx="5374440" cy="3027960"/>
          </a:xfrm>
          <a:prstGeom prst="rect">
            <a:avLst/>
          </a:prstGeom>
          <a:noFill/>
          <a:ln w="0">
            <a:noFill/>
          </a:ln>
        </p:spPr>
        <p:txBody>
          <a:bodyPr lIns="90000" rIns="90000" tIns="45000" bIns="45000" anchor="ctr">
            <a:noAutofit/>
          </a:bodyPr>
          <a:p>
            <a:pPr>
              <a:lnSpc>
                <a:spcPct val="100000"/>
              </a:lnSpc>
              <a:spcBef>
                <a:spcPts val="1001"/>
              </a:spcBef>
              <a:buNone/>
              <a:tabLst>
                <a:tab algn="l" pos="0"/>
              </a:tabLst>
            </a:pP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Improve resiliency and redundancy</a:t>
            </a: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Use isolated fire rooms (or datacenters)</a:t>
            </a: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Provide common API for managing resources</a:t>
            </a: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Customer requests</a:t>
            </a:r>
            <a:endParaRPr b="0" lang="uk-UA" sz="1200" spc="-1" strike="noStrike">
              <a:latin typeface="Arial"/>
            </a:endParaRPr>
          </a:p>
        </p:txBody>
      </p:sp>
      <p:grpSp>
        <p:nvGrpSpPr>
          <p:cNvPr id="153" name="Group 6"/>
          <p:cNvGrpSpPr/>
          <p:nvPr/>
        </p:nvGrpSpPr>
        <p:grpSpPr>
          <a:xfrm>
            <a:off x="360000" y="6296400"/>
            <a:ext cx="11470680" cy="272160"/>
            <a:chOff x="360000" y="6296400"/>
            <a:chExt cx="11470680" cy="272160"/>
          </a:xfrm>
        </p:grpSpPr>
        <p:pic>
          <p:nvPicPr>
            <p:cNvPr id="154" name="Picture 7" descr=""/>
            <p:cNvPicPr/>
            <p:nvPr/>
          </p:nvPicPr>
          <p:blipFill>
            <a:blip r:embed="rId1"/>
            <a:stretch/>
          </p:blipFill>
          <p:spPr>
            <a:xfrm>
              <a:off x="360000" y="6325560"/>
              <a:ext cx="846000" cy="199440"/>
            </a:xfrm>
            <a:prstGeom prst="rect">
              <a:avLst/>
            </a:prstGeom>
            <a:ln w="0">
              <a:noFill/>
            </a:ln>
          </p:spPr>
        </p:pic>
        <p:sp>
          <p:nvSpPr>
            <p:cNvPr id="155" name="TextBox 8"/>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pic>
        <p:nvPicPr>
          <p:cNvPr id="156" name="" descr=""/>
          <p:cNvPicPr/>
          <p:nvPr/>
        </p:nvPicPr>
        <p:blipFill>
          <a:blip r:embed="rId2"/>
          <a:stretch/>
        </p:blipFill>
        <p:spPr>
          <a:xfrm>
            <a:off x="7740000" y="1372680"/>
            <a:ext cx="3084840" cy="3846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f0f0"/>
        </a:solidFill>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1523880" y="2235240"/>
            <a:ext cx="9142560" cy="2386080"/>
          </a:xfrm>
          <a:prstGeom prst="rect">
            <a:avLst/>
          </a:prstGeom>
          <a:noFill/>
          <a:ln w="0">
            <a:noFill/>
          </a:ln>
        </p:spPr>
        <p:txBody>
          <a:bodyPr lIns="0" rIns="0" tIns="0" bIns="0" anchor="ctr">
            <a:noAutofit/>
          </a:bodyPr>
          <a:p>
            <a:pPr algn="ctr">
              <a:lnSpc>
                <a:spcPct val="90000"/>
              </a:lnSpc>
              <a:buNone/>
            </a:pPr>
            <a:r>
              <a:rPr b="0" lang="en-SE" sz="6000" spc="-1" strike="noStrike">
                <a:solidFill>
                  <a:srgbClr val="000000"/>
                </a:solidFill>
                <a:latin typeface="Aleksei"/>
              </a:rPr>
              <a:t>Designing</a:t>
            </a:r>
            <a:br>
              <a:rPr sz="6000"/>
            </a:br>
            <a:r>
              <a:rPr b="0" lang="en-SE" sz="6000" spc="-1" strike="noStrike">
                <a:solidFill>
                  <a:srgbClr val="000000"/>
                </a:solidFill>
                <a:latin typeface="Aleksei"/>
              </a:rPr>
              <a:t>Availability Zones</a:t>
            </a:r>
            <a:endParaRPr b="0" lang="uk-UA" sz="6000" spc="-1" strike="noStrike">
              <a:latin typeface="Arial"/>
            </a:endParaRPr>
          </a:p>
        </p:txBody>
      </p:sp>
      <p:grpSp>
        <p:nvGrpSpPr>
          <p:cNvPr id="158" name="Group 12"/>
          <p:cNvGrpSpPr/>
          <p:nvPr/>
        </p:nvGrpSpPr>
        <p:grpSpPr>
          <a:xfrm>
            <a:off x="360000" y="6296400"/>
            <a:ext cx="11470680" cy="272160"/>
            <a:chOff x="360000" y="6296400"/>
            <a:chExt cx="11470680" cy="272160"/>
          </a:xfrm>
        </p:grpSpPr>
        <p:pic>
          <p:nvPicPr>
            <p:cNvPr id="159" name="Picture 14" descr=""/>
            <p:cNvPicPr/>
            <p:nvPr/>
          </p:nvPicPr>
          <p:blipFill>
            <a:blip r:embed="rId1"/>
            <a:stretch/>
          </p:blipFill>
          <p:spPr>
            <a:xfrm>
              <a:off x="360000" y="6325560"/>
              <a:ext cx="846000" cy="199440"/>
            </a:xfrm>
            <a:prstGeom prst="rect">
              <a:avLst/>
            </a:prstGeom>
            <a:ln w="0">
              <a:noFill/>
            </a:ln>
          </p:spPr>
        </p:pic>
        <p:sp>
          <p:nvSpPr>
            <p:cNvPr id="160" name="TextBox 12"/>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PlaceHolder 1"/>
          <p:cNvSpPr>
            <a:spLocks noGrp="1"/>
          </p:cNvSpPr>
          <p:nvPr>
            <p:ph/>
          </p:nvPr>
        </p:nvSpPr>
        <p:spPr>
          <a:xfrm>
            <a:off x="681480" y="2160000"/>
            <a:ext cx="5077440" cy="1424160"/>
          </a:xfrm>
          <a:prstGeom prst="rect">
            <a:avLst/>
          </a:prstGeom>
          <a:noFill/>
          <a:ln w="0">
            <a:noFill/>
          </a:ln>
        </p:spPr>
        <p:txBody>
          <a:bodyPr lIns="90000" rIns="90000" tIns="45000" bIns="45000" anchor="ctr">
            <a:noAutofit/>
          </a:bodyPr>
          <a:p>
            <a:pPr>
              <a:lnSpc>
                <a:spcPct val="150000"/>
              </a:lnSpc>
              <a:spcBef>
                <a:spcPts val="1001"/>
              </a:spcBef>
              <a:buNone/>
              <a:tabLst>
                <a:tab algn="l" pos="0"/>
              </a:tabLst>
            </a:pPr>
            <a:r>
              <a:rPr b="1" lang="en-GB" sz="1200" spc="-1" strike="noStrike">
                <a:solidFill>
                  <a:srgbClr val="ff6600"/>
                </a:solidFill>
                <a:latin typeface="GRAPHIK-SEMIBOLD"/>
              </a:rPr>
              <a:t>In Each Availability Zone we have:</a:t>
            </a:r>
            <a:endParaRPr b="0" lang="uk-UA" sz="1200" spc="-1" strike="noStrike">
              <a:latin typeface="Arial"/>
            </a:endParaRPr>
          </a:p>
          <a:p>
            <a:pPr marL="432000" indent="-324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Member of Galera Cluster</a:t>
            </a:r>
            <a:endParaRPr b="0" lang="uk-UA" sz="1300" spc="-1" strike="noStrike">
              <a:latin typeface="Arial"/>
            </a:endParaRPr>
          </a:p>
          <a:p>
            <a:pPr marL="432000" indent="-324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Member of RabbitMQ Cluster</a:t>
            </a:r>
            <a:endParaRPr b="0" lang="uk-UA" sz="1300" spc="-1" strike="noStrike">
              <a:latin typeface="Arial"/>
            </a:endParaRPr>
          </a:p>
          <a:p>
            <a:pPr marL="432000" indent="-324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API backends of OpenStack services</a:t>
            </a:r>
            <a:endParaRPr b="0" lang="uk-UA" sz="1300" spc="-1" strike="noStrike">
              <a:latin typeface="Arial"/>
            </a:endParaRPr>
          </a:p>
          <a:p>
            <a:pPr marL="432000" indent="-324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Loadbalancer</a:t>
            </a:r>
            <a:endParaRPr b="0" lang="uk-UA" sz="1300" spc="-1" strike="noStrike">
              <a:latin typeface="Arial"/>
            </a:endParaRPr>
          </a:p>
          <a:p>
            <a:pPr marL="432000" indent="-324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Hypervisors</a:t>
            </a:r>
            <a:endParaRPr b="0" lang="uk-UA" sz="1300" spc="-1" strike="noStrike">
              <a:latin typeface="Arial"/>
            </a:endParaRPr>
          </a:p>
          <a:p>
            <a:pPr marL="432000" indent="-324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Network nodes</a:t>
            </a:r>
            <a:endParaRPr b="0" lang="uk-UA" sz="1300" spc="-1" strike="noStrike">
              <a:latin typeface="Arial"/>
            </a:endParaRPr>
          </a:p>
          <a:p>
            <a:pPr marL="432000" indent="-324000">
              <a:lnSpc>
                <a:spcPct val="15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Storage</a:t>
            </a:r>
            <a:endParaRPr b="0" lang="uk-UA" sz="1300" spc="-1" strike="noStrike">
              <a:latin typeface="Arial"/>
            </a:endParaRPr>
          </a:p>
        </p:txBody>
      </p:sp>
      <p:sp>
        <p:nvSpPr>
          <p:cNvPr id="162" name="Title 3"/>
          <p:cNvSpPr/>
          <p:nvPr/>
        </p:nvSpPr>
        <p:spPr>
          <a:xfrm>
            <a:off x="540000" y="540000"/>
            <a:ext cx="10514160" cy="132408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pPr>
            <a:r>
              <a:rPr b="0" lang="en-SE" sz="4000" spc="-1" strike="noStrike">
                <a:solidFill>
                  <a:srgbClr val="000000"/>
                </a:solidFill>
                <a:latin typeface="Aleksei"/>
                <a:ea typeface="DejaVu Sans"/>
              </a:rPr>
              <a:t>Basic architecure</a:t>
            </a:r>
            <a:endParaRPr b="0" lang="uk-UA" sz="4000" spc="-1" strike="noStrike">
              <a:latin typeface="Arial"/>
            </a:endParaRPr>
          </a:p>
        </p:txBody>
      </p:sp>
      <p:grpSp>
        <p:nvGrpSpPr>
          <p:cNvPr id="163" name="Group 3"/>
          <p:cNvGrpSpPr/>
          <p:nvPr/>
        </p:nvGrpSpPr>
        <p:grpSpPr>
          <a:xfrm>
            <a:off x="360000" y="6296400"/>
            <a:ext cx="11470680" cy="272160"/>
            <a:chOff x="360000" y="6296400"/>
            <a:chExt cx="11470680" cy="272160"/>
          </a:xfrm>
        </p:grpSpPr>
        <p:pic>
          <p:nvPicPr>
            <p:cNvPr id="164" name="Picture 5" descr=""/>
            <p:cNvPicPr/>
            <p:nvPr/>
          </p:nvPicPr>
          <p:blipFill>
            <a:blip r:embed="rId1"/>
            <a:stretch/>
          </p:blipFill>
          <p:spPr>
            <a:xfrm>
              <a:off x="360000" y="6325560"/>
              <a:ext cx="846000" cy="199440"/>
            </a:xfrm>
            <a:prstGeom prst="rect">
              <a:avLst/>
            </a:prstGeom>
            <a:ln w="0">
              <a:noFill/>
            </a:ln>
          </p:spPr>
        </p:pic>
        <p:sp>
          <p:nvSpPr>
            <p:cNvPr id="165" name="TextBox 22"/>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166" name="Content Placeholder 9"/>
          <p:cNvSpPr/>
          <p:nvPr/>
        </p:nvSpPr>
        <p:spPr>
          <a:xfrm>
            <a:off x="681480" y="4514760"/>
            <a:ext cx="5077440" cy="1424160"/>
          </a:xfrm>
          <a:prstGeom prst="rect">
            <a:avLst/>
          </a:prstGeom>
          <a:noFill/>
          <a:ln w="0">
            <a:noFill/>
          </a:ln>
        </p:spPr>
        <p:style>
          <a:lnRef idx="0"/>
          <a:fillRef idx="0"/>
          <a:effectRef idx="0"/>
          <a:fontRef idx="minor"/>
        </p:style>
        <p:txBody>
          <a:bodyPr lIns="90000" rIns="90000" tIns="45000" bIns="45000" anchor="ctr">
            <a:noAutofit/>
          </a:bodyPr>
          <a:p>
            <a:pPr>
              <a:lnSpc>
                <a:spcPct val="150000"/>
              </a:lnSpc>
              <a:spcBef>
                <a:spcPts val="1001"/>
              </a:spcBef>
              <a:buNone/>
              <a:tabLst>
                <a:tab algn="l" pos="0"/>
              </a:tabLst>
            </a:pPr>
            <a:r>
              <a:rPr b="0" lang="en-GB" sz="1300" spc="-1" strike="noStrike">
                <a:solidFill>
                  <a:srgbClr val="000000"/>
                </a:solidFill>
                <a:latin typeface="Graphik Regular"/>
                <a:ea typeface="DejaVu Sans"/>
              </a:rPr>
              <a:t>You can share networks or storage between AZs if needed</a:t>
            </a:r>
            <a:endParaRPr b="0" lang="uk-UA" sz="1300" spc="-1" strike="noStrike">
              <a:latin typeface="Arial"/>
            </a:endParaRPr>
          </a:p>
        </p:txBody>
      </p:sp>
      <p:pic>
        <p:nvPicPr>
          <p:cNvPr id="167" name="" descr=""/>
          <p:cNvPicPr/>
          <p:nvPr/>
        </p:nvPicPr>
        <p:blipFill>
          <a:blip r:embed="rId2"/>
          <a:stretch/>
        </p:blipFill>
        <p:spPr>
          <a:xfrm>
            <a:off x="4356360" y="-647640"/>
            <a:ext cx="10942560" cy="8206560"/>
          </a:xfrm>
          <a:prstGeom prst="rect">
            <a:avLst/>
          </a:prstGeom>
          <a:ln w="0">
            <a:noFill/>
          </a:ln>
        </p:spPr>
      </p:pic>
      <p:pic>
        <p:nvPicPr>
          <p:cNvPr id="168" name="" descr=""/>
          <p:cNvPicPr/>
          <p:nvPr/>
        </p:nvPicPr>
        <p:blipFill>
          <a:blip r:embed="rId3"/>
          <a:stretch/>
        </p:blipFill>
        <p:spPr>
          <a:xfrm>
            <a:off x="4356360" y="-647640"/>
            <a:ext cx="10942560" cy="8206560"/>
          </a:xfrm>
          <a:prstGeom prst="rect">
            <a:avLst/>
          </a:prstGeom>
          <a:ln w="0">
            <a:noFill/>
          </a:ln>
        </p:spPr>
      </p:pic>
      <p:pic>
        <p:nvPicPr>
          <p:cNvPr id="169" name="" descr=""/>
          <p:cNvPicPr/>
          <p:nvPr/>
        </p:nvPicPr>
        <p:blipFill>
          <a:blip r:embed="rId4"/>
          <a:stretch/>
        </p:blipFill>
        <p:spPr>
          <a:xfrm>
            <a:off x="4356360" y="-647640"/>
            <a:ext cx="10942560" cy="8206560"/>
          </a:xfrm>
          <a:prstGeom prst="rect">
            <a:avLst/>
          </a:prstGeom>
          <a:ln w="0">
            <a:noFill/>
          </a:ln>
        </p:spPr>
      </p:pic>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0"/>
                      </p:stCondLst>
                      <p:childTnLst>
                        <p:par>
                          <p:cTn id="36" fill="hold">
                            <p:stCondLst>
                              <p:cond delay="0"/>
                            </p:stCondLst>
                            <p:childTnLst>
                              <p:par>
                                <p:cTn id="37" nodeType="withEffect" fill="hold" presetClass="entr" presetID="1">
                                  <p:stCondLst>
                                    <p:cond delay="0"/>
                                  </p:stCondLst>
                                  <p:childTnLst>
                                    <p:set>
                                      <p:cBhvr>
                                        <p:cTn id="38" dur="1" fill="hold">
                                          <p:stCondLst>
                                            <p:cond delay="0"/>
                                          </p:stCondLst>
                                        </p:cTn>
                                        <p:tgtEl>
                                          <p:spTgt spid="1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166">
                                            <p:txEl>
                                              <p:pRg st="0" end="0"/>
                                            </p:txEl>
                                          </p:spTgt>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168"/>
                                        </p:tgtEl>
                                        <p:attrNameLst>
                                          <p:attrName>style.visibility</p:attrName>
                                        </p:attrNameLst>
                                      </p:cBhvr>
                                      <p:to>
                                        <p:strVal val="visible"/>
                                      </p:to>
                                    </p:set>
                                  </p:childTnLst>
                                </p:cTn>
                              </p:par>
                            </p:childTnLst>
                          </p:cTn>
                        </p:par>
                        <p:par>
                          <p:cTn id="45" fill="hold">
                            <p:stCondLst>
                              <p:cond delay="1"/>
                            </p:stCondLst>
                            <p:childTnLst>
                              <p:par>
                                <p:cTn id="46" nodeType="afterEffect" fill="hold" presetClass="entr" presetID="1">
                                  <p:stCondLst>
                                    <p:cond delay="500"/>
                                  </p:stCondLst>
                                  <p:childTnLst>
                                    <p:set>
                                      <p:cBhvr>
                                        <p:cTn id="47"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PlaceHolder 1"/>
          <p:cNvSpPr>
            <a:spLocks noGrp="1"/>
          </p:cNvSpPr>
          <p:nvPr>
            <p:ph type="title"/>
          </p:nvPr>
        </p:nvSpPr>
        <p:spPr>
          <a:xfrm>
            <a:off x="540000" y="540000"/>
            <a:ext cx="10514160" cy="1324080"/>
          </a:xfrm>
          <a:prstGeom prst="rect">
            <a:avLst/>
          </a:prstGeom>
          <a:noFill/>
          <a:ln w="0">
            <a:noFill/>
          </a:ln>
        </p:spPr>
        <p:txBody>
          <a:bodyPr lIns="90000" rIns="90000" tIns="45000" bIns="45000" anchor="t">
            <a:noAutofit/>
          </a:bodyPr>
          <a:p>
            <a:pPr>
              <a:lnSpc>
                <a:spcPct val="90000"/>
              </a:lnSpc>
              <a:buNone/>
            </a:pPr>
            <a:r>
              <a:rPr b="0" lang="en-SE" sz="4000" spc="-1" strike="noStrike">
                <a:solidFill>
                  <a:srgbClr val="000000"/>
                </a:solidFill>
                <a:latin typeface="Aleksei"/>
              </a:rPr>
              <a:t>When to consider Availability Zones?</a:t>
            </a:r>
            <a:endParaRPr b="0" lang="uk-UA" sz="4000" spc="-1" strike="noStrike">
              <a:latin typeface="Arial"/>
            </a:endParaRPr>
          </a:p>
        </p:txBody>
      </p:sp>
      <p:sp>
        <p:nvSpPr>
          <p:cNvPr id="171" name="PlaceHolder 2"/>
          <p:cNvSpPr>
            <a:spLocks noGrp="1"/>
          </p:cNvSpPr>
          <p:nvPr>
            <p:ph/>
          </p:nvPr>
        </p:nvSpPr>
        <p:spPr>
          <a:xfrm>
            <a:off x="564480" y="750960"/>
            <a:ext cx="5374440" cy="3027960"/>
          </a:xfrm>
          <a:prstGeom prst="rect">
            <a:avLst/>
          </a:prstGeom>
          <a:noFill/>
          <a:ln w="0">
            <a:noFill/>
          </a:ln>
        </p:spPr>
        <p:txBody>
          <a:bodyPr lIns="90000" rIns="90000" tIns="45000" bIns="45000" anchor="ctr">
            <a:noAutofit/>
          </a:bodyPr>
          <a:p>
            <a:pPr>
              <a:lnSpc>
                <a:spcPct val="100000"/>
              </a:lnSpc>
              <a:spcBef>
                <a:spcPts val="1001"/>
              </a:spcBef>
              <a:buNone/>
              <a:tabLst>
                <a:tab algn="l" pos="0"/>
              </a:tabLst>
            </a:pPr>
            <a:r>
              <a:rPr b="1" lang="en-GB" sz="1200" spc="-1" strike="noStrike">
                <a:solidFill>
                  <a:srgbClr val="ff6600"/>
                </a:solidFill>
                <a:latin typeface="GRAPHIK-SEMIBOLD"/>
              </a:rPr>
              <a:t>AZ can help you if:</a:t>
            </a:r>
            <a:br>
              <a:rPr sz="1200"/>
            </a:b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You want to share resources between AZs (like networking or storage)</a:t>
            </a: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Distance between regions is small enough and conenction is fast and cheap</a:t>
            </a: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It is business or customer requirement</a:t>
            </a:r>
            <a:endParaRPr b="0" lang="uk-UA" sz="1200" spc="-1" strike="noStrike">
              <a:latin typeface="Arial"/>
            </a:endParaRPr>
          </a:p>
        </p:txBody>
      </p:sp>
      <p:grpSp>
        <p:nvGrpSpPr>
          <p:cNvPr id="172" name="Group 10"/>
          <p:cNvGrpSpPr/>
          <p:nvPr/>
        </p:nvGrpSpPr>
        <p:grpSpPr>
          <a:xfrm>
            <a:off x="360000" y="6296400"/>
            <a:ext cx="11470680" cy="272160"/>
            <a:chOff x="360000" y="6296400"/>
            <a:chExt cx="11470680" cy="272160"/>
          </a:xfrm>
        </p:grpSpPr>
        <p:pic>
          <p:nvPicPr>
            <p:cNvPr id="173" name="Picture 12" descr=""/>
            <p:cNvPicPr/>
            <p:nvPr/>
          </p:nvPicPr>
          <p:blipFill>
            <a:blip r:embed="rId1"/>
            <a:stretch/>
          </p:blipFill>
          <p:spPr>
            <a:xfrm>
              <a:off x="360000" y="6325560"/>
              <a:ext cx="846000" cy="199440"/>
            </a:xfrm>
            <a:prstGeom prst="rect">
              <a:avLst/>
            </a:prstGeom>
            <a:ln w="0">
              <a:noFill/>
            </a:ln>
          </p:spPr>
        </p:pic>
        <p:sp>
          <p:nvSpPr>
            <p:cNvPr id="174" name="TextBox 11"/>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175" name="PlaceHolder 3"/>
          <p:cNvSpPr>
            <a:spLocks noGrp="1"/>
          </p:cNvSpPr>
          <p:nvPr>
            <p:ph/>
          </p:nvPr>
        </p:nvSpPr>
        <p:spPr>
          <a:xfrm>
            <a:off x="564480" y="2730960"/>
            <a:ext cx="5374440" cy="3027960"/>
          </a:xfrm>
          <a:prstGeom prst="rect">
            <a:avLst/>
          </a:prstGeom>
          <a:noFill/>
          <a:ln w="0">
            <a:noFill/>
          </a:ln>
        </p:spPr>
        <p:txBody>
          <a:bodyPr lIns="90000" rIns="90000" tIns="45000" bIns="45000" anchor="ctr">
            <a:noAutofit/>
          </a:bodyPr>
          <a:p>
            <a:pPr>
              <a:lnSpc>
                <a:spcPct val="100000"/>
              </a:lnSpc>
              <a:spcBef>
                <a:spcPts val="1001"/>
              </a:spcBef>
              <a:buNone/>
              <a:tabLst>
                <a:tab algn="l" pos="0"/>
              </a:tabLst>
            </a:pPr>
            <a:r>
              <a:rPr b="1" lang="en-GB" sz="1200" spc="-1" strike="noStrike">
                <a:solidFill>
                  <a:srgbClr val="ff6600"/>
                </a:solidFill>
                <a:latin typeface="GRAPHIK-SEMIBOLD"/>
              </a:rPr>
              <a:t>What AZ won’t do:</a:t>
            </a:r>
            <a:br>
              <a:rPr sz="1200"/>
            </a:b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Improve OpenStack control plane resilience</a:t>
            </a: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Scale out load from rabbitmq or galera</a:t>
            </a:r>
            <a:endParaRPr b="0" lang="uk-UA" sz="1200" spc="-1" strike="noStrike">
              <a:latin typeface="Arial"/>
            </a:endParaRPr>
          </a:p>
          <a:p>
            <a:pPr marL="216000" indent="-216000">
              <a:lnSpc>
                <a:spcPct val="100000"/>
              </a:lnSpc>
              <a:spcBef>
                <a:spcPts val="1001"/>
              </a:spcBef>
              <a:buClr>
                <a:srgbClr val="000000"/>
              </a:buClr>
              <a:buSzPct val="45000"/>
              <a:buFont typeface="Wingdings" charset="2"/>
              <a:buChar char=""/>
              <a:tabLst>
                <a:tab algn="l" pos="0"/>
              </a:tabLst>
            </a:pPr>
            <a:r>
              <a:rPr b="0" lang="en-GB" sz="1200" spc="-1" strike="noStrike">
                <a:solidFill>
                  <a:srgbClr val="000000"/>
                </a:solidFill>
                <a:latin typeface="Graphik Regular"/>
              </a:rPr>
              <a:t>Not all OpenStack Services support AZs</a:t>
            </a:r>
            <a:endParaRPr b="0" lang="uk-UA" sz="1200" spc="-1" strike="noStrike">
              <a:latin typeface="Arial"/>
            </a:endParaRPr>
          </a:p>
        </p:txBody>
      </p:sp>
      <p:pic>
        <p:nvPicPr>
          <p:cNvPr id="176" name="" descr=""/>
          <p:cNvPicPr/>
          <p:nvPr/>
        </p:nvPicPr>
        <p:blipFill>
          <a:blip r:embed="rId2"/>
          <a:stretch/>
        </p:blipFill>
        <p:spPr>
          <a:xfrm>
            <a:off x="4356360" y="-647640"/>
            <a:ext cx="10942560" cy="82065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540000" y="540000"/>
            <a:ext cx="10514160" cy="1324080"/>
          </a:xfrm>
          <a:prstGeom prst="rect">
            <a:avLst/>
          </a:prstGeom>
          <a:noFill/>
          <a:ln w="0">
            <a:noFill/>
          </a:ln>
        </p:spPr>
        <p:txBody>
          <a:bodyPr lIns="90000" rIns="90000" tIns="45000" bIns="45000" anchor="t">
            <a:noAutofit/>
          </a:bodyPr>
          <a:p>
            <a:pPr>
              <a:lnSpc>
                <a:spcPct val="90000"/>
              </a:lnSpc>
              <a:buNone/>
            </a:pPr>
            <a:r>
              <a:rPr b="0" lang="en-SE" sz="4000" spc="-1" strike="noStrike">
                <a:solidFill>
                  <a:srgbClr val="000000"/>
                </a:solidFill>
                <a:latin typeface="Aleksei"/>
              </a:rPr>
              <a:t>Redundancy of services</a:t>
            </a:r>
            <a:endParaRPr b="0" lang="uk-UA" sz="4000" spc="-1" strike="noStrike">
              <a:latin typeface="Arial"/>
            </a:endParaRPr>
          </a:p>
        </p:txBody>
      </p:sp>
      <p:sp>
        <p:nvSpPr>
          <p:cNvPr id="178" name="PlaceHolder 2"/>
          <p:cNvSpPr>
            <a:spLocks noGrp="1"/>
          </p:cNvSpPr>
          <p:nvPr>
            <p:ph/>
          </p:nvPr>
        </p:nvSpPr>
        <p:spPr>
          <a:xfrm>
            <a:off x="540000" y="1440000"/>
            <a:ext cx="5374440" cy="622440"/>
          </a:xfrm>
          <a:prstGeom prst="rect">
            <a:avLst/>
          </a:prstGeom>
          <a:noFill/>
          <a:ln w="0">
            <a:noFill/>
          </a:ln>
        </p:spPr>
        <p:txBody>
          <a:bodyPr lIns="90000" rIns="90000" tIns="45000" bIns="45000" anchor="ctr">
            <a:noAutofit/>
          </a:bodyPr>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rPr>
              <a:t>To reduce traffice between AZs, loadbalancer does prefer passing traffic to the backends in it’s own AZ</a:t>
            </a:r>
            <a:endParaRPr b="0" lang="uk-UA" sz="1300" spc="-1" strike="noStrike">
              <a:latin typeface="Arial"/>
            </a:endParaRPr>
          </a:p>
        </p:txBody>
      </p:sp>
      <p:grpSp>
        <p:nvGrpSpPr>
          <p:cNvPr id="179" name="Group 11"/>
          <p:cNvGrpSpPr/>
          <p:nvPr/>
        </p:nvGrpSpPr>
        <p:grpSpPr>
          <a:xfrm>
            <a:off x="360000" y="6296400"/>
            <a:ext cx="11470680" cy="272160"/>
            <a:chOff x="360000" y="6296400"/>
            <a:chExt cx="11470680" cy="272160"/>
          </a:xfrm>
        </p:grpSpPr>
        <p:pic>
          <p:nvPicPr>
            <p:cNvPr id="180" name="Picture 1" descr=""/>
            <p:cNvPicPr/>
            <p:nvPr/>
          </p:nvPicPr>
          <p:blipFill>
            <a:blip r:embed="rId1"/>
            <a:stretch/>
          </p:blipFill>
          <p:spPr>
            <a:xfrm>
              <a:off x="360000" y="6325560"/>
              <a:ext cx="846000" cy="199440"/>
            </a:xfrm>
            <a:prstGeom prst="rect">
              <a:avLst/>
            </a:prstGeom>
            <a:ln w="0">
              <a:noFill/>
            </a:ln>
          </p:spPr>
        </p:pic>
        <p:sp>
          <p:nvSpPr>
            <p:cNvPr id="181" name="TextBox 1"/>
            <p:cNvSpPr/>
            <p:nvPr/>
          </p:nvSpPr>
          <p:spPr>
            <a:xfrm>
              <a:off x="9748800" y="6296400"/>
              <a:ext cx="208188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SE" sz="1200" spc="-1" strike="noStrike">
                  <a:solidFill>
                    <a:srgbClr val="000000"/>
                  </a:solidFill>
                  <a:latin typeface="Graphik Regular"/>
                  <a:ea typeface="DejaVu Sans"/>
                </a:rPr>
                <a:t>An Iver company</a:t>
              </a:r>
              <a:endParaRPr b="0" lang="uk-UA" sz="1200" spc="-1" strike="noStrike">
                <a:latin typeface="Arial"/>
              </a:endParaRPr>
            </a:p>
          </p:txBody>
        </p:sp>
      </p:grpSp>
      <p:sp>
        <p:nvSpPr>
          <p:cNvPr id="182" name="Content Placeholder 5"/>
          <p:cNvSpPr/>
          <p:nvPr/>
        </p:nvSpPr>
        <p:spPr>
          <a:xfrm>
            <a:off x="540000" y="2057760"/>
            <a:ext cx="5374440" cy="622440"/>
          </a:xfrm>
          <a:prstGeom prst="rect">
            <a:avLst/>
          </a:prstGeom>
          <a:noFill/>
          <a:ln w="0">
            <a:noFill/>
          </a:ln>
        </p:spPr>
        <p:style>
          <a:lnRef idx="0"/>
          <a:fillRef idx="0"/>
          <a:effectRef idx="0"/>
          <a:fontRef idx="minor"/>
        </p:style>
        <p:txBody>
          <a:bodyPr lIns="90000" rIns="90000" tIns="45000" bIns="45000" anchor="ctr">
            <a:noAutofit/>
          </a:bodyPr>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In case of backend outage in AZ, balancer will pass traffic to other AZs</a:t>
            </a:r>
            <a:endParaRPr b="0" lang="uk-UA" sz="1300" spc="-1" strike="noStrike">
              <a:latin typeface="Arial"/>
            </a:endParaRPr>
          </a:p>
          <a:p>
            <a:pPr>
              <a:lnSpc>
                <a:spcPct val="100000"/>
              </a:lnSpc>
              <a:spcBef>
                <a:spcPts val="1001"/>
              </a:spcBef>
              <a:buNone/>
              <a:tabLst>
                <a:tab algn="l" pos="0"/>
              </a:tabLst>
            </a:pPr>
            <a:endParaRPr b="0" lang="uk-UA" sz="1300" spc="-1" strike="noStrike">
              <a:latin typeface="Arial"/>
            </a:endParaRPr>
          </a:p>
        </p:txBody>
      </p:sp>
      <p:sp>
        <p:nvSpPr>
          <p:cNvPr id="183" name="Content Placeholder 11"/>
          <p:cNvSpPr/>
          <p:nvPr/>
        </p:nvSpPr>
        <p:spPr>
          <a:xfrm>
            <a:off x="540000" y="2526480"/>
            <a:ext cx="5374440" cy="1097640"/>
          </a:xfrm>
          <a:prstGeom prst="rect">
            <a:avLst/>
          </a:prstGeom>
          <a:noFill/>
          <a:ln w="0">
            <a:noFill/>
          </a:ln>
        </p:spPr>
        <p:style>
          <a:lnRef idx="0"/>
          <a:fillRef idx="0"/>
          <a:effectRef idx="0"/>
          <a:fontRef idx="minor"/>
        </p:style>
        <p:txBody>
          <a:bodyPr lIns="90000" rIns="90000" tIns="45000" bIns="45000" anchor="ctr">
            <a:noAutofit/>
          </a:bodyPr>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In case of AZ being fully unavailable API will remain  functional. </a:t>
            </a:r>
            <a:endParaRPr b="0" lang="uk-UA" sz="1300" spc="-1" strike="noStrike">
              <a:latin typeface="Arial"/>
            </a:endParaRPr>
          </a:p>
          <a:p>
            <a:pPr marL="432000" indent="-324000">
              <a:lnSpc>
                <a:spcPct val="100000"/>
              </a:lnSpc>
              <a:spcBef>
                <a:spcPts val="1001"/>
              </a:spcBef>
              <a:buClr>
                <a:srgbClr val="000000"/>
              </a:buClr>
              <a:buSzPct val="45000"/>
              <a:buFont typeface="Wingdings" charset="2"/>
              <a:buChar char=""/>
              <a:tabLst>
                <a:tab algn="l" pos="0"/>
              </a:tabLst>
            </a:pPr>
            <a:r>
              <a:rPr b="0" lang="en-GB" sz="1300" spc="-1" strike="noStrike">
                <a:solidFill>
                  <a:srgbClr val="000000"/>
                </a:solidFill>
                <a:latin typeface="Graphik Regular"/>
                <a:ea typeface="DejaVu Sans"/>
              </a:rPr>
              <a:t>Neutron agents can failover if tenant networks are shared</a:t>
            </a:r>
            <a:endParaRPr b="0" lang="uk-UA" sz="1300" spc="-1" strike="noStrike">
              <a:latin typeface="Arial"/>
            </a:endParaRPr>
          </a:p>
          <a:p>
            <a:pPr>
              <a:lnSpc>
                <a:spcPct val="100000"/>
              </a:lnSpc>
              <a:spcBef>
                <a:spcPts val="1001"/>
              </a:spcBef>
              <a:buNone/>
              <a:tabLst>
                <a:tab algn="l" pos="0"/>
              </a:tabLst>
            </a:pPr>
            <a:endParaRPr b="0" lang="uk-UA" sz="1300" spc="-1" strike="noStrike">
              <a:latin typeface="Arial"/>
            </a:endParaRPr>
          </a:p>
        </p:txBody>
      </p:sp>
      <p:pic>
        <p:nvPicPr>
          <p:cNvPr id="184" name="" descr=""/>
          <p:cNvPicPr/>
          <p:nvPr/>
        </p:nvPicPr>
        <p:blipFill>
          <a:blip r:embed="rId2"/>
          <a:stretch/>
        </p:blipFill>
        <p:spPr>
          <a:xfrm>
            <a:off x="3996360" y="-1322640"/>
            <a:ext cx="11122560" cy="8341560"/>
          </a:xfrm>
          <a:prstGeom prst="rect">
            <a:avLst/>
          </a:prstGeom>
          <a:ln w="0">
            <a:noFill/>
          </a:ln>
        </p:spPr>
      </p:pic>
      <p:pic>
        <p:nvPicPr>
          <p:cNvPr id="185" name="" descr=""/>
          <p:cNvPicPr/>
          <p:nvPr/>
        </p:nvPicPr>
        <p:blipFill>
          <a:blip r:embed="rId3"/>
          <a:stretch/>
        </p:blipFill>
        <p:spPr>
          <a:xfrm>
            <a:off x="3996360" y="-1322640"/>
            <a:ext cx="11122560" cy="8341560"/>
          </a:xfrm>
          <a:prstGeom prst="rect">
            <a:avLst/>
          </a:prstGeom>
          <a:ln w="0">
            <a:noFill/>
          </a:ln>
        </p:spPr>
      </p:pic>
      <p:pic>
        <p:nvPicPr>
          <p:cNvPr id="186" name="" descr=""/>
          <p:cNvPicPr/>
          <p:nvPr/>
        </p:nvPicPr>
        <p:blipFill>
          <a:blip r:embed="rId4"/>
          <a:stretch/>
        </p:blipFill>
        <p:spPr>
          <a:xfrm>
            <a:off x="3996360" y="-1322640"/>
            <a:ext cx="11122560" cy="8341560"/>
          </a:xfrm>
          <a:prstGeom prst="rect">
            <a:avLst/>
          </a:prstGeom>
          <a:ln w="0">
            <a:noFill/>
          </a:ln>
        </p:spPr>
      </p:pic>
    </p:spTree>
  </p:cSld>
  <mc:AlternateContent>
    <mc:Choice Requires="p14">
      <p:transition spd="slow" p14:dur="2000"/>
    </mc:Choice>
    <mc:Fallback>
      <p:transition spd="slow"/>
    </mc:Fallback>
  </mc:AlternateContent>
  <p:timing>
    <p:tnLst>
      <p:par>
        <p:cTn id="48" dur="indefinite" restart="never" nodeType="tmRoot">
          <p:childTnLst>
            <p:seq>
              <p:cTn id="49" dur="indefinite" nodeType="mainSeq">
                <p:childTnLst>
                  <p:par>
                    <p:cTn id="50" fill="hold">
                      <p:stCondLst>
                        <p:cond delay="indefinite"/>
                      </p:stCondLst>
                      <p:childTnLst>
                        <p:par>
                          <p:cTn id="51" fill="hold">
                            <p:stCondLst>
                              <p:cond delay="0"/>
                            </p:stCondLst>
                            <p:childTnLst>
                              <p:par>
                                <p:cTn id="52" nodeType="clickEffect" fill="hold" presetClass="entr" presetID="1">
                                  <p:stCondLst>
                                    <p:cond delay="0"/>
                                  </p:stCondLst>
                                  <p:childTnLst>
                                    <p:set>
                                      <p:cBhvr>
                                        <p:cTn id="53"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1">
                                  <p:stCondLst>
                                    <p:cond delay="0"/>
                                  </p:stCondLst>
                                  <p:childTnLst>
                                    <p:set>
                                      <p:cBhvr>
                                        <p:cTn id="57" dur="1" fill="hold">
                                          <p:stCondLst>
                                            <p:cond delay="0"/>
                                          </p:stCondLst>
                                        </p:cTn>
                                        <p:tgtEl>
                                          <p:spTgt spid="182">
                                            <p:txEl>
                                              <p:pRg st="0" end="0"/>
                                            </p:txEl>
                                          </p:spTgt>
                                        </p:tgtEl>
                                        <p:attrNameLst>
                                          <p:attrName>style.visibility</p:attrName>
                                        </p:attrNameLst>
                                      </p:cBhvr>
                                      <p:to>
                                        <p:strVal val="visible"/>
                                      </p:to>
                                    </p:set>
                                  </p:childTnLst>
                                </p:cTn>
                              </p:par>
                              <p:par>
                                <p:cTn id="58" nodeType="withEffect" fill="hold" presetClass="entr" presetID="1">
                                  <p:stCondLst>
                                    <p:cond delay="0"/>
                                  </p:stCondLst>
                                  <p:childTnLst>
                                    <p:set>
                                      <p:cBhvr>
                                        <p:cTn id="59" dur="1" fill="hold">
                                          <p:stCondLst>
                                            <p:cond delay="0"/>
                                          </p:stCondLst>
                                        </p:cTn>
                                        <p:tgtEl>
                                          <p:spTgt spid="18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nodeType="clickEffect" fill="hold" presetClass="entr" presetID="1">
                                  <p:stCondLst>
                                    <p:cond delay="0"/>
                                  </p:stCondLst>
                                  <p:childTnLst>
                                    <p:set>
                                      <p:cBhvr>
                                        <p:cTn id="63" dur="1" fill="hold">
                                          <p:stCondLst>
                                            <p:cond delay="0"/>
                                          </p:stCondLst>
                                        </p:cTn>
                                        <p:tgtEl>
                                          <p:spTgt spid="183">
                                            <p:txEl>
                                              <p:pRg st="0" end="0"/>
                                            </p:txEl>
                                          </p:spTgt>
                                        </p:tgtEl>
                                        <p:attrNameLst>
                                          <p:attrName>style.visibility</p:attrName>
                                        </p:attrNameLst>
                                      </p:cBhvr>
                                      <p:to>
                                        <p:strVal val="visible"/>
                                      </p:to>
                                    </p:set>
                                  </p:childTnLst>
                                </p:cTn>
                              </p:par>
                            </p:childTnLst>
                          </p:cTn>
                        </p:par>
                        <p:par>
                          <p:cTn id="64" fill="hold">
                            <p:stCondLst>
                              <p:cond delay="1"/>
                            </p:stCondLst>
                            <p:childTnLst>
                              <p:par>
                                <p:cTn id="65" nodeType="afterEffect" fill="hold" presetClass="entr" presetID="1">
                                  <p:stCondLst>
                                    <p:cond delay="0"/>
                                  </p:stCondLst>
                                  <p:childTnLst>
                                    <p:set>
                                      <p:cBhvr>
                                        <p:cTn id="66" dur="1" fill="hold">
                                          <p:stCondLst>
                                            <p:cond delay="0"/>
                                          </p:stCondLst>
                                        </p:cTn>
                                        <p:tgtEl>
                                          <p:spTgt spid="183">
                                            <p:txEl>
                                              <p:pRg st="1" end="1"/>
                                            </p:txEl>
                                          </p:spTgt>
                                        </p:tgtEl>
                                        <p:attrNameLst>
                                          <p:attrName>style.visibility</p:attrName>
                                        </p:attrNameLst>
                                      </p:cBhvr>
                                      <p:to>
                                        <p:strVal val="visible"/>
                                      </p:to>
                                    </p:set>
                                  </p:childTnLst>
                                </p:cTn>
                              </p:par>
                              <p:par>
                                <p:cTn id="67" nodeType="withEffect" fill="hold" presetClass="exit" presetID="1">
                                  <p:stCondLst>
                                    <p:cond delay="0"/>
                                  </p:stCondLst>
                                  <p:childTnLst>
                                    <p:set>
                                      <p:cBhvr>
                                        <p:cTn id="68" dur="1" fill="hold">
                                          <p:stCondLst>
                                            <p:cond delay="0"/>
                                          </p:stCondLst>
                                        </p:cTn>
                                        <p:tgtEl>
                                          <p:spTgt spid="185"/>
                                        </p:tgtEl>
                                        <p:attrNameLst>
                                          <p:attrName>style.visibility</p:attrName>
                                        </p:attrNameLst>
                                      </p:cBhvr>
                                      <p:to>
                                        <p:strVal val="hidden"/>
                                      </p:to>
                                    </p:set>
                                  </p:childTnLst>
                                </p:cTn>
                              </p:par>
                            </p:childTnLst>
                          </p:cTn>
                        </p:par>
                        <p:par>
                          <p:cTn id="69" fill="hold">
                            <p:stCondLst>
                              <p:cond delay="2"/>
                            </p:stCondLst>
                            <p:childTnLst>
                              <p:par>
                                <p:cTn id="70" nodeType="afterEffect" fill="hold" presetClass="entr" presetID="1">
                                  <p:stCondLst>
                                    <p:cond delay="0"/>
                                  </p:stCondLst>
                                  <p:childTnLst>
                                    <p:set>
                                      <p:cBhvr>
                                        <p:cTn id="71"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54718</TotalTime>
  <Application>LibreOffice/7.3.6.2$Linux_X86_64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2022-04-28T04:58:19Z</dcterms:created>
  <dc:creator>Microsoft Office User</dc:creator>
  <dc:description/>
  <dc:language>uk-UA</dc:language>
  <cp:lastModifiedBy/>
  <dcterms:modified xsi:type="dcterms:W3CDTF">2022-10-11T15:17:13Z</dcterms:modified>
  <cp:revision>130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15</vt:r8>
  </property>
  <property fmtid="{D5CDD505-2E9C-101B-9397-08002B2CF9AE}" pid="3" name="PresentationFormat">
    <vt:lpwstr>Widescreen</vt:lpwstr>
  </property>
  <property fmtid="{D5CDD505-2E9C-101B-9397-08002B2CF9AE}" pid="4" name="Slides">
    <vt:r8>27</vt:r8>
  </property>
</Properties>
</file>